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6.jpg" ContentType="image/jpg"/>
  <Override PartName="/ppt/media/image47.jpg" ContentType="image/jpg"/>
  <Override PartName="/ppt/media/image4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75" r:id="rId2"/>
    <p:sldId id="256" r:id="rId3"/>
    <p:sldId id="257" r:id="rId4"/>
    <p:sldId id="276" r:id="rId5"/>
    <p:sldId id="258" r:id="rId6"/>
    <p:sldId id="291" r:id="rId7"/>
    <p:sldId id="292" r:id="rId8"/>
    <p:sldId id="277" r:id="rId9"/>
    <p:sldId id="259" r:id="rId10"/>
    <p:sldId id="278" r:id="rId11"/>
    <p:sldId id="260" r:id="rId12"/>
    <p:sldId id="261" r:id="rId13"/>
    <p:sldId id="279" r:id="rId14"/>
    <p:sldId id="262" r:id="rId15"/>
    <p:sldId id="280" r:id="rId16"/>
    <p:sldId id="294" r:id="rId17"/>
    <p:sldId id="295" r:id="rId18"/>
    <p:sldId id="296" r:id="rId19"/>
    <p:sldId id="263" r:id="rId20"/>
    <p:sldId id="264" r:id="rId21"/>
    <p:sldId id="265" r:id="rId22"/>
    <p:sldId id="266" r:id="rId23"/>
    <p:sldId id="267" r:id="rId24"/>
    <p:sldId id="281" r:id="rId25"/>
    <p:sldId id="268" r:id="rId26"/>
    <p:sldId id="282" r:id="rId27"/>
    <p:sldId id="269" r:id="rId28"/>
    <p:sldId id="299" r:id="rId29"/>
    <p:sldId id="298" r:id="rId30"/>
    <p:sldId id="270" r:id="rId31"/>
    <p:sldId id="283" r:id="rId32"/>
    <p:sldId id="271" r:id="rId33"/>
    <p:sldId id="286" r:id="rId34"/>
    <p:sldId id="287" r:id="rId35"/>
    <p:sldId id="288" r:id="rId36"/>
    <p:sldId id="284" r:id="rId37"/>
    <p:sldId id="272" r:id="rId38"/>
    <p:sldId id="289" r:id="rId39"/>
    <p:sldId id="285" r:id="rId40"/>
    <p:sldId id="273" r:id="rId41"/>
    <p:sldId id="290"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274"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67711F-A206-4DC7-AF99-0C91983D5033}" type="datetimeFigureOut">
              <a:rPr lang="en-IN" smtClean="0"/>
              <a:t>27-06-2024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C78E5-9099-488C-8035-1F20A2D9FBCC}" type="slidenum">
              <a:rPr lang="en-IN" smtClean="0"/>
              <a:t>‹#›</a:t>
            </a:fld>
            <a:endParaRPr lang="en-IN"/>
          </a:p>
        </p:txBody>
      </p:sp>
    </p:spTree>
    <p:extLst>
      <p:ext uri="{BB962C8B-B14F-4D97-AF65-F5344CB8AC3E}">
        <p14:creationId xmlns:p14="http://schemas.microsoft.com/office/powerpoint/2010/main" val="1908748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7FCAB9A-5B4E-4443-BA07-20EF2B4059A1}" type="slidenum">
              <a:rPr lang="en-IN" smtClean="0"/>
              <a:t>1</a:t>
            </a:fld>
            <a:endParaRPr lang="en-IN"/>
          </a:p>
        </p:txBody>
      </p:sp>
      <p:sp>
        <p:nvSpPr>
          <p:cNvPr id="5" name="Header Placeholder 4"/>
          <p:cNvSpPr>
            <a:spLocks noGrp="1"/>
          </p:cNvSpPr>
          <p:nvPr>
            <p:ph type="hdr" sz="quarter" idx="11"/>
          </p:nvPr>
        </p:nvSpPr>
        <p:spPr/>
        <p:txBody>
          <a:bodyPr/>
          <a:lstStyle/>
          <a:p>
            <a:r>
              <a:rPr lang="en-IN"/>
              <a:t>Department of Biotechnology, Sir M Visvesvaraya Institute of Technology, Bengaluru</a:t>
            </a:r>
          </a:p>
        </p:txBody>
      </p:sp>
    </p:spTree>
    <p:extLst>
      <p:ext uri="{BB962C8B-B14F-4D97-AF65-F5344CB8AC3E}">
        <p14:creationId xmlns:p14="http://schemas.microsoft.com/office/powerpoint/2010/main" val="1647662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ED1710A3-28DA-4BEF-BAC9-181BC21C605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284385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D1710A3-28DA-4BEF-BAC9-181BC21C605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176615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D1710A3-28DA-4BEF-BAC9-181BC21C605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257853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ED1710A3-28DA-4BEF-BAC9-181BC21C605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184058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710A3-28DA-4BEF-BAC9-181BC21C605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1657307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ED1710A3-28DA-4BEF-BAC9-181BC21C6050}" type="datetimeFigureOut">
              <a:rPr lang="en-IN" smtClean="0"/>
              <a:t>27-06-2024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111103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ED1710A3-28DA-4BEF-BAC9-181BC21C6050}" type="datetimeFigureOut">
              <a:rPr lang="en-IN" smtClean="0"/>
              <a:t>27-06-2024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233902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ED1710A3-28DA-4BEF-BAC9-181BC21C6050}" type="datetimeFigureOut">
              <a:rPr lang="en-IN" smtClean="0"/>
              <a:t>27-06-2024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210146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710A3-28DA-4BEF-BAC9-181BC21C6050}" type="datetimeFigureOut">
              <a:rPr lang="en-IN" smtClean="0"/>
              <a:t>27-06-2024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231502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1710A3-28DA-4BEF-BAC9-181BC21C6050}" type="datetimeFigureOut">
              <a:rPr lang="en-IN" smtClean="0"/>
              <a:t>27-06-2024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1884980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1710A3-28DA-4BEF-BAC9-181BC21C6050}" type="datetimeFigureOut">
              <a:rPr lang="en-IN" smtClean="0"/>
              <a:t>27-06-2024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4CAB851-724E-4963-95AE-F5C37F4EFEDC}" type="slidenum">
              <a:rPr lang="en-IN" smtClean="0"/>
              <a:t>‹#›</a:t>
            </a:fld>
            <a:endParaRPr lang="en-IN"/>
          </a:p>
        </p:txBody>
      </p:sp>
    </p:spTree>
    <p:extLst>
      <p:ext uri="{BB962C8B-B14F-4D97-AF65-F5344CB8AC3E}">
        <p14:creationId xmlns:p14="http://schemas.microsoft.com/office/powerpoint/2010/main" val="307274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710A3-28DA-4BEF-BAC9-181BC21C6050}" type="datetimeFigureOut">
              <a:rPr lang="en-IN" smtClean="0"/>
              <a:t>27-06-2024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AB851-724E-4963-95AE-F5C37F4EFEDC}" type="slidenum">
              <a:rPr lang="en-IN" smtClean="0"/>
              <a:t>‹#›</a:t>
            </a:fld>
            <a:endParaRPr lang="en-IN"/>
          </a:p>
        </p:txBody>
      </p:sp>
    </p:spTree>
    <p:extLst>
      <p:ext uri="{BB962C8B-B14F-4D97-AF65-F5344CB8AC3E}">
        <p14:creationId xmlns:p14="http://schemas.microsoft.com/office/powerpoint/2010/main" val="82505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WhYe6REdljw" TargetMode="External"/><Relationship Id="rId2" Type="http://schemas.openxmlformats.org/officeDocument/2006/relationships/hyperlink" Target="https://www.youtube.com/watch?v=05ee61Bu-Ok&amp;t=1s"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kwLbSx9BNbU"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WgKCUjPcDY0"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hyperlink" Target="https://pubmed.ncbi.nlm.nih.gov/26374905/" TargetMode="External"/><Relationship Id="rId3" Type="http://schemas.openxmlformats.org/officeDocument/2006/relationships/hyperlink" Target="https://www.healthline.com/health/copd" TargetMode="External"/><Relationship Id="rId7" Type="http://schemas.openxmlformats.org/officeDocument/2006/relationships/hyperlink" Target="https://www.healthline.com/health/cystic-fibrosis" TargetMode="External"/><Relationship Id="rId12" Type="http://schemas.openxmlformats.org/officeDocument/2006/relationships/hyperlink" Target="https://www.healthline.com/health/atelectasis" TargetMode="External"/><Relationship Id="rId2" Type="http://schemas.openxmlformats.org/officeDocument/2006/relationships/hyperlink" Target="https://www.healthline.com/health/pneumonia" TargetMode="External"/><Relationship Id="rId1" Type="http://schemas.openxmlformats.org/officeDocument/2006/relationships/slideLayout" Target="../slideLayouts/slideLayout7.xml"/><Relationship Id="rId6" Type="http://schemas.openxmlformats.org/officeDocument/2006/relationships/hyperlink" Target="https://www.healthline.com/health/copd/exercise" TargetMode="External"/><Relationship Id="rId11" Type="http://schemas.openxmlformats.org/officeDocument/2006/relationships/hyperlink" Target="https://www.healthline.com/health/get-serious-about-severe-asthma/breathing-exercises-severe-asthma#1" TargetMode="External"/><Relationship Id="rId5" Type="http://schemas.openxmlformats.org/officeDocument/2006/relationships/hyperlink" Target="https://www.healthline.com/health/copd/spirometry-score" TargetMode="External"/><Relationship Id="rId10" Type="http://schemas.openxmlformats.org/officeDocument/2006/relationships/hyperlink" Target="https://www.healthline.com/health/sickle-cell-anemia" TargetMode="External"/><Relationship Id="rId4" Type="http://schemas.openxmlformats.org/officeDocument/2006/relationships/hyperlink" Target="https://www.healthline.com/health/quit-smoking" TargetMode="External"/><Relationship Id="rId9" Type="http://schemas.openxmlformats.org/officeDocument/2006/relationships/hyperlink" Target="https://www.healthline.com/health/airway-obstruction"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healthline.com/health/copd" TargetMode="External"/><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hyperlink" Target="https://www.healthline.com/health/copd/exercise" TargetMode="External"/><Relationship Id="rId5" Type="http://schemas.openxmlformats.org/officeDocument/2006/relationships/hyperlink" Target="https://www.healthline.com/health/copd/spirometry-score" TargetMode="External"/><Relationship Id="rId4" Type="http://schemas.openxmlformats.org/officeDocument/2006/relationships/hyperlink" Target="https://www.healthline.com/health/quit-smoking"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73254"/>
            <a:ext cx="12192000" cy="985837"/>
          </a:xfrm>
        </p:spPr>
        <p:txBody>
          <a:bodyPr>
            <a:normAutofit/>
          </a:bodyPr>
          <a:lstStyle/>
          <a:p>
            <a:r>
              <a:rPr lang="en-US" sz="3200" dirty="0">
                <a:latin typeface="Times New Roman" panose="02020603050405020304" pitchFamily="18" charset="0"/>
                <a:cs typeface="Times New Roman" panose="02020603050405020304" pitchFamily="18" charset="0"/>
              </a:rPr>
              <a:t>BIOLOGY FOR ENGINEERS</a:t>
            </a:r>
            <a:endParaRPr lang="en-IN" sz="3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0" y="2509838"/>
            <a:ext cx="12192000" cy="3319462"/>
          </a:xfrm>
        </p:spPr>
        <p:txBody>
          <a:bodyPr>
            <a:noAutofit/>
          </a:bodyPr>
          <a:lstStyle/>
          <a:p>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028FC02-EF99-CD2A-066C-52EE28A45851}"/>
              </a:ext>
            </a:extLst>
          </p:cNvPr>
          <p:cNvSpPr txBox="1"/>
          <p:nvPr/>
        </p:nvSpPr>
        <p:spPr>
          <a:xfrm>
            <a:off x="910683" y="517176"/>
            <a:ext cx="10526751" cy="1446550"/>
          </a:xfrm>
          <a:prstGeom prst="rect">
            <a:avLst/>
          </a:prstGeom>
          <a:noFill/>
        </p:spPr>
        <p:txBody>
          <a:bodyPr wrap="square">
            <a:spAutoFit/>
          </a:bodyPr>
          <a:lstStyle/>
          <a:p>
            <a:pPr algn="ctr"/>
            <a:r>
              <a:rPr lang="en-US" sz="4400" b="1" dirty="0">
                <a:latin typeface="Aparajita" panose="02020603050405020304" pitchFamily="18" charset="0"/>
                <a:cs typeface="Aparajita" panose="02020603050405020304" pitchFamily="18" charset="0"/>
              </a:rPr>
              <a:t>Module 3</a:t>
            </a:r>
          </a:p>
          <a:p>
            <a:pPr algn="ctr"/>
            <a:r>
              <a:rPr lang="en-US" sz="4400" b="1" dirty="0">
                <a:latin typeface="Aparajita" panose="02020603050405020304" pitchFamily="18" charset="0"/>
                <a:cs typeface="Aparajita" panose="02020603050405020304" pitchFamily="18" charset="0"/>
              </a:rPr>
              <a:t>HUMAN ORGAN SYSTEMS AND BIO DESIGNS</a:t>
            </a:r>
            <a:endParaRPr lang="en-IN" sz="4400" b="1"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400451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B64EF6-F59E-0267-9439-4421E9D22682}"/>
              </a:ext>
            </a:extLst>
          </p:cNvPr>
          <p:cNvSpPr/>
          <p:nvPr/>
        </p:nvSpPr>
        <p:spPr>
          <a:xfrm>
            <a:off x="981308" y="1050476"/>
            <a:ext cx="9913434" cy="3903954"/>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endParaRPr lang="en-US" sz="2400" spc="20" dirty="0">
              <a:effectLst/>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US" sz="2400" spc="20" dirty="0">
                <a:effectLst/>
                <a:latin typeface="Times New Roman" panose="02020603050405020304" pitchFamily="18" charset="0"/>
                <a:ea typeface="Times New Roman" panose="02020603050405020304" pitchFamily="18" charset="0"/>
              </a:rPr>
              <a:t>On average, an adult human brain weighs about 1300 grams. It uses about 20% of the body’s energy. </a:t>
            </a:r>
          </a:p>
          <a:p>
            <a:pPr marL="285750" indent="-285750" algn="just">
              <a:lnSpc>
                <a:spcPct val="150000"/>
              </a:lnSpc>
              <a:spcAft>
                <a:spcPts val="0"/>
              </a:spcAft>
              <a:buFont typeface="Arial" panose="020B0604020202020204" pitchFamily="34" charset="0"/>
              <a:buChar char="•"/>
            </a:pPr>
            <a:endParaRPr lang="en-US" sz="2400" spc="20" dirty="0">
              <a:effectLst/>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US" sz="2400" spc="20" dirty="0">
                <a:effectLst/>
                <a:latin typeface="Times New Roman" panose="02020603050405020304" pitchFamily="18" charset="0"/>
                <a:ea typeface="Times New Roman" panose="02020603050405020304" pitchFamily="18" charset="0"/>
              </a:rPr>
              <a:t>The brain helps coordinate all of the body’s internal and external actions. Without your brain, you wouldn’t be able to sneeze, kick a ball or send a text.</a:t>
            </a:r>
            <a:endParaRPr lang="en-I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3194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terior parts of the brain including the (1) corpus callosum, (2) thalamus, (3) hypothalamus, (4) pituitary gland, and (5) pineal gland "/>
          <p:cNvPicPr/>
          <p:nvPr/>
        </p:nvPicPr>
        <p:blipFill>
          <a:blip r:embed="rId2">
            <a:extLst>
              <a:ext uri="{28A0092B-C50C-407E-A947-70E740481C1C}">
                <a14:useLocalDpi xmlns:a14="http://schemas.microsoft.com/office/drawing/2010/main" val="0"/>
              </a:ext>
            </a:extLst>
          </a:blip>
          <a:srcRect/>
          <a:stretch>
            <a:fillRect/>
          </a:stretch>
        </p:blipFill>
        <p:spPr bwMode="auto">
          <a:xfrm>
            <a:off x="8240752" y="1372720"/>
            <a:ext cx="3813718" cy="3667631"/>
          </a:xfrm>
          <a:prstGeom prst="rect">
            <a:avLst/>
          </a:prstGeom>
          <a:noFill/>
          <a:ln>
            <a:noFill/>
          </a:ln>
        </p:spPr>
      </p:pic>
      <p:sp>
        <p:nvSpPr>
          <p:cNvPr id="2" name="Rectangle 1"/>
          <p:cNvSpPr/>
          <p:nvPr/>
        </p:nvSpPr>
        <p:spPr>
          <a:xfrm>
            <a:off x="137531" y="401093"/>
            <a:ext cx="8263054" cy="5033879"/>
          </a:xfrm>
          <a:prstGeom prst="rect">
            <a:avLst/>
          </a:prstGeom>
        </p:spPr>
        <p:txBody>
          <a:bodyPr wrap="square">
            <a:spAutoFit/>
          </a:bodyPr>
          <a:lstStyle/>
          <a:p>
            <a:pPr algn="just">
              <a:lnSpc>
                <a:spcPct val="150000"/>
              </a:lnSpc>
              <a:spcAft>
                <a:spcPts val="0"/>
              </a:spcAft>
            </a:pPr>
            <a:r>
              <a:rPr lang="en-US" b="1" spc="20" dirty="0">
                <a:effectLst/>
                <a:latin typeface="Times New Roman" panose="02020603050405020304" pitchFamily="18" charset="0"/>
                <a:ea typeface="Times New Roman" panose="02020603050405020304" pitchFamily="18" charset="0"/>
              </a:rPr>
              <a:t>The brain has three main parts. They are the cerebrum, the cerebellum and the brainstem.</a:t>
            </a:r>
            <a:endParaRPr lang="en-IN" b="1"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US" spc="2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b="1" spc="20" dirty="0">
                <a:effectLst/>
                <a:latin typeface="Times New Roman" panose="02020603050405020304" pitchFamily="18" charset="0"/>
                <a:ea typeface="Calibri" panose="020F0502020204030204" pitchFamily="34" charset="0"/>
                <a:cs typeface="Times New Roman" panose="02020603050405020304" pitchFamily="18" charset="0"/>
              </a:rPr>
              <a:t>cerebellum</a:t>
            </a:r>
            <a:r>
              <a:rPr lang="en-US" spc="20" dirty="0">
                <a:effectLst/>
                <a:latin typeface="Times New Roman" panose="02020603050405020304" pitchFamily="18" charset="0"/>
                <a:ea typeface="Calibri" panose="020F0502020204030204" pitchFamily="34" charset="0"/>
                <a:cs typeface="Times New Roman" panose="02020603050405020304" pitchFamily="18" charset="0"/>
              </a:rPr>
              <a:t> helps fine-tune your muscle movement. For example, it helps control balance, posture and motor learning.</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US" spc="2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b="1" spc="20" dirty="0">
                <a:effectLst/>
                <a:latin typeface="Times New Roman" panose="02020603050405020304" pitchFamily="18" charset="0"/>
                <a:ea typeface="Calibri" panose="020F0502020204030204" pitchFamily="34" charset="0"/>
                <a:cs typeface="Times New Roman" panose="02020603050405020304" pitchFamily="18" charset="0"/>
              </a:rPr>
              <a:t>cerebrum</a:t>
            </a:r>
            <a:r>
              <a:rPr lang="en-US" spc="20" dirty="0">
                <a:effectLst/>
                <a:latin typeface="Times New Roman" panose="02020603050405020304" pitchFamily="18" charset="0"/>
                <a:ea typeface="Calibri" panose="020F0502020204030204" pitchFamily="34" charset="0"/>
                <a:cs typeface="Times New Roman" panose="02020603050405020304" pitchFamily="18" charset="0"/>
              </a:rPr>
              <a:t> is the largest part of the brain, spanning both the left and right </a:t>
            </a:r>
            <a:r>
              <a:rPr lang="en-US" b="1" spc="20" dirty="0">
                <a:effectLst/>
                <a:latin typeface="Times New Roman" panose="02020603050405020304" pitchFamily="18" charset="0"/>
                <a:ea typeface="Calibri" panose="020F0502020204030204" pitchFamily="34" charset="0"/>
                <a:cs typeface="Times New Roman" panose="02020603050405020304" pitchFamily="18" charset="0"/>
              </a:rPr>
              <a:t>hemispheres</a:t>
            </a:r>
            <a:r>
              <a:rPr lang="en-US" spc="20" dirty="0">
                <a:effectLst/>
                <a:latin typeface="Times New Roman" panose="02020603050405020304" pitchFamily="18" charset="0"/>
                <a:ea typeface="Calibri" panose="020F0502020204030204" pitchFamily="34" charset="0"/>
                <a:cs typeface="Times New Roman" panose="02020603050405020304" pitchFamily="18" charset="0"/>
              </a:rPr>
              <a:t>. It sits on top of the cerebellum and the brainstem. Many of your body’s higher functions rely on the cerebrum. For instance, it controls touch, vision, hearing, speech and fine motor skills. You also need your cerebrum to interpret emotions, solve problems and learn.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US" spc="20"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b="1" spc="20" dirty="0">
                <a:effectLst/>
                <a:latin typeface="Times New Roman" panose="02020603050405020304" pitchFamily="18" charset="0"/>
                <a:ea typeface="Calibri" panose="020F0502020204030204" pitchFamily="34" charset="0"/>
                <a:cs typeface="Times New Roman" panose="02020603050405020304" pitchFamily="18" charset="0"/>
              </a:rPr>
              <a:t>brainstem</a:t>
            </a:r>
            <a:r>
              <a:rPr lang="en-US" spc="20" dirty="0">
                <a:effectLst/>
                <a:latin typeface="Times New Roman" panose="02020603050405020304" pitchFamily="18" charset="0"/>
                <a:ea typeface="Calibri" panose="020F0502020204030204" pitchFamily="34" charset="0"/>
                <a:cs typeface="Times New Roman" panose="02020603050405020304" pitchFamily="18" charset="0"/>
              </a:rPr>
              <a:t> connects the base of the brain to the spinal cord. It helps coordinate the brain’s communication with the rest of the body. The brainstem also helps coordinate involuntary actions like breathing and heart rate.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37096" y="5648273"/>
            <a:ext cx="12026900" cy="707886"/>
          </a:xfrm>
          <a:prstGeom prst="rect">
            <a:avLst/>
          </a:prstGeom>
        </p:spPr>
        <p:txBody>
          <a:bodyPr wrap="square">
            <a:spAutoFit/>
          </a:bodyPr>
          <a:lstStyle/>
          <a:p>
            <a:r>
              <a:rPr lang="en-US" sz="2000" b="1" dirty="0">
                <a:effectLst/>
                <a:latin typeface="Times New Roman" panose="02020603050405020304" pitchFamily="18" charset="0"/>
                <a:ea typeface="Calibri" panose="020F0502020204030204" pitchFamily="34" charset="0"/>
              </a:rPr>
              <a:t>Interior parts of the brain including the </a:t>
            </a:r>
          </a:p>
          <a:p>
            <a:r>
              <a:rPr lang="en-US" sz="2000" b="1" dirty="0">
                <a:effectLst/>
                <a:latin typeface="Times New Roman" panose="02020603050405020304" pitchFamily="18" charset="0"/>
                <a:ea typeface="Calibri" panose="020F0502020204030204" pitchFamily="34" charset="0"/>
              </a:rPr>
              <a:t>(1) corpus callosum, (2) thalamus, (3) hypothalamus, (4) pituitary gland, and (5) pineal gland.</a:t>
            </a:r>
            <a:endParaRPr lang="en-IN" sz="2000" b="1" dirty="0"/>
          </a:p>
        </p:txBody>
      </p:sp>
    </p:spTree>
    <p:extLst>
      <p:ext uri="{BB962C8B-B14F-4D97-AF65-F5344CB8AC3E}">
        <p14:creationId xmlns:p14="http://schemas.microsoft.com/office/powerpoint/2010/main" val="267308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180" y="0"/>
            <a:ext cx="11329639" cy="6690934"/>
          </a:xfrm>
          <a:prstGeom prst="rect">
            <a:avLst/>
          </a:prstGeom>
        </p:spPr>
        <p:txBody>
          <a:bodyPr wrap="square">
            <a:spAutoFit/>
          </a:bodyPr>
          <a:lstStyle/>
          <a:p>
            <a:pPr algn="just">
              <a:lnSpc>
                <a:spcPct val="150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Nervous System</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nervous system helps all the parts of the body to communicate with each other. It also reacts to changes both outside and inside the body. The nervous system uses both electrical and chemical means to send and receive messages.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The nervous system has two main parts: </a:t>
            </a:r>
          </a:p>
          <a:p>
            <a:pPr algn="just">
              <a:lnSpc>
                <a:spcPct val="150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The central nervous system (CNS)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the </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peripheral nervous system (PNS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CNS is made up of the brain and spinal cord. The brain is the body’s “control center.” The CNS has various centers located within it that carry out the sensory, motor and integration of data. These centers can be subdivided to Lower Centers (including the spinal cord and brain stem) and higher centers communicating with the brain via effectors. </a:t>
            </a:r>
          </a:p>
          <a:p>
            <a:pPr algn="just">
              <a:lnSpc>
                <a:spcPct val="150000"/>
              </a:lnSpc>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CNS is usually considered to have seven basic parts: the spinal cord, the medulla, the pons, the cerebellum, the midbrain, the diencephalon, and the cerebral hemispheres. </a:t>
            </a:r>
          </a:p>
          <a:p>
            <a:pPr algn="just">
              <a:lnSpc>
                <a:spcPct val="150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The peripheral nervous system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is made up of nerves that branch off from the spinal cord and extend to all parts of the body.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07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The central nervous system (CNS) and peripheral nervous system... |  Download Scientific Diagram">
            <a:extLst>
              <a:ext uri="{FF2B5EF4-FFF2-40B4-BE49-F238E27FC236}">
                <a16:creationId xmlns:a16="http://schemas.microsoft.com/office/drawing/2014/main" id="{2DEB354E-8459-76B6-976C-E1E23B7AF5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226634" y="1085786"/>
            <a:ext cx="8920975" cy="4686427"/>
          </a:xfrm>
          <a:prstGeom prst="rect">
            <a:avLst/>
          </a:prstGeom>
          <a:noFill/>
          <a:ln>
            <a:noFill/>
          </a:ln>
        </p:spPr>
      </p:pic>
    </p:spTree>
    <p:extLst>
      <p:ext uri="{BB962C8B-B14F-4D97-AF65-F5344CB8AC3E}">
        <p14:creationId xmlns:p14="http://schemas.microsoft.com/office/powerpoint/2010/main" val="4292187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298" y="260077"/>
            <a:ext cx="11106614" cy="1169551"/>
          </a:xfrm>
          <a:prstGeom prst="rect">
            <a:avLst/>
          </a:prstGeom>
        </p:spPr>
        <p:txBody>
          <a:bodyPr wrap="square">
            <a:spAutoFit/>
          </a:bodyPr>
          <a:lstStyle/>
          <a:p>
            <a:pPr algn="just">
              <a:lnSpc>
                <a:spcPct val="150000"/>
              </a:lnSpc>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SIGNAL TRANSMISSION</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rPr>
              <a:t>A neuron sending a signal (i.e., a presynaptic neuron) releases a chemical called a neurotransmitter, which binds to a receptor on the surface of the receiving (i.e., postsynaptic) neuron. </a:t>
            </a:r>
            <a:endParaRPr lang="en-IN" sz="2000" dirty="0"/>
          </a:p>
        </p:txBody>
      </p:sp>
      <p:sp>
        <p:nvSpPr>
          <p:cNvPr id="3" name="Rectangle 2"/>
          <p:cNvSpPr/>
          <p:nvPr/>
        </p:nvSpPr>
        <p:spPr>
          <a:xfrm>
            <a:off x="498088" y="1476649"/>
            <a:ext cx="11195824" cy="5121274"/>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ELECTRO ENCEPHALO GRAM [EEG]</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electroencephalogram (EEG) is a test that measures electrical activity in the brain using small, metal discs (electrodes) attached to the scalp. Brain cells communicate via electrical impulses and are active all the time, even during asleep. </a:t>
            </a:r>
          </a:p>
          <a:p>
            <a:pPr marL="285750" indent="-28575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This activity shows up as wavy lines on an EEG recording. An EEG is one of the main diagnostic tests for epilepsy.</a:t>
            </a:r>
          </a:p>
          <a:p>
            <a:pPr marL="285750" indent="-28575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EEG can also play a role in diagnosing other brain disorders. An EEG can find changes in brain activity that might be useful in diagnosing brain disorders, especially epilepsy or another seizure disorder. </a:t>
            </a:r>
          </a:p>
          <a:p>
            <a:pPr marL="285750" indent="-285750" algn="just">
              <a:lnSpc>
                <a:spcPct val="150000"/>
              </a:lnSpc>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 EEG might also be helpful for diagnosing or treating Brain tumors, Brain damage due to head injury, Brain dysfunction that can have a variety of causes (encephalopathy), Sleep disorders, Inflammation of the brain (herpes encephalitis), Stroke, Creutzfeldt-Jakob disease etc.</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694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 Sketch of how to record an Electroencephalogram. An EEG allows... |  Download Scientific Diagram">
            <a:extLst>
              <a:ext uri="{FF2B5EF4-FFF2-40B4-BE49-F238E27FC236}">
                <a16:creationId xmlns:a16="http://schemas.microsoft.com/office/drawing/2014/main" id="{5639C6CB-77B6-B504-D91A-77B1C69276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38" y="170304"/>
            <a:ext cx="6551372" cy="4436234"/>
          </a:xfrm>
          <a:prstGeom prst="rect">
            <a:avLst/>
          </a:prstGeom>
          <a:noFill/>
          <a:ln>
            <a:noFill/>
          </a:ln>
        </p:spPr>
      </p:pic>
      <p:pic>
        <p:nvPicPr>
          <p:cNvPr id="2" name="Picture 1" descr="Study of normal and abnormal EEG | Semantic Scholar">
            <a:extLst>
              <a:ext uri="{FF2B5EF4-FFF2-40B4-BE49-F238E27FC236}">
                <a16:creationId xmlns:a16="http://schemas.microsoft.com/office/drawing/2014/main" id="{4F26B849-FC7E-8CC2-666C-1C1C9423C95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13191" y="2738709"/>
            <a:ext cx="5523571" cy="3735658"/>
          </a:xfrm>
          <a:prstGeom prst="rect">
            <a:avLst/>
          </a:prstGeom>
          <a:noFill/>
          <a:ln>
            <a:noFill/>
          </a:ln>
        </p:spPr>
      </p:pic>
    </p:spTree>
    <p:extLst>
      <p:ext uri="{BB962C8B-B14F-4D97-AF65-F5344CB8AC3E}">
        <p14:creationId xmlns:p14="http://schemas.microsoft.com/office/powerpoint/2010/main" val="33296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44FD3C-BD09-B1D5-60BF-A81CA2DF614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441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DB58E1-F31E-EF22-2C85-26E00C81ADC9}"/>
              </a:ext>
            </a:extLst>
          </p:cNvPr>
          <p:cNvPicPr>
            <a:picLocks noChangeAspect="1"/>
          </p:cNvPicPr>
          <p:nvPr/>
        </p:nvPicPr>
        <p:blipFill>
          <a:blip r:embed="rId2"/>
          <a:stretch>
            <a:fillRect/>
          </a:stretch>
        </p:blipFill>
        <p:spPr>
          <a:xfrm>
            <a:off x="3171290" y="267984"/>
            <a:ext cx="6096000" cy="6096000"/>
          </a:xfrm>
          <a:prstGeom prst="rect">
            <a:avLst/>
          </a:prstGeom>
        </p:spPr>
      </p:pic>
    </p:spTree>
    <p:extLst>
      <p:ext uri="{BB962C8B-B14F-4D97-AF65-F5344CB8AC3E}">
        <p14:creationId xmlns:p14="http://schemas.microsoft.com/office/powerpoint/2010/main" val="298652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0A6C2-5019-2334-4723-65E67A854B39}"/>
              </a:ext>
            </a:extLst>
          </p:cNvPr>
          <p:cNvPicPr>
            <a:picLocks noChangeAspect="1"/>
          </p:cNvPicPr>
          <p:nvPr/>
        </p:nvPicPr>
        <p:blipFill rotWithShape="1">
          <a:blip r:embed="rId2"/>
          <a:srcRect l="63876" t="35056" r="4439" b="7266"/>
          <a:stretch/>
        </p:blipFill>
        <p:spPr>
          <a:xfrm>
            <a:off x="2373331" y="135666"/>
            <a:ext cx="6565186" cy="6722334"/>
          </a:xfrm>
          <a:prstGeom prst="rect">
            <a:avLst/>
          </a:prstGeom>
        </p:spPr>
      </p:pic>
    </p:spTree>
    <p:extLst>
      <p:ext uri="{BB962C8B-B14F-4D97-AF65-F5344CB8AC3E}">
        <p14:creationId xmlns:p14="http://schemas.microsoft.com/office/powerpoint/2010/main" val="2416342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85323"/>
          </a:xfrm>
          <a:prstGeom prst="rect">
            <a:avLst/>
          </a:prstGeom>
        </p:spPr>
        <p:txBody>
          <a:bodyPr wrap="square">
            <a:spAutoFit/>
          </a:bodyPr>
          <a:lstStyle/>
          <a:p>
            <a:pPr algn="just">
              <a:lnSpc>
                <a:spcPct val="150000"/>
              </a:lnSpc>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ROBOTIC ARMS FOR PROSTHETICS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Robotic prosthetic limb is a well-established research area that integrates advanced mechatronics, intelligent sensing, and control for achieving higher order lost sensorimotor functions while maintaining the physical appearance of amputated limb. Robotic prosthetic limbs are expected to replace the missing limbs of an amputee restoring the lost functions and providing aesthetic appearance. The main aspects are enhanced social interaction, comfortable amputee’s life, and productive amputee to the society. With the advancement of sensor technology, in the last few decades significant contributions have been made in this area.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 Diagram of human muscles (b) Diagram of artificial muscle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082" y="2585322"/>
            <a:ext cx="4115118" cy="2596277"/>
          </a:xfrm>
          <a:prstGeom prst="rect">
            <a:avLst/>
          </a:prstGeom>
          <a:noFill/>
          <a:ln>
            <a:noFill/>
          </a:ln>
        </p:spPr>
      </p:pic>
      <p:pic>
        <p:nvPicPr>
          <p:cNvPr id="4" name="Picture 3" descr="Robotic Arms Allow Partially Paralyzed Man To Feed Himsel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3282" y="2842061"/>
            <a:ext cx="5207318" cy="2339538"/>
          </a:xfrm>
          <a:prstGeom prst="rect">
            <a:avLst/>
          </a:prstGeom>
          <a:noFill/>
          <a:ln>
            <a:noFill/>
          </a:ln>
        </p:spPr>
      </p:pic>
      <p:sp>
        <p:nvSpPr>
          <p:cNvPr id="5" name="Rectangle 4"/>
          <p:cNvSpPr/>
          <p:nvPr/>
        </p:nvSpPr>
        <p:spPr>
          <a:xfrm>
            <a:off x="0" y="5181599"/>
            <a:ext cx="12090400" cy="1338828"/>
          </a:xfrm>
          <a:prstGeom prst="rect">
            <a:avLst/>
          </a:prstGeom>
        </p:spPr>
        <p:txBody>
          <a:bodyPr wrap="square">
            <a:spAutoFit/>
          </a:bodyPr>
          <a:lstStyle/>
          <a:p>
            <a:pPr algn="just">
              <a:lnSpc>
                <a:spcPct val="150000"/>
              </a:lnSpc>
              <a:spcAft>
                <a:spcPts val="0"/>
              </a:spcAft>
            </a:pPr>
            <a:r>
              <a:rPr lang="en-US"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Deep Brain Stimulation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Deep Brain Stimulation (DBS) involves surgically implanting a neurotransmitter that sends electrical impulses to specific areas of your brain. This procedure has helped many people with Parkinson's reduce symptoms such as tremor, rigidity, and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bradykinesia</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282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482600"/>
            <a:ext cx="11176000" cy="1676399"/>
          </a:xfrm>
        </p:spPr>
        <p:txBody>
          <a:bodyPr>
            <a:normAutofit fontScale="90000"/>
          </a:bodyPr>
          <a:lstStyle/>
          <a:p>
            <a:r>
              <a:rPr lang="en-US" b="1" dirty="0">
                <a:latin typeface="Times New Roman" panose="02020603050405020304" pitchFamily="18" charset="0"/>
                <a:cs typeface="Times New Roman" panose="02020603050405020304" pitchFamily="18" charset="0"/>
              </a:rPr>
              <a:t>BIOLOGY FOR ENGINEERS</a:t>
            </a:r>
            <a:br>
              <a:rPr lang="en-US" b="1" dirty="0">
                <a:latin typeface="Times New Roman" panose="02020603050405020304" pitchFamily="18" charset="0"/>
                <a:cs typeface="Times New Roman" panose="02020603050405020304" pitchFamily="18" charset="0"/>
              </a:rPr>
            </a:br>
            <a:r>
              <a:rPr lang="en-US" b="1" u="sng" dirty="0">
                <a:latin typeface="Times New Roman" panose="02020603050405020304" pitchFamily="18" charset="0"/>
                <a:cs typeface="Times New Roman" panose="02020603050405020304" pitchFamily="18" charset="0"/>
              </a:rPr>
              <a:t>MODULE 3</a:t>
            </a:r>
            <a:endParaRPr lang="en-IN" b="1" u="sng"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241300" y="2260600"/>
            <a:ext cx="11582400" cy="3911600"/>
          </a:xfrm>
        </p:spPr>
        <p:txBody>
          <a:bodyPr>
            <a:noAutofit/>
          </a:bodyPr>
          <a:lstStyle/>
          <a:p>
            <a:pPr algn="just"/>
            <a:r>
              <a:rPr lang="en-US" sz="1800" b="1" u="sng" cap="all" dirty="0">
                <a:latin typeface="Times New Roman" panose="02020603050405020304" pitchFamily="18" charset="0"/>
                <a:cs typeface="Times New Roman" panose="02020603050405020304" pitchFamily="18" charset="0"/>
              </a:rPr>
              <a:t>Human Organ Systems and Bio designs - 1 (Qualitative):</a:t>
            </a:r>
            <a:endParaRPr lang="en-IN" sz="1800" u="sng" dirty="0">
              <a:latin typeface="Times New Roman" panose="02020603050405020304" pitchFamily="18" charset="0"/>
              <a:cs typeface="Times New Roman" panose="02020603050405020304" pitchFamily="18" charset="0"/>
            </a:endParaRPr>
          </a:p>
          <a:p>
            <a:pPr algn="just">
              <a:lnSpc>
                <a:spcPct val="160000"/>
              </a:lnSpc>
              <a:spcBef>
                <a:spcPts val="0"/>
              </a:spcBef>
            </a:pPr>
            <a:r>
              <a:rPr lang="en-US" sz="1800" dirty="0">
                <a:latin typeface="Times New Roman" panose="02020603050405020304" pitchFamily="18" charset="0"/>
                <a:cs typeface="Times New Roman" panose="02020603050405020304" pitchFamily="18" charset="0"/>
              </a:rPr>
              <a:t>Brain as a CPU system (architecture, CNS and Peripheral Nervous System, signal transmission, EEG, Robotic arms for prosthetics. Engineering solutions for Parkinson’s disease). Eye as a Camera system (architecture of rod and cone cells, optical corrections, cataract, lens materials, bionic eye). Heart as a pump system (architecture, electrical signaling - ECG monitoring and heart related issues, reasons for blockages of blood vessels, design of stents, pace makers, defibrillators). </a:t>
            </a:r>
            <a:r>
              <a:rPr lang="en-IN" sz="1800" dirty="0">
                <a:latin typeface="Times New Roman"/>
                <a:cs typeface="Times New Roman"/>
              </a:rPr>
              <a:t>Lungs</a:t>
            </a:r>
            <a:r>
              <a:rPr lang="en-IN" sz="1800" spc="440" dirty="0">
                <a:latin typeface="Times New Roman"/>
                <a:cs typeface="Times New Roman"/>
              </a:rPr>
              <a:t> </a:t>
            </a:r>
            <a:r>
              <a:rPr lang="en-IN" sz="1800" dirty="0">
                <a:latin typeface="Times New Roman"/>
                <a:cs typeface="Times New Roman"/>
              </a:rPr>
              <a:t>as</a:t>
            </a:r>
            <a:r>
              <a:rPr lang="en-IN" sz="1800" spc="445" dirty="0">
                <a:latin typeface="Times New Roman"/>
                <a:cs typeface="Times New Roman"/>
              </a:rPr>
              <a:t> </a:t>
            </a:r>
            <a:r>
              <a:rPr lang="en-IN" sz="1800" dirty="0">
                <a:latin typeface="Times New Roman"/>
                <a:cs typeface="Times New Roman"/>
              </a:rPr>
              <a:t>purification</a:t>
            </a:r>
            <a:r>
              <a:rPr lang="en-IN" sz="1800" spc="445" dirty="0">
                <a:latin typeface="Times New Roman"/>
                <a:cs typeface="Times New Roman"/>
              </a:rPr>
              <a:t> </a:t>
            </a:r>
            <a:r>
              <a:rPr lang="en-IN" sz="1800" dirty="0">
                <a:latin typeface="Times New Roman"/>
                <a:cs typeface="Times New Roman"/>
              </a:rPr>
              <a:t>system</a:t>
            </a:r>
            <a:r>
              <a:rPr lang="en-IN" sz="1800" spc="425" dirty="0">
                <a:latin typeface="Times New Roman"/>
                <a:cs typeface="Times New Roman"/>
              </a:rPr>
              <a:t> </a:t>
            </a:r>
            <a:r>
              <a:rPr lang="en-IN" sz="1800" dirty="0">
                <a:latin typeface="Times New Roman"/>
                <a:cs typeface="Times New Roman"/>
              </a:rPr>
              <a:t>(architecture,</a:t>
            </a:r>
            <a:r>
              <a:rPr lang="en-IN" sz="1800" spc="445" dirty="0">
                <a:latin typeface="Times New Roman"/>
                <a:cs typeface="Times New Roman"/>
              </a:rPr>
              <a:t> </a:t>
            </a:r>
            <a:r>
              <a:rPr lang="en-IN" sz="1800" dirty="0">
                <a:latin typeface="Times New Roman"/>
                <a:cs typeface="Times New Roman"/>
              </a:rPr>
              <a:t>gas</a:t>
            </a:r>
            <a:r>
              <a:rPr lang="en-IN" sz="1800" spc="434" dirty="0">
                <a:latin typeface="Times New Roman"/>
                <a:cs typeface="Times New Roman"/>
              </a:rPr>
              <a:t> </a:t>
            </a:r>
            <a:r>
              <a:rPr lang="en-IN" sz="1800" dirty="0">
                <a:latin typeface="Times New Roman"/>
                <a:cs typeface="Times New Roman"/>
              </a:rPr>
              <a:t>exchange</a:t>
            </a:r>
            <a:r>
              <a:rPr lang="en-IN" sz="1800" spc="434" dirty="0">
                <a:latin typeface="Times New Roman"/>
                <a:cs typeface="Times New Roman"/>
              </a:rPr>
              <a:t> </a:t>
            </a:r>
            <a:r>
              <a:rPr lang="en-IN" sz="1800" dirty="0">
                <a:latin typeface="Times New Roman"/>
                <a:cs typeface="Times New Roman"/>
              </a:rPr>
              <a:t>mechanisms,</a:t>
            </a:r>
            <a:r>
              <a:rPr lang="en-IN" sz="1800" spc="445" dirty="0">
                <a:latin typeface="Times New Roman"/>
                <a:cs typeface="Times New Roman"/>
              </a:rPr>
              <a:t> </a:t>
            </a:r>
            <a:r>
              <a:rPr lang="en-IN" sz="1800" dirty="0">
                <a:latin typeface="Times New Roman"/>
                <a:cs typeface="Times New Roman"/>
              </a:rPr>
              <a:t>spirometry,</a:t>
            </a:r>
            <a:r>
              <a:rPr lang="en-IN" sz="1800" spc="445" dirty="0">
                <a:latin typeface="Times New Roman"/>
                <a:cs typeface="Times New Roman"/>
              </a:rPr>
              <a:t> </a:t>
            </a:r>
            <a:r>
              <a:rPr lang="en-IN" sz="1800" spc="-10" dirty="0">
                <a:latin typeface="Times New Roman"/>
                <a:cs typeface="Times New Roman"/>
              </a:rPr>
              <a:t>abnormal </a:t>
            </a:r>
            <a:r>
              <a:rPr lang="en-IN" sz="1800" dirty="0">
                <a:latin typeface="Times New Roman"/>
                <a:cs typeface="Times New Roman"/>
              </a:rPr>
              <a:t>lung</a:t>
            </a:r>
            <a:r>
              <a:rPr lang="en-IN" sz="1800" spc="75" dirty="0">
                <a:latin typeface="Times New Roman"/>
                <a:cs typeface="Times New Roman"/>
              </a:rPr>
              <a:t>  </a:t>
            </a:r>
            <a:r>
              <a:rPr lang="en-IN" sz="1800" dirty="0">
                <a:latin typeface="Times New Roman"/>
                <a:cs typeface="Times New Roman"/>
              </a:rPr>
              <a:t>physiology</a:t>
            </a:r>
            <a:r>
              <a:rPr lang="en-IN" sz="1800" spc="85" dirty="0">
                <a:latin typeface="Times New Roman"/>
                <a:cs typeface="Times New Roman"/>
              </a:rPr>
              <a:t>  </a:t>
            </a:r>
            <a:r>
              <a:rPr lang="en-IN" sz="1800" dirty="0">
                <a:latin typeface="Times New Roman"/>
                <a:cs typeface="Times New Roman"/>
              </a:rPr>
              <a:t>-</a:t>
            </a:r>
            <a:r>
              <a:rPr lang="en-IN" sz="1800" spc="85" dirty="0">
                <a:latin typeface="Times New Roman"/>
                <a:cs typeface="Times New Roman"/>
              </a:rPr>
              <a:t>  </a:t>
            </a:r>
            <a:r>
              <a:rPr lang="en-IN" sz="1800" dirty="0">
                <a:latin typeface="Times New Roman"/>
                <a:cs typeface="Times New Roman"/>
              </a:rPr>
              <a:t>COPD,</a:t>
            </a:r>
            <a:r>
              <a:rPr lang="en-IN" sz="1800" spc="85" dirty="0">
                <a:latin typeface="Times New Roman"/>
                <a:cs typeface="Times New Roman"/>
              </a:rPr>
              <a:t>  </a:t>
            </a:r>
            <a:r>
              <a:rPr lang="en-IN" sz="1800" dirty="0">
                <a:latin typeface="Times New Roman"/>
                <a:cs typeface="Times New Roman"/>
              </a:rPr>
              <a:t>Ventilators,</a:t>
            </a:r>
            <a:r>
              <a:rPr lang="en-IN" sz="1800" spc="80" dirty="0">
                <a:latin typeface="Times New Roman"/>
                <a:cs typeface="Times New Roman"/>
              </a:rPr>
              <a:t>  </a:t>
            </a:r>
            <a:r>
              <a:rPr lang="en-IN" sz="1800" spc="-10" dirty="0">
                <a:latin typeface="Times New Roman"/>
                <a:cs typeface="Times New Roman"/>
              </a:rPr>
              <a:t>Heart-</a:t>
            </a:r>
            <a:r>
              <a:rPr lang="en-IN" sz="1800" dirty="0">
                <a:latin typeface="Times New Roman"/>
                <a:cs typeface="Times New Roman"/>
              </a:rPr>
              <a:t>lung</a:t>
            </a:r>
            <a:r>
              <a:rPr lang="en-IN" sz="1800" spc="85" dirty="0">
                <a:latin typeface="Times New Roman"/>
                <a:cs typeface="Times New Roman"/>
              </a:rPr>
              <a:t>  </a:t>
            </a:r>
            <a:r>
              <a:rPr lang="en-IN" sz="1800" dirty="0">
                <a:latin typeface="Times New Roman"/>
                <a:cs typeface="Times New Roman"/>
              </a:rPr>
              <a:t>machine).Kidney</a:t>
            </a:r>
            <a:r>
              <a:rPr lang="en-IN" sz="1800" spc="75" dirty="0">
                <a:latin typeface="Times New Roman"/>
                <a:cs typeface="Times New Roman"/>
              </a:rPr>
              <a:t>  </a:t>
            </a:r>
            <a:r>
              <a:rPr lang="en-IN" sz="1800" dirty="0">
                <a:latin typeface="Times New Roman"/>
                <a:cs typeface="Times New Roman"/>
              </a:rPr>
              <a:t>as</a:t>
            </a:r>
            <a:r>
              <a:rPr lang="en-IN" sz="1800" spc="80" dirty="0">
                <a:latin typeface="Times New Roman"/>
                <a:cs typeface="Times New Roman"/>
              </a:rPr>
              <a:t>  </a:t>
            </a:r>
            <a:r>
              <a:rPr lang="en-IN" sz="1800" dirty="0">
                <a:latin typeface="Times New Roman"/>
                <a:cs typeface="Times New Roman"/>
              </a:rPr>
              <a:t>a</a:t>
            </a:r>
            <a:r>
              <a:rPr lang="en-IN" sz="1800" spc="80" dirty="0">
                <a:latin typeface="Times New Roman"/>
                <a:cs typeface="Times New Roman"/>
              </a:rPr>
              <a:t>  </a:t>
            </a:r>
            <a:r>
              <a:rPr lang="en-IN" sz="1800" dirty="0">
                <a:latin typeface="Times New Roman"/>
                <a:cs typeface="Times New Roman"/>
              </a:rPr>
              <a:t>filtration</a:t>
            </a:r>
            <a:r>
              <a:rPr lang="en-IN" sz="1800" spc="80" dirty="0">
                <a:latin typeface="Times New Roman"/>
                <a:cs typeface="Times New Roman"/>
              </a:rPr>
              <a:t>  </a:t>
            </a:r>
            <a:r>
              <a:rPr lang="en-IN" sz="1800" spc="-10" dirty="0">
                <a:latin typeface="Times New Roman"/>
                <a:cs typeface="Times New Roman"/>
              </a:rPr>
              <a:t>system </a:t>
            </a:r>
            <a:r>
              <a:rPr lang="en-IN" sz="1800" dirty="0">
                <a:latin typeface="Times New Roman"/>
                <a:cs typeface="Times New Roman"/>
              </a:rPr>
              <a:t>(architecture,</a:t>
            </a:r>
            <a:r>
              <a:rPr lang="en-IN" sz="1800" spc="145" dirty="0">
                <a:latin typeface="Times New Roman"/>
                <a:cs typeface="Times New Roman"/>
              </a:rPr>
              <a:t> </a:t>
            </a:r>
            <a:r>
              <a:rPr lang="en-IN" sz="1800" dirty="0">
                <a:latin typeface="Times New Roman"/>
                <a:cs typeface="Times New Roman"/>
              </a:rPr>
              <a:t>mechanism</a:t>
            </a:r>
            <a:r>
              <a:rPr lang="en-IN" sz="1800" spc="165" dirty="0">
                <a:latin typeface="Times New Roman"/>
                <a:cs typeface="Times New Roman"/>
              </a:rPr>
              <a:t> </a:t>
            </a:r>
            <a:r>
              <a:rPr lang="en-IN" sz="1800" dirty="0">
                <a:latin typeface="Times New Roman"/>
                <a:cs typeface="Times New Roman"/>
              </a:rPr>
              <a:t>of</a:t>
            </a:r>
            <a:r>
              <a:rPr lang="en-IN" sz="1800" spc="170" dirty="0">
                <a:latin typeface="Times New Roman"/>
                <a:cs typeface="Times New Roman"/>
              </a:rPr>
              <a:t> </a:t>
            </a:r>
            <a:r>
              <a:rPr lang="en-IN" sz="1800" dirty="0">
                <a:latin typeface="Times New Roman"/>
                <a:cs typeface="Times New Roman"/>
              </a:rPr>
              <a:t>filtration,</a:t>
            </a:r>
            <a:r>
              <a:rPr lang="en-IN" sz="1800" spc="175" dirty="0">
                <a:latin typeface="Times New Roman"/>
                <a:cs typeface="Times New Roman"/>
              </a:rPr>
              <a:t> </a:t>
            </a:r>
            <a:r>
              <a:rPr lang="en-IN" sz="1800" dirty="0">
                <a:latin typeface="Times New Roman"/>
                <a:cs typeface="Times New Roman"/>
              </a:rPr>
              <a:t>CKD,</a:t>
            </a:r>
            <a:r>
              <a:rPr lang="en-IN" sz="1800" spc="170" dirty="0">
                <a:latin typeface="Times New Roman"/>
                <a:cs typeface="Times New Roman"/>
              </a:rPr>
              <a:t> </a:t>
            </a:r>
            <a:r>
              <a:rPr lang="en-IN" sz="1800" dirty="0">
                <a:latin typeface="Times New Roman"/>
                <a:cs typeface="Times New Roman"/>
              </a:rPr>
              <a:t>dialysis</a:t>
            </a:r>
            <a:r>
              <a:rPr lang="en-IN" sz="1800" spc="185" dirty="0">
                <a:latin typeface="Times New Roman"/>
                <a:cs typeface="Times New Roman"/>
              </a:rPr>
              <a:t> </a:t>
            </a:r>
            <a:r>
              <a:rPr lang="en-IN" sz="1800" dirty="0">
                <a:latin typeface="Times New Roman"/>
                <a:cs typeface="Times New Roman"/>
              </a:rPr>
              <a:t>systems</a:t>
            </a:r>
            <a:r>
              <a:rPr lang="en-IN" sz="1800">
                <a:latin typeface="Times New Roman"/>
                <a:cs typeface="Times New Roman"/>
              </a:rPr>
              <a:t>).</a:t>
            </a:r>
            <a:r>
              <a:rPr lang="en-IN" sz="1800" spc="170">
                <a:latin typeface="Times New Roman"/>
                <a:cs typeface="Times New Roman"/>
              </a:rPr>
              <a:t> </a:t>
            </a:r>
            <a:endParaRPr lang="en-IN" sz="1800" dirty="0">
              <a:latin typeface="Times New Roman"/>
              <a:cs typeface="Times New Roman"/>
            </a:endParaRPr>
          </a:p>
          <a:p>
            <a:pPr algn="just">
              <a:lnSpc>
                <a:spcPct val="160000"/>
              </a:lnSpc>
              <a:spcBef>
                <a:spcPts val="0"/>
              </a:spcBef>
            </a:pPr>
            <a:endParaRPr lang="en-IN" sz="1800" dirty="0">
              <a:latin typeface="Times New Roman" panose="02020603050405020304" pitchFamily="18" charset="0"/>
              <a:cs typeface="Times New Roman" panose="02020603050405020304" pitchFamily="18" charset="0"/>
            </a:endParaRPr>
          </a:p>
          <a:p>
            <a:endParaRPr lang="en-IN" sz="1800" dirty="0"/>
          </a:p>
        </p:txBody>
      </p:sp>
    </p:spTree>
    <p:extLst>
      <p:ext uri="{BB962C8B-B14F-4D97-AF65-F5344CB8AC3E}">
        <p14:creationId xmlns:p14="http://schemas.microsoft.com/office/powerpoint/2010/main" val="400626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416320"/>
          </a:xfrm>
          <a:prstGeom prst="rect">
            <a:avLst/>
          </a:prstGeom>
        </p:spPr>
        <p:txBody>
          <a:bodyPr wrap="square">
            <a:spAutoFit/>
          </a:bodyPr>
          <a:lstStyle/>
          <a:p>
            <a:pPr algn="just">
              <a:lnSpc>
                <a:spcPct val="150000"/>
              </a:lnSpc>
              <a:spcBef>
                <a:spcPts val="2400"/>
              </a:spcBef>
              <a:spcAft>
                <a:spcPts val="0"/>
              </a:spcAft>
            </a:pPr>
            <a:r>
              <a:rPr lang="en-US" b="1" kern="0" dirty="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rPr>
              <a:t>EYE AS A CAMERA SYSTEM</a:t>
            </a:r>
            <a:endParaRPr lang="en-IN"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human eye is a wonderful instrument, relying on refraction and lenses to form images. There are many similarities between the human eye and a camera, including:</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 diaphragm to control the amount of light that gets through to the lens. This is the shutter in a camera, and the pupil, at the center of the iris, in the human eye. A lens to focus the light and create an image. The image is real and inverted. A method of sensing the image. In a camera, film is used to record the image; in the eye, the image is focused on the retina, and a system of rods and cones is the front end of an image-processing system that converts the image to electrical impulses and sends the information along the optic nerve to the brain.</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2179" r="1053" b="26924"/>
          <a:stretch/>
        </p:blipFill>
        <p:spPr>
          <a:xfrm>
            <a:off x="2024221" y="3517900"/>
            <a:ext cx="8143558" cy="2806700"/>
          </a:xfrm>
          <a:prstGeom prst="rect">
            <a:avLst/>
          </a:prstGeom>
        </p:spPr>
      </p:pic>
    </p:spTree>
    <p:extLst>
      <p:ext uri="{BB962C8B-B14F-4D97-AF65-F5344CB8AC3E}">
        <p14:creationId xmlns:p14="http://schemas.microsoft.com/office/powerpoint/2010/main" val="3165228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fference between Rod and Cone Cells | Easy Biology Class"/>
          <p:cNvPicPr/>
          <p:nvPr/>
        </p:nvPicPr>
        <p:blipFill>
          <a:blip r:embed="rId2">
            <a:extLst>
              <a:ext uri="{28A0092B-C50C-407E-A947-70E740481C1C}">
                <a14:useLocalDpi xmlns:a14="http://schemas.microsoft.com/office/drawing/2010/main" val="0"/>
              </a:ext>
            </a:extLst>
          </a:blip>
          <a:srcRect/>
          <a:stretch>
            <a:fillRect/>
          </a:stretch>
        </p:blipFill>
        <p:spPr bwMode="auto">
          <a:xfrm>
            <a:off x="2430780" y="1066800"/>
            <a:ext cx="5019040" cy="3429000"/>
          </a:xfrm>
          <a:prstGeom prst="rect">
            <a:avLst/>
          </a:prstGeom>
          <a:noFill/>
          <a:ln>
            <a:noFill/>
          </a:ln>
        </p:spPr>
      </p:pic>
      <p:sp>
        <p:nvSpPr>
          <p:cNvPr id="4" name="Rectangle 3"/>
          <p:cNvSpPr/>
          <p:nvPr/>
        </p:nvSpPr>
        <p:spPr>
          <a:xfrm>
            <a:off x="101600" y="143470"/>
            <a:ext cx="12090400" cy="923330"/>
          </a:xfrm>
          <a:prstGeom prst="rect">
            <a:avLst/>
          </a:prstGeom>
        </p:spPr>
        <p:txBody>
          <a:bodyPr wrap="square">
            <a:spAutoFit/>
          </a:bodyPr>
          <a:lstStyle/>
          <a:p>
            <a:r>
              <a:rPr lang="en-US" dirty="0">
                <a:effectLst/>
                <a:latin typeface="Times New Roman" panose="02020603050405020304" pitchFamily="18" charset="0"/>
                <a:ea typeface="Calibri" panose="020F0502020204030204" pitchFamily="34" charset="0"/>
              </a:rPr>
              <a:t>Photoreceptors in the retina are classified into two groups, named after their physical morphologies, into </a:t>
            </a:r>
            <a:r>
              <a:rPr lang="en-US" b="1" dirty="0">
                <a:effectLst/>
                <a:latin typeface="Times New Roman" panose="02020603050405020304" pitchFamily="18" charset="0"/>
                <a:ea typeface="Calibri" panose="020F0502020204030204" pitchFamily="34" charset="0"/>
              </a:rPr>
              <a:t>rods</a:t>
            </a:r>
            <a:r>
              <a:rPr lang="en-US" dirty="0">
                <a:effectLst/>
                <a:latin typeface="Times New Roman" panose="02020603050405020304" pitchFamily="18" charset="0"/>
                <a:ea typeface="Calibri" panose="020F0502020204030204" pitchFamily="34" charset="0"/>
              </a:rPr>
              <a:t> and </a:t>
            </a:r>
            <a:r>
              <a:rPr lang="en-US" b="1" dirty="0">
                <a:effectLst/>
                <a:latin typeface="Times New Roman" panose="02020603050405020304" pitchFamily="18" charset="0"/>
                <a:ea typeface="Calibri" panose="020F0502020204030204" pitchFamily="34" charset="0"/>
              </a:rPr>
              <a:t>cones</a:t>
            </a:r>
            <a:r>
              <a:rPr lang="en-US" dirty="0">
                <a:effectLst/>
                <a:latin typeface="Times New Roman" panose="02020603050405020304" pitchFamily="18" charset="0"/>
                <a:ea typeface="Calibri" panose="020F0502020204030204" pitchFamily="34" charset="0"/>
              </a:rPr>
              <a:t>. These photoreceptors are localized around an area near the </a:t>
            </a:r>
            <a:r>
              <a:rPr lang="en-US" dirty="0" err="1">
                <a:effectLst/>
                <a:latin typeface="Times New Roman" panose="02020603050405020304" pitchFamily="18" charset="0"/>
                <a:ea typeface="Calibri" panose="020F0502020204030204" pitchFamily="34" charset="0"/>
              </a:rPr>
              <a:t>centre</a:t>
            </a:r>
            <a:r>
              <a:rPr lang="en-US" dirty="0">
                <a:effectLst/>
                <a:latin typeface="Times New Roman" panose="02020603050405020304" pitchFamily="18" charset="0"/>
                <a:ea typeface="Calibri" panose="020F0502020204030204" pitchFamily="34" charset="0"/>
              </a:rPr>
              <a:t> of the retina called the macula, which is the functional center of the retina</a:t>
            </a:r>
            <a:endParaRPr lang="en-IN" dirty="0"/>
          </a:p>
        </p:txBody>
      </p:sp>
      <p:sp>
        <p:nvSpPr>
          <p:cNvPr id="5" name="Rectangle 4"/>
          <p:cNvSpPr/>
          <p:nvPr/>
        </p:nvSpPr>
        <p:spPr>
          <a:xfrm>
            <a:off x="0" y="4611216"/>
            <a:ext cx="12192000" cy="1615827"/>
          </a:xfrm>
          <a:prstGeom prst="rect">
            <a:avLst/>
          </a:prstGeom>
        </p:spPr>
        <p:txBody>
          <a:bodyPr wrap="square">
            <a:spAutoFit/>
          </a:bodyPr>
          <a:lstStyle/>
          <a:p>
            <a:pPr algn="just">
              <a:lnSpc>
                <a:spcPct val="150000"/>
              </a:lnSpc>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OPTICAL CORRECTIONS</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Times New Roman" panose="02020603050405020304" pitchFamily="18" charset="0"/>
                <a:ea typeface="Calibri" panose="020F0502020204030204" pitchFamily="34" charset="0"/>
              </a:rPr>
              <a:t>A slight modification of geometrically correct lines (as of a building) for the purpose of making them appear correct to the eye. The ability to see images or objects with clear, sharp vision results from light entering the eye. Light rays bend or refract when they hit the retina, sending nerve signals to the optic nerve, which then sends these signals to the brain. The brain processes them into images, allowing you to understand what you see</a:t>
            </a:r>
            <a:endParaRPr lang="en-IN" dirty="0"/>
          </a:p>
        </p:txBody>
      </p:sp>
    </p:spTree>
    <p:extLst>
      <p:ext uri="{BB962C8B-B14F-4D97-AF65-F5344CB8AC3E}">
        <p14:creationId xmlns:p14="http://schemas.microsoft.com/office/powerpoint/2010/main" val="227576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85323"/>
          </a:xfrm>
          <a:prstGeom prst="rect">
            <a:avLst/>
          </a:prstGeom>
        </p:spPr>
        <p:txBody>
          <a:bodyPr wrap="square">
            <a:spAutoFit/>
          </a:bodyPr>
          <a:lstStyle/>
          <a:p>
            <a:pPr algn="just">
              <a:lnSpc>
                <a:spcPct val="150000"/>
              </a:lnSpc>
              <a:spcAft>
                <a:spcPts val="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CATARACT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 cataract is a clouding of the normally clear lens of the eye. At first, the cloudiness in your vision caused by a cataract may affect only a small part of the eye's lens and you may be unaware of any vision loss. As the cataract grows larger, it clouds more of your lens and distorts the light passing through the lens. This may lead to more-noticeable symptoms. A cataract is a cloudy lens. The lens is positioned behind the colored part of your eye (iris). The lens focuses light that passes into your eye, producing clear, sharp images on the retina — the light-sensitive membrane in the eye that functions like the film in a camera.</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Cataracts: Signs, Symptoms &amp; Effects | NVISION Eye Cent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0211" y="2730289"/>
            <a:ext cx="4455160" cy="2367676"/>
          </a:xfrm>
          <a:prstGeom prst="rect">
            <a:avLst/>
          </a:prstGeom>
          <a:noFill/>
          <a:ln>
            <a:noFill/>
          </a:ln>
        </p:spPr>
      </p:pic>
      <p:sp>
        <p:nvSpPr>
          <p:cNvPr id="4" name="Rectangle 3"/>
          <p:cNvSpPr/>
          <p:nvPr/>
        </p:nvSpPr>
        <p:spPr>
          <a:xfrm>
            <a:off x="0" y="5600700"/>
            <a:ext cx="12192000" cy="646331"/>
          </a:xfrm>
          <a:prstGeom prst="rect">
            <a:avLst/>
          </a:prstGeom>
        </p:spPr>
        <p:txBody>
          <a:bodyPr wrap="square">
            <a:spAutoFit/>
          </a:bodyPr>
          <a:lstStyle/>
          <a:p>
            <a:r>
              <a:rPr lang="en-US" b="1" dirty="0">
                <a:effectLst/>
                <a:latin typeface="Times New Roman" panose="02020603050405020304" pitchFamily="18" charset="0"/>
                <a:ea typeface="Calibri" panose="020F0502020204030204" pitchFamily="34" charset="0"/>
              </a:rPr>
              <a:t>As you age, </a:t>
            </a:r>
            <a:r>
              <a:rPr lang="en-US" dirty="0">
                <a:effectLst/>
                <a:latin typeface="Times New Roman" panose="02020603050405020304" pitchFamily="18" charset="0"/>
                <a:ea typeface="Calibri" panose="020F0502020204030204" pitchFamily="34" charset="0"/>
              </a:rPr>
              <a:t>the lenses in your eyes become less flexible, less transparent and thicker. Age-related and other medical conditions cause proteins and fibers within the lenses to break down and clump together, clouding the lenses</a:t>
            </a:r>
            <a:endParaRPr lang="en-IN" dirty="0"/>
          </a:p>
        </p:txBody>
      </p:sp>
    </p:spTree>
    <p:extLst>
      <p:ext uri="{BB962C8B-B14F-4D97-AF65-F5344CB8AC3E}">
        <p14:creationId xmlns:p14="http://schemas.microsoft.com/office/powerpoint/2010/main" val="281970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453" y="98602"/>
            <a:ext cx="11363093" cy="5478423"/>
          </a:xfrm>
          <a:prstGeom prst="rect">
            <a:avLst/>
          </a:prstGeom>
        </p:spPr>
        <p:txBody>
          <a:bodyPr wrap="square">
            <a:spAutoFit/>
          </a:bodyPr>
          <a:lstStyle/>
          <a:p>
            <a:pPr marL="285750" indent="-285750" algn="just">
              <a:lnSpc>
                <a:spcPct val="150000"/>
              </a:lnSpc>
              <a:spcAft>
                <a:spcPts val="0"/>
              </a:spcAft>
              <a:buFont typeface="Arial" panose="020B0604020202020204" pitchFamily="34" charset="0"/>
              <a:buChar char="•"/>
            </a:pPr>
            <a:r>
              <a:rPr lang="en-US" sz="2800" b="1" dirty="0">
                <a:effectLst/>
                <a:latin typeface="Aparajita" panose="02020603050405020304" pitchFamily="18" charset="0"/>
                <a:ea typeface="Calibri" panose="020F0502020204030204" pitchFamily="34" charset="0"/>
                <a:cs typeface="Aparajita" panose="02020603050405020304" pitchFamily="18" charset="0"/>
              </a:rPr>
              <a:t>EYE LENS MATERIALS</a:t>
            </a:r>
            <a:endParaRPr lang="en-IN" sz="2400" dirty="0">
              <a:effectLst/>
              <a:latin typeface="Aparajita" panose="02020603050405020304" pitchFamily="18" charset="0"/>
              <a:ea typeface="Calibri" panose="020F0502020204030204" pitchFamily="34" charset="0"/>
              <a:cs typeface="Aparajita" panose="02020603050405020304" pitchFamily="18" charset="0"/>
            </a:endParaRPr>
          </a:p>
          <a:p>
            <a:pPr marL="285750" indent="-285750" algn="just">
              <a:buFont typeface="Arial" panose="020B0604020202020204" pitchFamily="34" charset="0"/>
              <a:buChar char="•"/>
            </a:pPr>
            <a:r>
              <a:rPr lang="en-US" sz="28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Corrective spherocylindrical lenses are commonly used to treat refractive errors such as myopia, hyperopia, presbyopia, and astigmatism. </a:t>
            </a:r>
          </a:p>
          <a:p>
            <a:pPr marL="285750" indent="-285750" algn="just">
              <a:buFont typeface="Arial" panose="020B0604020202020204" pitchFamily="34" charset="0"/>
              <a:buChar char="•"/>
            </a:pPr>
            <a:r>
              <a:rPr lang="en-US" sz="28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Both lenses and prisms are also frequently used to improve eye alignment and treat diplopia in strabismus. </a:t>
            </a:r>
          </a:p>
          <a:p>
            <a:pPr marL="285750" indent="-285750" algn="just">
              <a:buFont typeface="Arial" panose="020B0604020202020204" pitchFamily="34" charset="0"/>
              <a:buChar char="•"/>
            </a:pPr>
            <a:r>
              <a:rPr lang="en-US" sz="28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Eyeglasses also serve an important role in protecting the eyes from physical trauma and harmful radiation. </a:t>
            </a:r>
          </a:p>
          <a:p>
            <a:pPr marL="285750" indent="-285750" algn="just">
              <a:buFont typeface="Arial" panose="020B0604020202020204" pitchFamily="34" charset="0"/>
              <a:buChar char="•"/>
            </a:pPr>
            <a:r>
              <a:rPr lang="en-US" sz="28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Lenses can be produced using a variety of materials and designed with several optical profiles to optimize use in specific applications.</a:t>
            </a:r>
          </a:p>
          <a:p>
            <a:pPr marL="285750" indent="-285750" algn="just">
              <a:buFont typeface="Arial" panose="020B0604020202020204" pitchFamily="34" charset="0"/>
              <a:buChar char="•"/>
            </a:pPr>
            <a:r>
              <a:rPr lang="en-US" sz="2800" dirty="0">
                <a:latin typeface="Aparajita" panose="02020603050405020304" pitchFamily="18" charset="0"/>
                <a:cs typeface="Aparajita" panose="02020603050405020304" pitchFamily="18" charset="0"/>
              </a:rPr>
              <a:t>There are 4 main types of lens materials for eyeglasses and sunglasses. Each type of lens material can help correct refractive errors such as nearsightedness, farsightedness, astigmatism, or presbyopia</a:t>
            </a:r>
            <a:endParaRPr lang="en-IN" sz="2800" dirty="0">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165679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275F2-519B-A8E5-C8EA-2646F1785348}"/>
              </a:ext>
            </a:extLst>
          </p:cNvPr>
          <p:cNvSpPr/>
          <p:nvPr/>
        </p:nvSpPr>
        <p:spPr>
          <a:xfrm>
            <a:off x="765716" y="141078"/>
            <a:ext cx="10653133" cy="6324808"/>
          </a:xfrm>
          <a:prstGeom prst="rect">
            <a:avLst/>
          </a:prstGeom>
        </p:spPr>
        <p:txBody>
          <a:bodyPr wrap="square">
            <a:spAutoFit/>
          </a:bodyPr>
          <a:lstStyle/>
          <a:p>
            <a:pPr algn="just">
              <a:lnSpc>
                <a:spcPct val="150000"/>
              </a:lnSpc>
              <a:spcAft>
                <a:spcPts val="0"/>
              </a:spcAft>
            </a:pPr>
            <a:r>
              <a:rPr lang="en-US" sz="2800"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Types of lens materials:</a:t>
            </a:r>
            <a:endParaRPr lang="en-IN" sz="2400" dirty="0">
              <a:effectLst/>
              <a:latin typeface="Aparajita" panose="02020603050405020304" pitchFamily="18" charset="0"/>
              <a:ea typeface="Calibri" panose="020F0502020204030204" pitchFamily="34" charset="0"/>
              <a:cs typeface="Aparajita" panose="02020603050405020304" pitchFamily="18" charset="0"/>
            </a:endParaRPr>
          </a:p>
          <a:p>
            <a:pPr marL="342900" lvl="0" indent="-342900" algn="just">
              <a:lnSpc>
                <a:spcPct val="150000"/>
              </a:lnSpc>
              <a:spcAft>
                <a:spcPts val="0"/>
              </a:spcAft>
              <a:buFont typeface="+mj-lt"/>
              <a:buAutoNum type="arabicPeriod"/>
            </a:pPr>
            <a:r>
              <a:rPr lang="en-US" sz="2800" b="1" dirty="0">
                <a:solidFill>
                  <a:srgbClr val="000000"/>
                </a:solidFill>
                <a:effectLst/>
                <a:latin typeface="Aparajita" panose="02020603050405020304" pitchFamily="18" charset="0"/>
                <a:ea typeface="Calibri" panose="020F0502020204030204" pitchFamily="34" charset="0"/>
                <a:cs typeface="Aparajita" panose="02020603050405020304" pitchFamily="18" charset="0"/>
              </a:rPr>
              <a:t>CR-39 -</a:t>
            </a:r>
            <a:r>
              <a:rPr lang="en-US" sz="2400" dirty="0">
                <a:latin typeface="Aparajita" panose="02020603050405020304" pitchFamily="18" charset="0"/>
                <a:cs typeface="Aparajita" panose="02020603050405020304" pitchFamily="18" charset="0"/>
              </a:rPr>
              <a:t>The most commonly used plastic lens material</a:t>
            </a:r>
          </a:p>
          <a:p>
            <a:pPr marL="342900" lvl="0" indent="-342900" algn="just">
              <a:lnSpc>
                <a:spcPct val="150000"/>
              </a:lnSpc>
              <a:spcAft>
                <a:spcPts val="0"/>
              </a:spcAft>
              <a:buFont typeface="+mj-lt"/>
              <a:buAutoNum type="arabicPeriod"/>
            </a:pPr>
            <a:r>
              <a:rPr lang="en-US" sz="2400" b="1" dirty="0">
                <a:latin typeface="Aparajita" panose="02020603050405020304" pitchFamily="18" charset="0"/>
                <a:cs typeface="Aparajita" panose="02020603050405020304" pitchFamily="18" charset="0"/>
              </a:rPr>
              <a:t>Crown Glass</a:t>
            </a:r>
            <a:r>
              <a:rPr lang="en-US" sz="2400" dirty="0">
                <a:latin typeface="Aparajita" panose="02020603050405020304" pitchFamily="18" charset="0"/>
                <a:cs typeface="Aparajita" panose="02020603050405020304" pitchFamily="18" charset="0"/>
              </a:rPr>
              <a:t> is the most commonly used clear glass for ophthalmic lenses. In general, glass is the most durable material used for lenses. Crown glass is used mainly for single vision lenses and the distance carrier for most glass bifocals and trifocals.</a:t>
            </a:r>
          </a:p>
          <a:p>
            <a:pPr marL="342900" lvl="0" indent="-342900" algn="just">
              <a:lnSpc>
                <a:spcPct val="150000"/>
              </a:lnSpc>
              <a:spcAft>
                <a:spcPts val="0"/>
              </a:spcAft>
              <a:buFont typeface="+mj-lt"/>
              <a:buAutoNum type="arabicPeriod"/>
            </a:pPr>
            <a:r>
              <a:rPr lang="en-US" sz="2400" b="1" dirty="0">
                <a:latin typeface="Aparajita" panose="02020603050405020304" pitchFamily="18" charset="0"/>
                <a:cs typeface="Aparajita" panose="02020603050405020304" pitchFamily="18" charset="0"/>
              </a:rPr>
              <a:t>Flint Glass</a:t>
            </a:r>
            <a:r>
              <a:rPr lang="en-US" sz="2400" dirty="0">
                <a:latin typeface="Aparajita" panose="02020603050405020304" pitchFamily="18" charset="0"/>
                <a:cs typeface="Aparajita" panose="02020603050405020304" pitchFamily="18" charset="0"/>
              </a:rPr>
              <a:t> uses lead oxides in its chemical make up to increase its index of refraction to approximately 1.58 to 1.69. Its Abbe value ranges from 30 to 40. This material is relatively soft, displays a brilliant luster and has chromatic aberration. </a:t>
            </a:r>
          </a:p>
          <a:p>
            <a:pPr>
              <a:lnSpc>
                <a:spcPct val="150000"/>
              </a:lnSpc>
            </a:pPr>
            <a:r>
              <a:rPr lang="en-US" sz="2400" b="1" dirty="0">
                <a:latin typeface="Aparajita" panose="02020603050405020304" pitchFamily="18" charset="0"/>
                <a:cs typeface="Aparajita" panose="02020603050405020304" pitchFamily="18" charset="0"/>
              </a:rPr>
              <a:t>4.  Polycarbonate Lenses</a:t>
            </a:r>
            <a:endParaRPr lang="en-IN" sz="2400" dirty="0">
              <a:latin typeface="Aparajita" panose="02020603050405020304" pitchFamily="18" charset="0"/>
              <a:cs typeface="Aparajita" panose="02020603050405020304" pitchFamily="18" charset="0"/>
            </a:endParaRPr>
          </a:p>
          <a:p>
            <a:pPr>
              <a:lnSpc>
                <a:spcPct val="150000"/>
              </a:lnSpc>
            </a:pPr>
            <a:r>
              <a:rPr lang="en-US" sz="2400" dirty="0">
                <a:latin typeface="Aparajita" panose="02020603050405020304" pitchFamily="18" charset="0"/>
                <a:cs typeface="Aparajita" panose="02020603050405020304" pitchFamily="18" charset="0"/>
              </a:rPr>
              <a:t>      Polycarbonate lenses were first developed by a company named </a:t>
            </a:r>
            <a:r>
              <a:rPr lang="en-US" sz="2400" dirty="0" err="1">
                <a:latin typeface="Aparajita" panose="02020603050405020304" pitchFamily="18" charset="0"/>
                <a:cs typeface="Aparajita" panose="02020603050405020304" pitchFamily="18" charset="0"/>
              </a:rPr>
              <a:t>Gentex</a:t>
            </a:r>
            <a:r>
              <a:rPr lang="en-US" sz="2400" dirty="0">
                <a:latin typeface="Aparajita" panose="02020603050405020304" pitchFamily="18" charset="0"/>
                <a:cs typeface="Aparajita" panose="02020603050405020304" pitchFamily="18" charset="0"/>
              </a:rPr>
              <a:t>. Polycarbonate is a thermoplastic which means it is moldable under sufficient heat. </a:t>
            </a:r>
            <a:endParaRPr lang="en-IN" sz="2400" dirty="0">
              <a:effectLst/>
              <a:latin typeface="Aparajita" panose="02020603050405020304" pitchFamily="18" charset="0"/>
              <a:ea typeface="Calibri" panose="020F0502020204030204" pitchFamily="34" charset="0"/>
              <a:cs typeface="Aparajita" panose="02020603050405020304" pitchFamily="18" charset="0"/>
            </a:endParaRPr>
          </a:p>
        </p:txBody>
      </p:sp>
    </p:spTree>
    <p:extLst>
      <p:ext uri="{BB962C8B-B14F-4D97-AF65-F5344CB8AC3E}">
        <p14:creationId xmlns:p14="http://schemas.microsoft.com/office/powerpoint/2010/main" val="3437967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713" y="546411"/>
            <a:ext cx="11285034" cy="4616648"/>
          </a:xfrm>
          <a:prstGeom prst="rect">
            <a:avLst/>
          </a:prstGeom>
        </p:spPr>
        <p:txBody>
          <a:bodyPr wrap="square">
            <a:spAutoFit/>
          </a:bodyPr>
          <a:lstStyle/>
          <a:p>
            <a:pPr marL="457200" indent="-457200" algn="just">
              <a:lnSpc>
                <a:spcPct val="150000"/>
              </a:lnSpc>
              <a:spcAft>
                <a:spcPts val="0"/>
              </a:spcAft>
              <a:buFont typeface="Arial" panose="020B0604020202020204" pitchFamily="34" charset="0"/>
              <a:buChar char="•"/>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BIONIC EYES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Bionic eye, is an electrical prosthesis which is surgically implanted into a human eye in order to allow for the transduction of light (the change of light from the environment into impulses the brain can process) in people who have sustained severe damage to the retina. </a:t>
            </a:r>
          </a:p>
          <a:p>
            <a:pPr marL="457200" indent="-457200" algn="jus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The bionic eye comprises an external camera and transmitter and an internal microchip. </a:t>
            </a:r>
          </a:p>
          <a:p>
            <a:pPr marL="457200" indent="-457200" algn="just">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The camera is mounted on a pair of eyeglasses, where it serves to organize the visual stimuli of the environment before emitting high-frequency radio waves</a:t>
            </a:r>
            <a:endParaRPr lang="en-IN" sz="2800" dirty="0"/>
          </a:p>
        </p:txBody>
      </p:sp>
      <p:sp>
        <p:nvSpPr>
          <p:cNvPr id="6" name="TextBox 5">
            <a:extLst>
              <a:ext uri="{FF2B5EF4-FFF2-40B4-BE49-F238E27FC236}">
                <a16:creationId xmlns:a16="http://schemas.microsoft.com/office/drawing/2014/main" id="{D999BBF7-6B65-E55C-8632-165A8B80E723}"/>
              </a:ext>
            </a:extLst>
          </p:cNvPr>
          <p:cNvSpPr txBox="1"/>
          <p:nvPr/>
        </p:nvSpPr>
        <p:spPr>
          <a:xfrm>
            <a:off x="970156" y="5474577"/>
            <a:ext cx="11430000" cy="584775"/>
          </a:xfrm>
          <a:prstGeom prst="rect">
            <a:avLst/>
          </a:prstGeom>
          <a:noFill/>
        </p:spPr>
        <p:txBody>
          <a:bodyPr wrap="square">
            <a:spAutoFit/>
          </a:bodyPr>
          <a:lstStyle/>
          <a:p>
            <a:r>
              <a:rPr lang="en-IN" sz="3200" dirty="0">
                <a:hlinkClick r:id="rId2"/>
              </a:rPr>
              <a:t>https://www.youtube.com/watch?v=05ee61Bu-Ok&amp;t=1s</a:t>
            </a:r>
            <a:r>
              <a:rPr lang="en-IN" sz="3200" dirty="0"/>
              <a:t> </a:t>
            </a:r>
          </a:p>
        </p:txBody>
      </p:sp>
      <p:sp>
        <p:nvSpPr>
          <p:cNvPr id="8" name="TextBox 7">
            <a:extLst>
              <a:ext uri="{FF2B5EF4-FFF2-40B4-BE49-F238E27FC236}">
                <a16:creationId xmlns:a16="http://schemas.microsoft.com/office/drawing/2014/main" id="{D46FAD3A-60AF-CDC2-2B86-EF6586E6B026}"/>
              </a:ext>
            </a:extLst>
          </p:cNvPr>
          <p:cNvSpPr txBox="1"/>
          <p:nvPr/>
        </p:nvSpPr>
        <p:spPr>
          <a:xfrm>
            <a:off x="3111191" y="6370870"/>
            <a:ext cx="6200078"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hlinkClick r:id="rId3"/>
              </a:rPr>
              <a:t>www.youtube.com/watch?v=WhYe6REdljw</a:t>
            </a:r>
            <a:r>
              <a:rPr lang="en-US" sz="1800" dirty="0">
                <a:effectLst/>
                <a:latin typeface="Times New Roman" panose="02020603050405020304" pitchFamily="18" charset="0"/>
                <a:ea typeface="Calibri" panose="020F0502020204030204" pitchFamily="34" charset="0"/>
              </a:rPr>
              <a:t>   </a:t>
            </a:r>
            <a:endParaRPr lang="en-IN" dirty="0"/>
          </a:p>
        </p:txBody>
      </p:sp>
    </p:spTree>
    <p:extLst>
      <p:ext uri="{BB962C8B-B14F-4D97-AF65-F5344CB8AC3E}">
        <p14:creationId xmlns:p14="http://schemas.microsoft.com/office/powerpoint/2010/main" val="528035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onic Eye Working">
            <a:extLst>
              <a:ext uri="{FF2B5EF4-FFF2-40B4-BE49-F238E27FC236}">
                <a16:creationId xmlns:a16="http://schemas.microsoft.com/office/drawing/2014/main" id="{D34E2B38-952B-8154-799C-6772BF3595D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496" y="669073"/>
            <a:ext cx="7262612" cy="4804627"/>
          </a:xfrm>
          <a:prstGeom prst="rect">
            <a:avLst/>
          </a:prstGeom>
          <a:noFill/>
          <a:ln>
            <a:noFill/>
          </a:ln>
        </p:spPr>
      </p:pic>
      <p:pic>
        <p:nvPicPr>
          <p:cNvPr id="3" name="Picture 2" descr="Working of Argus-II Retinal Prosthesis System">
            <a:extLst>
              <a:ext uri="{FF2B5EF4-FFF2-40B4-BE49-F238E27FC236}">
                <a16:creationId xmlns:a16="http://schemas.microsoft.com/office/drawing/2014/main" id="{A59CB8C0-FEA5-4142-E6F4-3BB52A7A2EE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31061" y="1129501"/>
            <a:ext cx="4660939" cy="3966606"/>
          </a:xfrm>
          <a:prstGeom prst="rect">
            <a:avLst/>
          </a:prstGeom>
          <a:noFill/>
          <a:ln>
            <a:noFill/>
          </a:ln>
        </p:spPr>
      </p:pic>
    </p:spTree>
    <p:extLst>
      <p:ext uri="{BB962C8B-B14F-4D97-AF65-F5344CB8AC3E}">
        <p14:creationId xmlns:p14="http://schemas.microsoft.com/office/powerpoint/2010/main" val="618530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933" y="167268"/>
            <a:ext cx="7683190" cy="6340197"/>
          </a:xfrm>
          <a:prstGeom prst="rect">
            <a:avLst/>
          </a:prstGeom>
        </p:spPr>
        <p:txBody>
          <a:bodyPr wrap="square">
            <a:spAutoFit/>
          </a:bodyPr>
          <a:lstStyle/>
          <a:p>
            <a:pPr algn="just">
              <a:lnSpc>
                <a:spcPct val="150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HEART AS A PUMP SYSTEM</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800" dirty="0">
                <a:solidFill>
                  <a:srgbClr val="000000"/>
                </a:solidFill>
                <a:effectLst/>
                <a:latin typeface="Times New Roman" panose="02020603050405020304" pitchFamily="18" charset="0"/>
                <a:ea typeface="Calibri" panose="020F0502020204030204" pitchFamily="34" charset="0"/>
              </a:rPr>
              <a:t>Heart is sort of like a pump, or two pumps in one. The right side of your heart receives blood from the body and pumps it to the lungs. </a:t>
            </a:r>
          </a:p>
          <a:p>
            <a:pPr marL="285750" indent="-285750">
              <a:buFont typeface="Arial" panose="020B0604020202020204" pitchFamily="34" charset="0"/>
              <a:buChar char="•"/>
            </a:pPr>
            <a:r>
              <a:rPr lang="en-US" sz="2800" dirty="0">
                <a:solidFill>
                  <a:srgbClr val="000000"/>
                </a:solidFill>
                <a:effectLst/>
                <a:latin typeface="Times New Roman" panose="02020603050405020304" pitchFamily="18" charset="0"/>
                <a:ea typeface="Calibri" panose="020F0502020204030204" pitchFamily="34" charset="0"/>
              </a:rPr>
              <a:t>The left side of the heart does the exact opposite: It receives blood from the lungs and pumps it out to the body. </a:t>
            </a:r>
          </a:p>
          <a:p>
            <a:pPr marL="285750" indent="-285750">
              <a:buFont typeface="Arial" panose="020B0604020202020204" pitchFamily="34" charset="0"/>
              <a:buChar char="•"/>
            </a:pPr>
            <a:r>
              <a:rPr lang="en-US" sz="2800" dirty="0"/>
              <a:t>The human heart is very strong and is capable of pumping blood up to 30 feet distance.</a:t>
            </a:r>
          </a:p>
          <a:p>
            <a:pPr marL="285750" indent="-285750">
              <a:buFont typeface="Arial" panose="020B0604020202020204" pitchFamily="34" charset="0"/>
              <a:buChar char="•"/>
            </a:pPr>
            <a:r>
              <a:rPr lang="en-US" sz="2800" dirty="0"/>
              <a:t>An average heart beats maximum of 70-80 beats per minute and is considered healthy. </a:t>
            </a:r>
          </a:p>
          <a:p>
            <a:pPr marL="285750" indent="-285750">
              <a:buFont typeface="Arial" panose="020B0604020202020204" pitchFamily="34" charset="0"/>
              <a:buChar char="•"/>
            </a:pPr>
            <a:r>
              <a:rPr lang="en-US" sz="2800" dirty="0"/>
              <a:t>The efficiency of the heart can be maintained and improved by performing physical activity.</a:t>
            </a:r>
          </a:p>
          <a:p>
            <a:pPr marL="285750" indent="-285750">
              <a:buFont typeface="Arial" panose="020B0604020202020204" pitchFamily="34" charset="0"/>
              <a:buChar char="•"/>
            </a:pPr>
            <a:endParaRPr lang="en-IN" sz="2800" dirty="0"/>
          </a:p>
        </p:txBody>
      </p:sp>
      <p:pic>
        <p:nvPicPr>
          <p:cNvPr id="3" name="Picture 2" descr="Illustration of an internal view of the heart"/>
          <p:cNvPicPr/>
          <p:nvPr/>
        </p:nvPicPr>
        <p:blipFill>
          <a:blip r:embed="rId2">
            <a:extLst>
              <a:ext uri="{28A0092B-C50C-407E-A947-70E740481C1C}">
                <a14:useLocalDpi xmlns:a14="http://schemas.microsoft.com/office/drawing/2010/main" val="0"/>
              </a:ext>
            </a:extLst>
          </a:blip>
          <a:srcRect/>
          <a:stretch>
            <a:fillRect/>
          </a:stretch>
        </p:blipFill>
        <p:spPr bwMode="auto">
          <a:xfrm>
            <a:off x="8100539" y="1024449"/>
            <a:ext cx="3966528" cy="4035108"/>
          </a:xfrm>
          <a:prstGeom prst="rect">
            <a:avLst/>
          </a:prstGeom>
          <a:noFill/>
          <a:ln>
            <a:noFill/>
          </a:ln>
        </p:spPr>
      </p:pic>
    </p:spTree>
    <p:extLst>
      <p:ext uri="{BB962C8B-B14F-4D97-AF65-F5344CB8AC3E}">
        <p14:creationId xmlns:p14="http://schemas.microsoft.com/office/powerpoint/2010/main" val="3070166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D8ADC9-C457-353B-3F9A-5A03ED76C785}"/>
              </a:ext>
            </a:extLst>
          </p:cNvPr>
          <p:cNvSpPr txBox="1"/>
          <p:nvPr/>
        </p:nvSpPr>
        <p:spPr>
          <a:xfrm>
            <a:off x="747443" y="345461"/>
            <a:ext cx="11067837" cy="2677656"/>
          </a:xfrm>
          <a:prstGeom prst="rect">
            <a:avLst/>
          </a:prstGeom>
          <a:noFill/>
        </p:spPr>
        <p:txBody>
          <a:bodyPr wrap="square">
            <a:spAutoFit/>
          </a:bodyPr>
          <a:lstStyle/>
          <a:p>
            <a:pPr algn="l"/>
            <a:r>
              <a:rPr lang="en-US" sz="2800" b="0" i="0" dirty="0">
                <a:solidFill>
                  <a:srgbClr val="FFFFFF"/>
                </a:solidFill>
                <a:effectLst/>
                <a:latin typeface="inherit"/>
              </a:rPr>
              <a:t>Heart - Pump Of The Circulatory System</a:t>
            </a:r>
          </a:p>
          <a:p>
            <a:r>
              <a:rPr lang="en-US" sz="2800" dirty="0">
                <a:effectLst/>
              </a:rPr>
              <a:t>Do you know that in a year your heart beats over 30 million times? </a:t>
            </a:r>
          </a:p>
          <a:p>
            <a:endParaRPr lang="en-US" sz="2800" dirty="0"/>
          </a:p>
          <a:p>
            <a:r>
              <a:rPr lang="en-US" sz="2800" dirty="0">
                <a:effectLst/>
              </a:rPr>
              <a:t>This means in a lifespan of 80 years, it would be around 2.5 billion times. How does the heart make up its pace? </a:t>
            </a:r>
          </a:p>
          <a:p>
            <a:r>
              <a:rPr lang="en-US" sz="2800" dirty="0">
                <a:effectLst/>
              </a:rPr>
              <a:t>What are the different parts of a heart? </a:t>
            </a:r>
          </a:p>
        </p:txBody>
      </p:sp>
    </p:spTree>
    <p:extLst>
      <p:ext uri="{BB962C8B-B14F-4D97-AF65-F5344CB8AC3E}">
        <p14:creationId xmlns:p14="http://schemas.microsoft.com/office/powerpoint/2010/main" val="2638470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F317C6-BC1C-4C8A-0B59-21033C2363B6}"/>
              </a:ext>
            </a:extLst>
          </p:cNvPr>
          <p:cNvPicPr>
            <a:picLocks noChangeAspect="1"/>
          </p:cNvPicPr>
          <p:nvPr/>
        </p:nvPicPr>
        <p:blipFill>
          <a:blip r:embed="rId2"/>
          <a:stretch>
            <a:fillRect/>
          </a:stretch>
        </p:blipFill>
        <p:spPr>
          <a:xfrm>
            <a:off x="2286000" y="1009650"/>
            <a:ext cx="7620000" cy="4838700"/>
          </a:xfrm>
          <a:prstGeom prst="rect">
            <a:avLst/>
          </a:prstGeom>
        </p:spPr>
      </p:pic>
    </p:spTree>
    <p:extLst>
      <p:ext uri="{BB962C8B-B14F-4D97-AF65-F5344CB8AC3E}">
        <p14:creationId xmlns:p14="http://schemas.microsoft.com/office/powerpoint/2010/main" val="411615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3634"/>
            <a:ext cx="6354685" cy="9325630"/>
          </a:xfrm>
          <a:prstGeom prst="rect">
            <a:avLst/>
          </a:prstGeom>
        </p:spPr>
        <p:txBody>
          <a:bodyPr wrap="square">
            <a:spAutoFit/>
          </a:bodyPr>
          <a:lstStyle/>
          <a:p>
            <a:pPr algn="just"/>
            <a:r>
              <a:rPr lang="en-US" sz="2400" b="1" u="sng" cap="all" dirty="0">
                <a:latin typeface="Times New Roman" panose="02020603050405020304" pitchFamily="18" charset="0"/>
                <a:cs typeface="Times New Roman" panose="02020603050405020304" pitchFamily="18" charset="0"/>
              </a:rPr>
              <a:t>Human Organ Systems</a:t>
            </a:r>
          </a:p>
          <a:p>
            <a:pPr algn="just"/>
            <a:r>
              <a:rPr lang="en-US" sz="2400" dirty="0"/>
              <a:t>The human body is a biological machine made up of various organ systems. Organ systems are made up of various organs working together to perform a vital body function. There are primarily 11 organ systems namely:  </a:t>
            </a:r>
          </a:p>
          <a:p>
            <a:pPr marL="342900" indent="-342900" algn="just">
              <a:buFont typeface="+mj-lt"/>
              <a:buAutoNum type="arabicPeriod"/>
            </a:pPr>
            <a:r>
              <a:rPr lang="en-US" sz="2400" dirty="0"/>
              <a:t>Skeletal system, </a:t>
            </a:r>
          </a:p>
          <a:p>
            <a:pPr marL="342900" indent="-342900" algn="just">
              <a:buFont typeface="+mj-lt"/>
              <a:buAutoNum type="arabicPeriod"/>
            </a:pPr>
            <a:r>
              <a:rPr lang="en-US" sz="2400" dirty="0"/>
              <a:t>Muscular system, </a:t>
            </a:r>
          </a:p>
          <a:p>
            <a:pPr marL="342900" indent="-342900" algn="just">
              <a:buFont typeface="+mj-lt"/>
              <a:buAutoNum type="arabicPeriod"/>
            </a:pPr>
            <a:r>
              <a:rPr lang="en-US" sz="2400" dirty="0"/>
              <a:t>Cardiovascular system, </a:t>
            </a:r>
          </a:p>
          <a:p>
            <a:pPr marL="342900" indent="-342900" algn="just">
              <a:buFont typeface="+mj-lt"/>
              <a:buAutoNum type="arabicPeriod"/>
            </a:pPr>
            <a:r>
              <a:rPr lang="en-US" sz="2400" dirty="0"/>
              <a:t>Respiratory system, </a:t>
            </a:r>
          </a:p>
          <a:p>
            <a:pPr marL="342900" indent="-342900" algn="just">
              <a:buFont typeface="+mj-lt"/>
              <a:buAutoNum type="arabicPeriod"/>
            </a:pPr>
            <a:r>
              <a:rPr lang="en-US" sz="2400" dirty="0"/>
              <a:t>Nervous system, </a:t>
            </a:r>
          </a:p>
          <a:p>
            <a:pPr marL="342900" indent="-342900" algn="just">
              <a:buFont typeface="+mj-lt"/>
              <a:buAutoNum type="arabicPeriod"/>
            </a:pPr>
            <a:r>
              <a:rPr lang="en-US" sz="2400" dirty="0"/>
              <a:t>Digestive system, </a:t>
            </a:r>
          </a:p>
          <a:p>
            <a:pPr marL="342900" indent="-342900" algn="just">
              <a:buFont typeface="+mj-lt"/>
              <a:buAutoNum type="arabicPeriod"/>
            </a:pPr>
            <a:r>
              <a:rPr lang="en-US" sz="2400" dirty="0"/>
              <a:t>Urinary system, </a:t>
            </a:r>
          </a:p>
          <a:p>
            <a:pPr marL="342900" indent="-342900" algn="just">
              <a:buFont typeface="+mj-lt"/>
              <a:buAutoNum type="arabicPeriod"/>
            </a:pPr>
            <a:r>
              <a:rPr lang="en-US" sz="2400" dirty="0"/>
              <a:t>Endocrine system, </a:t>
            </a:r>
          </a:p>
          <a:p>
            <a:pPr marL="342900" indent="-342900" algn="just">
              <a:buFont typeface="+mj-lt"/>
              <a:buAutoNum type="arabicPeriod"/>
            </a:pPr>
            <a:r>
              <a:rPr lang="en-US" sz="2400" dirty="0"/>
              <a:t>Lymphatic system, </a:t>
            </a:r>
          </a:p>
          <a:p>
            <a:pPr marL="342900" indent="-342900" algn="just">
              <a:buFont typeface="+mj-lt"/>
              <a:buAutoNum type="arabicPeriod"/>
            </a:pPr>
            <a:r>
              <a:rPr lang="en-US" sz="2400" dirty="0"/>
              <a:t>Reproductive system, </a:t>
            </a:r>
          </a:p>
          <a:p>
            <a:pPr marL="342900" indent="-342900" algn="just">
              <a:buFont typeface="+mj-lt"/>
              <a:buAutoNum type="arabicPeriod"/>
            </a:pPr>
            <a:r>
              <a:rPr lang="en-US" sz="2400" dirty="0"/>
              <a:t>Integumentary (Exocrine) system.</a:t>
            </a:r>
            <a:endParaRPr lang="en-US" sz="2400" b="1" u="sng" cap="all" dirty="0">
              <a:latin typeface="Times New Roman" panose="02020603050405020304" pitchFamily="18" charset="0"/>
              <a:cs typeface="Times New Roman" panose="02020603050405020304" pitchFamily="18" charset="0"/>
            </a:endParaRPr>
          </a:p>
          <a:p>
            <a:pPr algn="just"/>
            <a:endParaRPr lang="en-US" sz="2400" b="1" u="sng" cap="all" dirty="0">
              <a:latin typeface="Times New Roman" panose="02020603050405020304" pitchFamily="18" charset="0"/>
              <a:cs typeface="Times New Roman" panose="02020603050405020304" pitchFamily="18" charset="0"/>
            </a:endParaRPr>
          </a:p>
          <a:p>
            <a:pPr algn="just"/>
            <a:endParaRPr lang="en-US" sz="2400" b="1" u="sng" cap="all" dirty="0">
              <a:latin typeface="Times New Roman" panose="02020603050405020304" pitchFamily="18" charset="0"/>
              <a:cs typeface="Times New Roman" panose="02020603050405020304" pitchFamily="18" charset="0"/>
            </a:endParaRPr>
          </a:p>
          <a:p>
            <a:pPr algn="just"/>
            <a:endParaRPr lang="en-US" sz="2400" b="1" u="sng" cap="all" dirty="0">
              <a:latin typeface="Times New Roman" panose="02020603050405020304" pitchFamily="18" charset="0"/>
              <a:cs typeface="Times New Roman" panose="02020603050405020304" pitchFamily="18" charset="0"/>
            </a:endParaRPr>
          </a:p>
          <a:p>
            <a:pPr algn="just"/>
            <a:endParaRPr lang="en-US" sz="2400" b="1" u="sng" cap="all" dirty="0">
              <a:latin typeface="Times New Roman" panose="02020603050405020304" pitchFamily="18" charset="0"/>
              <a:cs typeface="Times New Roman" panose="02020603050405020304" pitchFamily="18" charset="0"/>
            </a:endParaRPr>
          </a:p>
          <a:p>
            <a:pPr algn="just"/>
            <a:endParaRPr lang="en-US" sz="2400" b="1" u="sng" cap="all" dirty="0">
              <a:latin typeface="Times New Roman" panose="02020603050405020304" pitchFamily="18" charset="0"/>
              <a:cs typeface="Times New Roman" panose="02020603050405020304" pitchFamily="18" charset="0"/>
            </a:endParaRPr>
          </a:p>
          <a:p>
            <a:pPr algn="just"/>
            <a:endParaRPr lang="en-US" sz="2400" b="1" u="sng" cap="all" dirty="0">
              <a:latin typeface="Times New Roman" panose="02020603050405020304" pitchFamily="18" charset="0"/>
              <a:cs typeface="Times New Roman" panose="02020603050405020304" pitchFamily="18" charset="0"/>
            </a:endParaRPr>
          </a:p>
          <a:p>
            <a:pPr algn="just"/>
            <a:endParaRPr lang="en-US" sz="2400" b="1" u="sng" cap="all" dirty="0">
              <a:latin typeface="Times New Roman" panose="02020603050405020304" pitchFamily="18" charset="0"/>
              <a:cs typeface="Times New Roman" panose="02020603050405020304" pitchFamily="18" charset="0"/>
            </a:endParaRPr>
          </a:p>
          <a:p>
            <a:pPr algn="just"/>
            <a:endParaRPr lang="en-US" sz="2400" b="1" u="sng" cap="all" dirty="0">
              <a:latin typeface="Times New Roman" panose="02020603050405020304" pitchFamily="18" charset="0"/>
              <a:cs typeface="Times New Roman" panose="02020603050405020304" pitchFamily="18" charset="0"/>
            </a:endParaRPr>
          </a:p>
        </p:txBody>
      </p:sp>
      <p:pic>
        <p:nvPicPr>
          <p:cNvPr id="3" name="Picture 2" descr="Image showing the 11 major organ systems of the human body. The digestive, endocrine, integumentary, lymphatic, muscular, nervous, urinary, reproductive, skeletal, respiratory, and cardiovascular systems are shown."/>
          <p:cNvPicPr/>
          <p:nvPr/>
        </p:nvPicPr>
        <p:blipFill>
          <a:blip r:embed="rId2">
            <a:extLst>
              <a:ext uri="{28A0092B-C50C-407E-A947-70E740481C1C}">
                <a14:useLocalDpi xmlns:a14="http://schemas.microsoft.com/office/drawing/2010/main" val="0"/>
              </a:ext>
            </a:extLst>
          </a:blip>
          <a:srcRect/>
          <a:stretch>
            <a:fillRect/>
          </a:stretch>
        </p:blipFill>
        <p:spPr bwMode="auto">
          <a:xfrm>
            <a:off x="6354685" y="791663"/>
            <a:ext cx="5837315" cy="5731801"/>
          </a:xfrm>
          <a:prstGeom prst="rect">
            <a:avLst/>
          </a:prstGeom>
          <a:noFill/>
          <a:ln>
            <a:noFill/>
          </a:ln>
        </p:spPr>
      </p:pic>
    </p:spTree>
    <p:extLst>
      <p:ext uri="{BB962C8B-B14F-4D97-AF65-F5344CB8AC3E}">
        <p14:creationId xmlns:p14="http://schemas.microsoft.com/office/powerpoint/2010/main" val="2297534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1988800" cy="6309420"/>
          </a:xfrm>
          <a:prstGeom prst="rect">
            <a:avLst/>
          </a:prstGeom>
        </p:spPr>
        <p:txBody>
          <a:bodyPr wrap="square">
            <a:spAutoFit/>
          </a:bodyPr>
          <a:lstStyle/>
          <a:p>
            <a:pPr marL="342900" indent="-342900" algn="just">
              <a:spcAft>
                <a:spcPts val="0"/>
              </a:spcAft>
              <a:buFont typeface="Arial" panose="020B0604020202020204" pitchFamily="34" charset="0"/>
              <a:buChar char="•"/>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ELECTRICAL SIGNALING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sinus node generates an electrical stimulus regularly, 60 to 100 times per minute under normal conditions. The atria are then activated. The electrical stimulus travels down through the conduction pathways and causes the heart's ventricles to contract and pump out blood.</a:t>
            </a:r>
          </a:p>
          <a:p>
            <a:pPr marL="342900" indent="-342900" algn="just">
              <a:spcAft>
                <a:spcPts val="0"/>
              </a:spcAft>
              <a:buFont typeface="Arial" panose="020B0604020202020204" pitchFamily="34" charset="0"/>
              <a:buChar char="•"/>
            </a:pP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ECG MONITORING</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ECG monitoring systems have been developed and widely used in the healthcare sector for the past few decades and have significantly evolved over time due to the emergence of smart enabling technologies.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Nowadays, ECG monitoring systems are used in hospitals, homes, outpatient ambulatory settings, and in remote contexts. </a:t>
            </a: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They also employ a wide range of technologies such as IoT , edge computing, and mobile computing. </a:t>
            </a: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addition, they implement various computational settings in terms of processing frequencies, as well as monitoring schemes. </a:t>
            </a:r>
          </a:p>
          <a:p>
            <a:pPr marL="342900" indent="-342900" algn="just">
              <a:spcAft>
                <a:spcPts val="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They have also evolved to serve purposes and targets other than disease diagnosis and control, including daily activities, sports, and even mode-related purposes.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AB1365F-AEDD-720E-801C-62309ED6A490}"/>
              </a:ext>
            </a:extLst>
          </p:cNvPr>
          <p:cNvSpPr txBox="1"/>
          <p:nvPr/>
        </p:nvSpPr>
        <p:spPr>
          <a:xfrm>
            <a:off x="3838806" y="6309421"/>
            <a:ext cx="6138746" cy="369332"/>
          </a:xfrm>
          <a:prstGeom prst="rect">
            <a:avLst/>
          </a:prstGeom>
          <a:noFill/>
        </p:spPr>
        <p:txBody>
          <a:bodyPr wrap="square">
            <a:spAutoFit/>
          </a:bodyPr>
          <a:lstStyle/>
          <a:p>
            <a:r>
              <a:rPr lang="en-IN" b="1" dirty="0">
                <a:hlinkClick r:id="rId2"/>
              </a:rPr>
              <a:t>https://www.youtube.com/watch?v=kwLbSx9BNbU</a:t>
            </a:r>
            <a:r>
              <a:rPr lang="en-IN" b="1" dirty="0"/>
              <a:t> </a:t>
            </a:r>
          </a:p>
        </p:txBody>
      </p:sp>
    </p:spTree>
    <p:extLst>
      <p:ext uri="{BB962C8B-B14F-4D97-AF65-F5344CB8AC3E}">
        <p14:creationId xmlns:p14="http://schemas.microsoft.com/office/powerpoint/2010/main" val="2837718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rocardiogram (EKG/ECG)">
            <a:extLst>
              <a:ext uri="{FF2B5EF4-FFF2-40B4-BE49-F238E27FC236}">
                <a16:creationId xmlns:a16="http://schemas.microsoft.com/office/drawing/2014/main" id="{71950BE3-924F-A48D-12F5-AA8EA028AF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740" y="0"/>
            <a:ext cx="6810329" cy="6579219"/>
          </a:xfrm>
          <a:prstGeom prst="rect">
            <a:avLst/>
          </a:prstGeom>
          <a:noFill/>
          <a:ln>
            <a:noFill/>
          </a:ln>
        </p:spPr>
      </p:pic>
      <p:pic>
        <p:nvPicPr>
          <p:cNvPr id="3" name="Picture 2" descr="940 Abnormal Ekg Images, Stock Photos &amp; Vectors | Shutterstock">
            <a:extLst>
              <a:ext uri="{FF2B5EF4-FFF2-40B4-BE49-F238E27FC236}">
                <a16:creationId xmlns:a16="http://schemas.microsoft.com/office/drawing/2014/main" id="{848F4DD3-84F1-7E70-FB62-368B31704E91}"/>
              </a:ext>
            </a:extLst>
          </p:cNvPr>
          <p:cNvPicPr/>
          <p:nvPr/>
        </p:nvPicPr>
        <p:blipFill rotWithShape="1">
          <a:blip r:embed="rId3" cstate="print">
            <a:extLst>
              <a:ext uri="{28A0092B-C50C-407E-A947-70E740481C1C}">
                <a14:useLocalDpi xmlns:a14="http://schemas.microsoft.com/office/drawing/2010/main" val="0"/>
              </a:ext>
            </a:extLst>
          </a:blip>
          <a:srcRect l="2716" t="3056" r="2854" b="11962"/>
          <a:stretch/>
        </p:blipFill>
        <p:spPr bwMode="auto">
          <a:xfrm>
            <a:off x="6910070" y="2057731"/>
            <a:ext cx="5281930" cy="30606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89502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0560" y="0"/>
            <a:ext cx="11450770" cy="2369880"/>
          </a:xfrm>
          <a:prstGeom prst="rect">
            <a:avLst/>
          </a:prstGeom>
        </p:spPr>
        <p:txBody>
          <a:bodyPr wrap="square">
            <a:spAutoFit/>
          </a:bodyPr>
          <a:lstStyle/>
          <a:p>
            <a:pPr marL="342900" indent="-342900">
              <a:buAutoNum type="arabicPeriod"/>
            </a:pPr>
            <a:r>
              <a:rPr lang="en-US" sz="2400" b="1" dirty="0">
                <a:solidFill>
                  <a:srgbClr val="000000"/>
                </a:solidFill>
                <a:effectLst/>
                <a:latin typeface="Times New Roman" panose="02020603050405020304" pitchFamily="18" charset="0"/>
                <a:ea typeface="Calibri" panose="020F0502020204030204" pitchFamily="34" charset="0"/>
              </a:rPr>
              <a:t>Cardiovascular diseases</a:t>
            </a:r>
            <a:r>
              <a:rPr lang="en-US" sz="2400" dirty="0">
                <a:solidFill>
                  <a:srgbClr val="000000"/>
                </a:solidFill>
                <a:effectLst/>
                <a:latin typeface="Times New Roman" panose="02020603050405020304" pitchFamily="18" charset="0"/>
                <a:ea typeface="Calibri" panose="020F0502020204030204" pitchFamily="34" charset="0"/>
              </a:rPr>
              <a:t> including </a:t>
            </a:r>
            <a:r>
              <a:rPr lang="en-US" sz="2400" b="1" dirty="0">
                <a:solidFill>
                  <a:srgbClr val="000000"/>
                </a:solidFill>
                <a:effectLst/>
                <a:latin typeface="Times New Roman" panose="02020603050405020304" pitchFamily="18" charset="0"/>
                <a:ea typeface="Calibri" panose="020F0502020204030204" pitchFamily="34" charset="0"/>
              </a:rPr>
              <a:t>heart failure (HF</a:t>
            </a:r>
            <a:r>
              <a:rPr lang="en-US" sz="2400" dirty="0">
                <a:solidFill>
                  <a:srgbClr val="000000"/>
                </a:solidFill>
                <a:effectLst/>
                <a:latin typeface="Times New Roman" panose="02020603050405020304" pitchFamily="18" charset="0"/>
                <a:ea typeface="Calibri" panose="020F0502020204030204" pitchFamily="34" charset="0"/>
              </a:rPr>
              <a:t>). </a:t>
            </a:r>
          </a:p>
          <a:p>
            <a:pPr marL="342900" indent="-342900">
              <a:buFontTx/>
              <a:buAutoNum type="arabicPeriod"/>
            </a:pPr>
            <a:r>
              <a:rPr lang="en-US" sz="2000" b="1" dirty="0"/>
              <a:t>REASONS FOR BLOCKAGES OF BLOOD VESSELS: </a:t>
            </a:r>
            <a:r>
              <a:rPr lang="en-US" sz="2000" dirty="0"/>
              <a:t>Coronary artery disease is a common heart condition. The major blood vessels that supply the heart (coronary arteries) struggle to send enough blood, oxygen and nutrients to the heart muscle. Cholesterol deposits (plaques) in the heart arteries and inflammation are usually the cause of coronary artery disease. Signs and symptoms of coronary artery disease occur when the heart doesn't get enough oxygen-rich blood. </a:t>
            </a:r>
            <a:endParaRPr lang="en-IN" sz="2000" dirty="0"/>
          </a:p>
          <a:p>
            <a:pPr marL="342900" indent="-342900">
              <a:buAutoNum type="arabicPeriod"/>
            </a:pPr>
            <a:endParaRPr lang="en-IN" sz="2000" dirty="0"/>
          </a:p>
        </p:txBody>
      </p:sp>
      <p:pic>
        <p:nvPicPr>
          <p:cNvPr id="4" name="Picture 3" descr="Development of atherosclerosis"/>
          <p:cNvPicPr/>
          <p:nvPr/>
        </p:nvPicPr>
        <p:blipFill rotWithShape="1">
          <a:blip r:embed="rId2">
            <a:extLst>
              <a:ext uri="{28A0092B-C50C-407E-A947-70E740481C1C}">
                <a14:useLocalDpi xmlns:a14="http://schemas.microsoft.com/office/drawing/2010/main" val="0"/>
              </a:ext>
            </a:extLst>
          </a:blip>
          <a:srcRect t="2752" r="2653" b="4389"/>
          <a:stretch/>
        </p:blipFill>
        <p:spPr bwMode="auto">
          <a:xfrm>
            <a:off x="640561" y="2163337"/>
            <a:ext cx="5455439" cy="4482790"/>
          </a:xfrm>
          <a:prstGeom prst="rect">
            <a:avLst/>
          </a:prstGeom>
          <a:noFill/>
          <a:ln>
            <a:noFill/>
          </a:ln>
        </p:spPr>
      </p:pic>
      <p:pic>
        <p:nvPicPr>
          <p:cNvPr id="6" name="Picture 5" descr="Stent - Wikiped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1779" y="2369880"/>
            <a:ext cx="5232454" cy="3607174"/>
          </a:xfrm>
          <a:prstGeom prst="rect">
            <a:avLst/>
          </a:prstGeom>
          <a:noFill/>
          <a:ln>
            <a:noFill/>
          </a:ln>
        </p:spPr>
      </p:pic>
    </p:spTree>
    <p:extLst>
      <p:ext uri="{BB962C8B-B14F-4D97-AF65-F5344CB8AC3E}">
        <p14:creationId xmlns:p14="http://schemas.microsoft.com/office/powerpoint/2010/main" val="3759668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uses of Blood Clot Formation &amp; Clotting Diseases | IHTC">
            <a:extLst>
              <a:ext uri="{FF2B5EF4-FFF2-40B4-BE49-F238E27FC236}">
                <a16:creationId xmlns:a16="http://schemas.microsoft.com/office/drawing/2014/main" id="{DE2CAE89-6638-39D7-6E29-AD729B93F4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928" y="149147"/>
            <a:ext cx="9288965" cy="6391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145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blood clots go from good to bad | CancerClot™">
            <a:extLst>
              <a:ext uri="{FF2B5EF4-FFF2-40B4-BE49-F238E27FC236}">
                <a16:creationId xmlns:a16="http://schemas.microsoft.com/office/drawing/2014/main" id="{01157EFE-F7BA-CBCD-3B2E-68A92A96FA6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288086" y="-1"/>
            <a:ext cx="7591893" cy="680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3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fferent Types of Stents | Blog Article | USA Vein Clinics">
            <a:extLst>
              <a:ext uri="{FF2B5EF4-FFF2-40B4-BE49-F238E27FC236}">
                <a16:creationId xmlns:a16="http://schemas.microsoft.com/office/drawing/2014/main" id="{5362F5FE-2B7A-C20A-949B-9E56FEA0A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0"/>
            <a:ext cx="12017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258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F377932-F5F5-40BB-F730-090605015A2F}"/>
              </a:ext>
            </a:extLst>
          </p:cNvPr>
          <p:cNvSpPr/>
          <p:nvPr/>
        </p:nvSpPr>
        <p:spPr>
          <a:xfrm>
            <a:off x="702527" y="257688"/>
            <a:ext cx="11084312" cy="5909310"/>
          </a:xfrm>
          <a:prstGeom prst="rect">
            <a:avLst/>
          </a:prstGeom>
        </p:spPr>
        <p:txBody>
          <a:bodyPr wrap="square">
            <a:spAutoFit/>
          </a:bodyPr>
          <a:lstStyle/>
          <a:p>
            <a:pPr algn="just">
              <a:lnSpc>
                <a:spcPct val="150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DESIGN OF STENTS</a:t>
            </a:r>
            <a:endParaRPr lang="en-IN"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 stent is a tiny tube that can play a big role in treating your heart disease. It helps keep your arteries -- the blood vessels that carry blood from your heart to other parts of your body, including the heart muscle itself -- open. </a:t>
            </a:r>
          </a:p>
          <a:p>
            <a:pPr algn="just"/>
            <a:r>
              <a:rPr lang="en-US" sz="2800" b="1" dirty="0">
                <a:latin typeface="Times New Roman" panose="02020603050405020304" pitchFamily="18" charset="0"/>
                <a:cs typeface="Times New Roman" panose="02020603050405020304" pitchFamily="18" charset="0"/>
              </a:rPr>
              <a:t>Why Would You Need a Stent?</a:t>
            </a:r>
            <a:endParaRPr lang="en-I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If a fatty substance called plaque builds up inside an artery, it can reduce blood flow to your heart. This is called coronary heart disease and it can cause chest pain.</a:t>
            </a:r>
          </a:p>
          <a:p>
            <a:pPr algn="just"/>
            <a:r>
              <a:rPr lang="en-US" sz="2800" b="1" dirty="0">
                <a:latin typeface="Times New Roman" panose="02020603050405020304" pitchFamily="18" charset="0"/>
                <a:cs typeface="Times New Roman" panose="02020603050405020304" pitchFamily="18" charset="0"/>
              </a:rPr>
              <a:t>DESIGN</a:t>
            </a:r>
            <a:endParaRPr lang="en-I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The majority of these stents are constructed from a nickel titanium alloy. Balloon expandable stents are susceptible to permanent deformation when they are compressed extrinsically, which is not an issue in the coronary tree.</a:t>
            </a:r>
            <a:endParaRPr lang="en-IN" sz="2800" dirty="0">
              <a:latin typeface="Times New Roman" panose="02020603050405020304" pitchFamily="18" charset="0"/>
              <a:cs typeface="Times New Roman" panose="02020603050405020304" pitchFamily="18" charset="0"/>
            </a:endParaRPr>
          </a:p>
          <a:p>
            <a:endParaRPr lang="en-IN" sz="2800" dirty="0"/>
          </a:p>
        </p:txBody>
      </p:sp>
    </p:spTree>
    <p:extLst>
      <p:ext uri="{BB962C8B-B14F-4D97-AF65-F5344CB8AC3E}">
        <p14:creationId xmlns:p14="http://schemas.microsoft.com/office/powerpoint/2010/main" val="3303853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6869267" cy="6555641"/>
          </a:xfrm>
          <a:prstGeom prst="rect">
            <a:avLst/>
          </a:prstGeom>
        </p:spPr>
        <p:txBody>
          <a:bodyPr wrap="square">
            <a:spAutoFit/>
          </a:bodyPr>
          <a:lstStyle/>
          <a:p>
            <a:pPr marL="342900" indent="-342900" algn="just">
              <a:buFont typeface="Arial" panose="020B0604020202020204" pitchFamily="34" charset="0"/>
              <a:buChar char="•"/>
            </a:pPr>
            <a:r>
              <a:rPr lang="en-US" sz="2800" b="1" dirty="0">
                <a:effectLst/>
                <a:latin typeface="Aparajita" panose="02020603050405020304" pitchFamily="18" charset="0"/>
                <a:ea typeface="Calibri" panose="020F0502020204030204" pitchFamily="34" charset="0"/>
                <a:cs typeface="Aparajita" panose="02020603050405020304" pitchFamily="18" charset="0"/>
              </a:rPr>
              <a:t>PACE MAKERS</a:t>
            </a:r>
            <a:endParaRPr lang="en-IN" sz="2400" dirty="0">
              <a:effectLst/>
              <a:latin typeface="Aparajita" panose="02020603050405020304" pitchFamily="18" charset="0"/>
              <a:ea typeface="Calibri" panose="020F0502020204030204" pitchFamily="34" charset="0"/>
              <a:cs typeface="Aparajita" panose="02020603050405020304" pitchFamily="18" charset="0"/>
            </a:endParaRPr>
          </a:p>
          <a:p>
            <a:pPr marL="342900" indent="-342900" algn="just">
              <a:buFont typeface="Arial" panose="020B0604020202020204" pitchFamily="34" charset="0"/>
              <a:buChar char="•"/>
            </a:pPr>
            <a:r>
              <a:rPr lang="en-US" sz="2800" dirty="0">
                <a:effectLst/>
                <a:latin typeface="Aparajita" panose="02020603050405020304" pitchFamily="18" charset="0"/>
                <a:ea typeface="Calibri" panose="020F0502020204030204" pitchFamily="34" charset="0"/>
                <a:cs typeface="Aparajita" panose="02020603050405020304" pitchFamily="18" charset="0"/>
              </a:rPr>
              <a:t>A pacemaker is a small device that's placed (implanted) in the chest to help control the heartbeat.</a:t>
            </a:r>
          </a:p>
          <a:p>
            <a:pPr marL="342900" indent="-342900" algn="just">
              <a:buFont typeface="Arial" panose="020B0604020202020204" pitchFamily="34" charset="0"/>
              <a:buChar char="•"/>
            </a:pPr>
            <a:r>
              <a:rPr lang="en-US" sz="2800" dirty="0">
                <a:effectLst/>
                <a:latin typeface="Aparajita" panose="02020603050405020304" pitchFamily="18" charset="0"/>
                <a:ea typeface="Calibri" panose="020F0502020204030204" pitchFamily="34" charset="0"/>
                <a:cs typeface="Aparajita" panose="02020603050405020304" pitchFamily="18" charset="0"/>
              </a:rPr>
              <a:t> It's used to prevent the heart from beating too slowly. Implanting a pacemaker in the chest requires a surgical procedure. A pacemaker is also called a cardiac pacing device.</a:t>
            </a:r>
            <a:endParaRPr lang="en-IN" sz="2400" dirty="0">
              <a:effectLst/>
              <a:latin typeface="Aparajita" panose="02020603050405020304" pitchFamily="18" charset="0"/>
              <a:ea typeface="Calibri" panose="020F0502020204030204" pitchFamily="34" charset="0"/>
              <a:cs typeface="Aparajita" panose="02020603050405020304" pitchFamily="18" charset="0"/>
            </a:endParaRPr>
          </a:p>
          <a:p>
            <a:pPr algn="ctr"/>
            <a:r>
              <a:rPr lang="en-US" sz="2800" b="1" dirty="0">
                <a:effectLst/>
                <a:latin typeface="Aparajita" panose="02020603050405020304" pitchFamily="18" charset="0"/>
                <a:ea typeface="Calibri" panose="020F0502020204030204" pitchFamily="34" charset="0"/>
                <a:cs typeface="Aparajita" panose="02020603050405020304" pitchFamily="18" charset="0"/>
              </a:rPr>
              <a:t>Types</a:t>
            </a:r>
            <a:endParaRPr lang="en-IN" sz="2400" dirty="0">
              <a:effectLst/>
              <a:latin typeface="Aparajita" panose="02020603050405020304" pitchFamily="18" charset="0"/>
              <a:ea typeface="Calibri" panose="020F0502020204030204" pitchFamily="34" charset="0"/>
              <a:cs typeface="Aparajita" panose="02020603050405020304" pitchFamily="18" charset="0"/>
            </a:endParaRPr>
          </a:p>
          <a:p>
            <a:pPr marL="342900" indent="-342900" algn="just">
              <a:buFont typeface="Arial" panose="020B0604020202020204" pitchFamily="34" charset="0"/>
              <a:buChar char="•"/>
            </a:pPr>
            <a:r>
              <a:rPr lang="en-US" sz="2800" dirty="0">
                <a:effectLst/>
                <a:latin typeface="Aparajita" panose="02020603050405020304" pitchFamily="18" charset="0"/>
                <a:ea typeface="Calibri" panose="020F0502020204030204" pitchFamily="34" charset="0"/>
                <a:cs typeface="Aparajita" panose="02020603050405020304" pitchFamily="18" charset="0"/>
              </a:rPr>
              <a:t>Single chamber pacemaker. This type usually carries electrical impulses to the right ventricle of your heart. </a:t>
            </a:r>
          </a:p>
          <a:p>
            <a:pPr marL="342900" indent="-342900" algn="just">
              <a:buFont typeface="Arial" panose="020B0604020202020204" pitchFamily="34" charset="0"/>
              <a:buChar char="•"/>
            </a:pPr>
            <a:r>
              <a:rPr lang="en-US" sz="2800" dirty="0">
                <a:effectLst/>
                <a:latin typeface="Aparajita" panose="02020603050405020304" pitchFamily="18" charset="0"/>
                <a:ea typeface="Calibri" panose="020F0502020204030204" pitchFamily="34" charset="0"/>
                <a:cs typeface="Aparajita" panose="02020603050405020304" pitchFamily="18" charset="0"/>
              </a:rPr>
              <a:t>Dual chamber pacemaker. This type carries electrical impulses to the right ventricle and the </a:t>
            </a:r>
            <a:r>
              <a:rPr lang="en-US" sz="2800" dirty="0">
                <a:latin typeface="Aparajita" panose="02020603050405020304" pitchFamily="18" charset="0"/>
                <a:cs typeface="Aparajita" panose="02020603050405020304" pitchFamily="18" charset="0"/>
              </a:rPr>
              <a:t>right atrium of your heart to help control the timing of contractions between the two chambers. </a:t>
            </a:r>
          </a:p>
          <a:p>
            <a:pPr marL="342900" indent="-342900" algn="just">
              <a:buFont typeface="Arial" panose="020B0604020202020204" pitchFamily="34" charset="0"/>
              <a:buChar char="•"/>
            </a:pPr>
            <a:endParaRPr lang="en-IN" sz="2800" dirty="0">
              <a:latin typeface="Aparajita" panose="02020603050405020304" pitchFamily="18" charset="0"/>
              <a:cs typeface="Aparajita" panose="02020603050405020304" pitchFamily="18" charset="0"/>
            </a:endParaRPr>
          </a:p>
        </p:txBody>
      </p:sp>
      <p:pic>
        <p:nvPicPr>
          <p:cNvPr id="3" name="Picture 2" descr="Pacemaker"/>
          <p:cNvPicPr/>
          <p:nvPr/>
        </p:nvPicPr>
        <p:blipFill>
          <a:blip r:embed="rId2">
            <a:extLst>
              <a:ext uri="{28A0092B-C50C-407E-A947-70E740481C1C}">
                <a14:useLocalDpi xmlns:a14="http://schemas.microsoft.com/office/drawing/2010/main" val="0"/>
              </a:ext>
            </a:extLst>
          </a:blip>
          <a:srcRect/>
          <a:stretch>
            <a:fillRect/>
          </a:stretch>
        </p:blipFill>
        <p:spPr bwMode="auto">
          <a:xfrm>
            <a:off x="6869268" y="1038648"/>
            <a:ext cx="5118293" cy="4478345"/>
          </a:xfrm>
          <a:prstGeom prst="rect">
            <a:avLst/>
          </a:prstGeom>
          <a:noFill/>
          <a:ln>
            <a:noFill/>
          </a:ln>
        </p:spPr>
      </p:pic>
    </p:spTree>
    <p:extLst>
      <p:ext uri="{BB962C8B-B14F-4D97-AF65-F5344CB8AC3E}">
        <p14:creationId xmlns:p14="http://schemas.microsoft.com/office/powerpoint/2010/main" val="10916782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0918DE-0360-3766-1F1D-7F07F52473E5}"/>
              </a:ext>
            </a:extLst>
          </p:cNvPr>
          <p:cNvSpPr txBox="1"/>
          <p:nvPr/>
        </p:nvSpPr>
        <p:spPr>
          <a:xfrm>
            <a:off x="3047071" y="3244334"/>
            <a:ext cx="6094140" cy="369332"/>
          </a:xfrm>
          <a:prstGeom prst="rect">
            <a:avLst/>
          </a:prstGeom>
          <a:noFill/>
        </p:spPr>
        <p:txBody>
          <a:bodyPr wrap="square">
            <a:spAutoFit/>
          </a:bodyPr>
          <a:lstStyle/>
          <a:p>
            <a:r>
              <a:rPr lang="en-IN" dirty="0">
                <a:hlinkClick r:id="rId2"/>
              </a:rPr>
              <a:t>https://www.youtube.com/watch?v=WgKCUjPcDY0</a:t>
            </a:r>
            <a:r>
              <a:rPr lang="en-IN" dirty="0"/>
              <a:t> </a:t>
            </a:r>
          </a:p>
        </p:txBody>
      </p:sp>
    </p:spTree>
    <p:extLst>
      <p:ext uri="{BB962C8B-B14F-4D97-AF65-F5344CB8AC3E}">
        <p14:creationId xmlns:p14="http://schemas.microsoft.com/office/powerpoint/2010/main" val="2077816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B02755-034F-7279-4749-9CCB35BB396E}"/>
              </a:ext>
            </a:extLst>
          </p:cNvPr>
          <p:cNvSpPr/>
          <p:nvPr/>
        </p:nvSpPr>
        <p:spPr>
          <a:xfrm>
            <a:off x="356837" y="1130719"/>
            <a:ext cx="11128919" cy="4003468"/>
          </a:xfrm>
          <a:prstGeom prst="rect">
            <a:avLst/>
          </a:prstGeom>
        </p:spPr>
        <p:txBody>
          <a:bodyPr wrap="square">
            <a:spAutoFit/>
          </a:bodyPr>
          <a:lstStyle/>
          <a:p>
            <a:pPr algn="just">
              <a:lnSpc>
                <a:spcPct val="150000"/>
              </a:lnSpc>
              <a:spcAft>
                <a:spcPts val="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 pacemaker has two parts:</a:t>
            </a:r>
            <a:endParaRPr lang="en-IN"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Pulse generator.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This small metal container houses a battery and the electrical circuitry that controls the rate of electrical pulses sent to the heart.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Leads (electrodes).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One to three flexible, insulated wires are each placed in one or more chambers of the heart and deliver electrical pulses to adjust the heart rate. However, some newer pacemakers don't require leads. These devices, called leadless pacemakers, are implanted directly into the heart muscle.</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8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583ABD-9CF3-691A-AC23-9A724FF2B1B3}"/>
              </a:ext>
            </a:extLst>
          </p:cNvPr>
          <p:cNvSpPr txBox="1"/>
          <p:nvPr/>
        </p:nvSpPr>
        <p:spPr>
          <a:xfrm>
            <a:off x="571500" y="315787"/>
            <a:ext cx="11114978" cy="5693866"/>
          </a:xfrm>
          <a:prstGeom prst="rect">
            <a:avLst/>
          </a:prstGeom>
          <a:noFill/>
        </p:spPr>
        <p:txBody>
          <a:bodyPr wrap="square">
            <a:spAutoFit/>
          </a:bodyPr>
          <a:lstStyle/>
          <a:p>
            <a:pPr marL="285750" indent="-285750" algn="just">
              <a:buFont typeface="Wingdings" panose="05000000000000000000" pitchFamily="2" charset="2"/>
              <a:buChar char="Ø"/>
            </a:pPr>
            <a:r>
              <a:rPr lang="en-US" sz="2800" b="1" dirty="0"/>
              <a:t>Role and function of the organ Systems.</a:t>
            </a:r>
          </a:p>
          <a:p>
            <a:pPr marL="457200" indent="-457200" algn="just">
              <a:buFont typeface="Arial" panose="020B0604020202020204" pitchFamily="34" charset="0"/>
              <a:buChar char="•"/>
            </a:pPr>
            <a:r>
              <a:rPr lang="en-US" sz="2800" b="1" dirty="0" err="1"/>
              <a:t>Biodesign</a:t>
            </a:r>
            <a:r>
              <a:rPr lang="en-US" sz="2800" dirty="0"/>
              <a:t> is the use of living organisms in design. </a:t>
            </a:r>
          </a:p>
          <a:p>
            <a:pPr marL="457200" indent="-457200" algn="just">
              <a:buFont typeface="Arial" panose="020B0604020202020204" pitchFamily="34" charset="0"/>
              <a:buChar char="•"/>
            </a:pPr>
            <a:r>
              <a:rPr lang="en-US" sz="2800" dirty="0"/>
              <a:t>Its processes can be used in the creation of fashion, textiles, furniture and architecture. </a:t>
            </a:r>
          </a:p>
          <a:p>
            <a:pPr marL="457200" indent="-457200" algn="just">
              <a:buFont typeface="Arial" panose="020B0604020202020204" pitchFamily="34" charset="0"/>
              <a:buChar char="•"/>
            </a:pPr>
            <a:r>
              <a:rPr lang="en-US" sz="2800" dirty="0"/>
              <a:t>Nonprofit design companies and universities around the world, increasingly implement </a:t>
            </a:r>
            <a:r>
              <a:rPr lang="en-US" sz="2800" dirty="0" err="1"/>
              <a:t>biodesign</a:t>
            </a:r>
            <a:r>
              <a:rPr lang="en-US" sz="2800" dirty="0"/>
              <a:t> practices into research and product development. </a:t>
            </a:r>
          </a:p>
          <a:p>
            <a:pPr marL="457200" indent="-457200" algn="just">
              <a:buFont typeface="Arial" panose="020B0604020202020204" pitchFamily="34" charset="0"/>
              <a:buChar char="•"/>
            </a:pPr>
            <a:r>
              <a:rPr lang="en-US" sz="2800" dirty="0"/>
              <a:t>This presents a new frontier in terms of design with nature as opposed to design by nature in the case of bio-inspired design. </a:t>
            </a:r>
          </a:p>
          <a:p>
            <a:pPr marL="457200" indent="-457200" algn="just">
              <a:buFont typeface="Arial" panose="020B0604020202020204" pitchFamily="34" charset="0"/>
              <a:buChar char="•"/>
            </a:pPr>
            <a:r>
              <a:rPr lang="en-US" sz="2800" dirty="0"/>
              <a:t>Bio-design was coined by William Myers in 2012 as “an emerging and often radical approach to design that draws on biological tenets and even incorporates the use of living materials into structures, objects and tools” (Myers, 2012). </a:t>
            </a:r>
            <a:endParaRPr lang="en-US" sz="2800" b="1" u="sng" cap="al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105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388" y="367990"/>
            <a:ext cx="6534615" cy="5632311"/>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DEFIBRILLATORS</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0"/>
              </a:spcAft>
              <a:buFont typeface="Arial" panose="020B0604020202020204" pitchFamily="34" charset="0"/>
              <a:buChar char="•"/>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Defibrillators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are devices that send an electric pulse or shock to the heart to restore a normal heartbeat. </a:t>
            </a:r>
          </a:p>
          <a:p>
            <a:pPr marL="285750" indent="-285750" algn="just">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they are used to prevent or correct an arrhythmia, an uneven heartbeat that is too slow or too fast. </a:t>
            </a:r>
          </a:p>
          <a:p>
            <a:pPr marL="285750" indent="-285750" algn="just">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If the heart suddenly stops, defibrillators can also help it beat again. Different types of defibrillators work in different ways. </a:t>
            </a:r>
          </a:p>
          <a:p>
            <a:pPr marL="285750" indent="-285750" algn="just">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Automated external defibrillators (AEDs), which are now found in many public spaces, are used to save the lives of people experiencing cardiac arrest. </a:t>
            </a:r>
          </a:p>
          <a:p>
            <a:pPr marL="285750" indent="-285750" algn="just">
              <a:spcAft>
                <a:spcPts val="0"/>
              </a:spcAft>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Even untrained bystanders can use these devices in an emergency.</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049" y="784170"/>
            <a:ext cx="4626563" cy="5080571"/>
          </a:xfrm>
          <a:prstGeom prst="rect">
            <a:avLst/>
          </a:prstGeom>
        </p:spPr>
      </p:pic>
    </p:spTree>
    <p:extLst>
      <p:ext uri="{BB962C8B-B14F-4D97-AF65-F5344CB8AC3E}">
        <p14:creationId xmlns:p14="http://schemas.microsoft.com/office/powerpoint/2010/main" val="3743254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3ADAC5-6FE0-2F5F-3E51-01EA5AEB4B48}"/>
              </a:ext>
            </a:extLst>
          </p:cNvPr>
          <p:cNvSpPr/>
          <p:nvPr/>
        </p:nvSpPr>
        <p:spPr>
          <a:xfrm>
            <a:off x="691374" y="618951"/>
            <a:ext cx="10705172" cy="5016758"/>
          </a:xfrm>
          <a:prstGeom prst="rect">
            <a:avLst/>
          </a:prstGeom>
        </p:spPr>
        <p:txBody>
          <a:bodyPr wrap="square">
            <a:spAutoFit/>
          </a:bodyPr>
          <a:lstStyle/>
          <a:p>
            <a:pPr marL="457200" indent="-457200" algn="just">
              <a:buFont typeface="Arial" panose="020B0604020202020204" pitchFamily="34" charset="0"/>
              <a:buChar char="•"/>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There are three types of defibrillators: AEDs, ICDs, and WCDs.</a:t>
            </a:r>
          </a:p>
          <a:p>
            <a:pPr marL="457200" indent="-457200" algn="just">
              <a:buFont typeface="Arial" panose="020B0604020202020204" pitchFamily="34" charset="0"/>
              <a:buChar char="•"/>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n-US" sz="2400" b="1" dirty="0"/>
              <a:t>An AED</a:t>
            </a:r>
            <a:r>
              <a:rPr lang="en-US" sz="2400" dirty="0"/>
              <a:t> is a lightweight, battery-operated, portable device that checks the heart’s rhythm and sends a shock to the heart to restore normal rhythm. The device is used to help people having cardiac arrest.</a:t>
            </a:r>
          </a:p>
          <a:p>
            <a:pPr marL="342900" indent="-342900" algn="just">
              <a:buFont typeface="Arial" panose="020B0604020202020204" pitchFamily="34" charset="0"/>
              <a:buChar char="•"/>
            </a:pPr>
            <a:r>
              <a:rPr lang="en-US" sz="2400" b="1" dirty="0"/>
              <a:t>ICDs</a:t>
            </a:r>
            <a:r>
              <a:rPr lang="en-US" sz="2400" dirty="0"/>
              <a:t> are placed through surgery in the chest or stomach area, where the device can check for arrhythmias. Arrhythmias can interrupt the flow of blood from your heart to the rest of your body or cause your heart to stop. The ICD sends a shock to restore a normal heart rhythm.</a:t>
            </a:r>
            <a:endParaRPr lang="en-IN" sz="2400" dirty="0"/>
          </a:p>
          <a:p>
            <a:pPr marL="342900" indent="-342900" algn="just">
              <a:buFont typeface="Arial" panose="020B0604020202020204" pitchFamily="34" charset="0"/>
              <a:buChar char="•"/>
            </a:pPr>
            <a:r>
              <a:rPr lang="en-US" sz="2400" b="1" dirty="0"/>
              <a:t>WCDs</a:t>
            </a:r>
            <a:r>
              <a:rPr lang="en-US" sz="2400" dirty="0"/>
              <a:t> have sensors that attach to the skin. They are connected by wires to a unit that checks your heart’s rhythm and delivers shocks when needed. Like an ICD, the WCD can deliver low- and high-energy shocks. The device has a belt attached to a vest that is worn under your clothes. </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0885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6504" y="360680"/>
            <a:ext cx="7247255" cy="513715"/>
          </a:xfrm>
          <a:prstGeom prst="rect">
            <a:avLst/>
          </a:prstGeom>
        </p:spPr>
        <p:txBody>
          <a:bodyPr vert="horz" wrap="square" lIns="0" tIns="13335" rIns="0" bIns="0" rtlCol="0">
            <a:spAutoFit/>
          </a:bodyPr>
          <a:lstStyle/>
          <a:p>
            <a:pPr marL="12700">
              <a:lnSpc>
                <a:spcPct val="100000"/>
              </a:lnSpc>
              <a:spcBef>
                <a:spcPts val="105"/>
              </a:spcBef>
            </a:pPr>
            <a:r>
              <a:rPr sz="3200" b="1" u="sng" dirty="0">
                <a:solidFill>
                  <a:srgbClr val="000000"/>
                </a:solidFill>
                <a:uFill>
                  <a:solidFill>
                    <a:srgbClr val="000000"/>
                  </a:solidFill>
                </a:uFill>
                <a:latin typeface="Times New Roman"/>
                <a:cs typeface="Times New Roman"/>
              </a:rPr>
              <a:t>LUNGS</a:t>
            </a:r>
            <a:r>
              <a:rPr sz="3200" b="1" u="sng" spc="-200" dirty="0">
                <a:solidFill>
                  <a:srgbClr val="000000"/>
                </a:solidFill>
                <a:uFill>
                  <a:solidFill>
                    <a:srgbClr val="000000"/>
                  </a:solidFill>
                </a:uFill>
                <a:latin typeface="Times New Roman"/>
                <a:cs typeface="Times New Roman"/>
              </a:rPr>
              <a:t> </a:t>
            </a:r>
            <a:r>
              <a:rPr sz="3200" b="1" u="sng" dirty="0">
                <a:solidFill>
                  <a:srgbClr val="000000"/>
                </a:solidFill>
                <a:uFill>
                  <a:solidFill>
                    <a:srgbClr val="000000"/>
                  </a:solidFill>
                </a:uFill>
                <a:latin typeface="Times New Roman"/>
                <a:cs typeface="Times New Roman"/>
              </a:rPr>
              <a:t>AS</a:t>
            </a:r>
            <a:r>
              <a:rPr sz="3200" b="1" u="sng" spc="-200" dirty="0">
                <a:solidFill>
                  <a:srgbClr val="000000"/>
                </a:solidFill>
                <a:uFill>
                  <a:solidFill>
                    <a:srgbClr val="000000"/>
                  </a:solidFill>
                </a:uFill>
                <a:latin typeface="Times New Roman"/>
                <a:cs typeface="Times New Roman"/>
              </a:rPr>
              <a:t> </a:t>
            </a:r>
            <a:r>
              <a:rPr sz="3200" b="1" u="sng" dirty="0">
                <a:solidFill>
                  <a:srgbClr val="000000"/>
                </a:solidFill>
                <a:uFill>
                  <a:solidFill>
                    <a:srgbClr val="000000"/>
                  </a:solidFill>
                </a:uFill>
                <a:latin typeface="Times New Roman"/>
                <a:cs typeface="Times New Roman"/>
              </a:rPr>
              <a:t>A</a:t>
            </a:r>
            <a:r>
              <a:rPr sz="3200" b="1" u="sng" spc="-200" dirty="0">
                <a:solidFill>
                  <a:srgbClr val="000000"/>
                </a:solidFill>
                <a:uFill>
                  <a:solidFill>
                    <a:srgbClr val="000000"/>
                  </a:solidFill>
                </a:uFill>
                <a:latin typeface="Times New Roman"/>
                <a:cs typeface="Times New Roman"/>
              </a:rPr>
              <a:t> </a:t>
            </a:r>
            <a:r>
              <a:rPr sz="3200" b="1" u="sng" spc="-10" dirty="0">
                <a:solidFill>
                  <a:srgbClr val="000000"/>
                </a:solidFill>
                <a:uFill>
                  <a:solidFill>
                    <a:srgbClr val="000000"/>
                  </a:solidFill>
                </a:uFill>
                <a:latin typeface="Times New Roman"/>
                <a:cs typeface="Times New Roman"/>
              </a:rPr>
              <a:t>PURIFICATION</a:t>
            </a:r>
            <a:r>
              <a:rPr sz="3200" b="1" u="sng" spc="-100" dirty="0">
                <a:solidFill>
                  <a:srgbClr val="000000"/>
                </a:solidFill>
                <a:uFill>
                  <a:solidFill>
                    <a:srgbClr val="000000"/>
                  </a:solidFill>
                </a:uFill>
                <a:latin typeface="Times New Roman"/>
                <a:cs typeface="Times New Roman"/>
              </a:rPr>
              <a:t> </a:t>
            </a:r>
            <a:r>
              <a:rPr sz="3200" b="1" u="sng" spc="-10" dirty="0">
                <a:solidFill>
                  <a:srgbClr val="000000"/>
                </a:solidFill>
                <a:uFill>
                  <a:solidFill>
                    <a:srgbClr val="000000"/>
                  </a:solidFill>
                </a:uFill>
                <a:latin typeface="Times New Roman"/>
                <a:cs typeface="Times New Roman"/>
              </a:rPr>
              <a:t>SYSTEM</a:t>
            </a:r>
            <a:endParaRPr sz="3200">
              <a:latin typeface="Times New Roman"/>
              <a:cs typeface="Times New Roman"/>
            </a:endParaRPr>
          </a:p>
        </p:txBody>
      </p:sp>
      <p:sp>
        <p:nvSpPr>
          <p:cNvPr id="3" name="object 3"/>
          <p:cNvSpPr txBox="1"/>
          <p:nvPr/>
        </p:nvSpPr>
        <p:spPr>
          <a:xfrm>
            <a:off x="167741" y="1057147"/>
            <a:ext cx="2545715" cy="391160"/>
          </a:xfrm>
          <a:prstGeom prst="rect">
            <a:avLst/>
          </a:prstGeom>
        </p:spPr>
        <p:txBody>
          <a:bodyPr vert="horz" wrap="square" lIns="0" tIns="12700" rIns="0" bIns="0" rtlCol="0">
            <a:spAutoFit/>
          </a:bodyPr>
          <a:lstStyle/>
          <a:p>
            <a:pPr marL="12700">
              <a:lnSpc>
                <a:spcPct val="100000"/>
              </a:lnSpc>
              <a:spcBef>
                <a:spcPts val="100"/>
              </a:spcBef>
            </a:pPr>
            <a:r>
              <a:rPr sz="2400" b="1" u="sng" spc="-10" dirty="0">
                <a:uFill>
                  <a:solidFill>
                    <a:srgbClr val="000000"/>
                  </a:solidFill>
                </a:uFill>
                <a:latin typeface="Times New Roman"/>
                <a:cs typeface="Times New Roman"/>
              </a:rPr>
              <a:t>INTRODUCTION</a:t>
            </a:r>
            <a:r>
              <a:rPr sz="2400" spc="-10" dirty="0">
                <a:latin typeface="Times New Roman"/>
                <a:cs typeface="Times New Roman"/>
              </a:rPr>
              <a:t>:</a:t>
            </a:r>
            <a:endParaRPr sz="2400">
              <a:latin typeface="Times New Roman"/>
              <a:cs typeface="Times New Roman"/>
            </a:endParaRPr>
          </a:p>
        </p:txBody>
      </p:sp>
      <p:sp>
        <p:nvSpPr>
          <p:cNvPr id="4" name="object 4"/>
          <p:cNvSpPr txBox="1"/>
          <p:nvPr/>
        </p:nvSpPr>
        <p:spPr>
          <a:xfrm>
            <a:off x="180339" y="1680845"/>
            <a:ext cx="12007850" cy="394970"/>
          </a:xfrm>
          <a:prstGeom prst="rect">
            <a:avLst/>
          </a:prstGeom>
          <a:solidFill>
            <a:srgbClr val="00FFFF"/>
          </a:solidFill>
        </p:spPr>
        <p:txBody>
          <a:bodyPr vert="horz" wrap="square" lIns="0" tIns="0" rIns="0" bIns="0" rtlCol="0">
            <a:spAutoFit/>
          </a:bodyPr>
          <a:lstStyle/>
          <a:p>
            <a:pPr>
              <a:lnSpc>
                <a:spcPts val="3010"/>
              </a:lnSpc>
            </a:pPr>
            <a:r>
              <a:rPr sz="2800" dirty="0">
                <a:latin typeface="Times New Roman"/>
                <a:cs typeface="Times New Roman"/>
              </a:rPr>
              <a:t>Every</a:t>
            </a:r>
            <a:r>
              <a:rPr sz="2800" spc="140" dirty="0">
                <a:latin typeface="Times New Roman"/>
                <a:cs typeface="Times New Roman"/>
              </a:rPr>
              <a:t> </a:t>
            </a:r>
            <a:r>
              <a:rPr sz="2800" dirty="0">
                <a:latin typeface="Times New Roman"/>
                <a:cs typeface="Times New Roman"/>
              </a:rPr>
              <a:t>cell</a:t>
            </a:r>
            <a:r>
              <a:rPr sz="2800" spc="145" dirty="0">
                <a:latin typeface="Times New Roman"/>
                <a:cs typeface="Times New Roman"/>
              </a:rPr>
              <a:t> </a:t>
            </a:r>
            <a:r>
              <a:rPr sz="2800" dirty="0">
                <a:latin typeface="Times New Roman"/>
                <a:cs typeface="Times New Roman"/>
              </a:rPr>
              <a:t>in</a:t>
            </a:r>
            <a:r>
              <a:rPr sz="2800" spc="145" dirty="0">
                <a:latin typeface="Times New Roman"/>
                <a:cs typeface="Times New Roman"/>
              </a:rPr>
              <a:t> </a:t>
            </a:r>
            <a:r>
              <a:rPr sz="2800" dirty="0">
                <a:latin typeface="Times New Roman"/>
                <a:cs typeface="Times New Roman"/>
              </a:rPr>
              <a:t>your</a:t>
            </a:r>
            <a:r>
              <a:rPr sz="2800" spc="140" dirty="0">
                <a:latin typeface="Times New Roman"/>
                <a:cs typeface="Times New Roman"/>
              </a:rPr>
              <a:t> </a:t>
            </a:r>
            <a:r>
              <a:rPr sz="2800" dirty="0">
                <a:latin typeface="Times New Roman"/>
                <a:cs typeface="Times New Roman"/>
              </a:rPr>
              <a:t>body</a:t>
            </a:r>
            <a:r>
              <a:rPr sz="2800" spc="145" dirty="0">
                <a:latin typeface="Times New Roman"/>
                <a:cs typeface="Times New Roman"/>
              </a:rPr>
              <a:t> </a:t>
            </a:r>
            <a:r>
              <a:rPr sz="2800" dirty="0">
                <a:latin typeface="Times New Roman"/>
                <a:cs typeface="Times New Roman"/>
              </a:rPr>
              <a:t>needs</a:t>
            </a:r>
            <a:r>
              <a:rPr sz="2800" spc="135" dirty="0">
                <a:latin typeface="Times New Roman"/>
                <a:cs typeface="Times New Roman"/>
              </a:rPr>
              <a:t> </a:t>
            </a:r>
            <a:r>
              <a:rPr sz="2800" dirty="0">
                <a:latin typeface="Times New Roman"/>
                <a:cs typeface="Times New Roman"/>
              </a:rPr>
              <a:t>oxygen</a:t>
            </a:r>
            <a:r>
              <a:rPr sz="2800" spc="145" dirty="0">
                <a:latin typeface="Times New Roman"/>
                <a:cs typeface="Times New Roman"/>
              </a:rPr>
              <a:t> </a:t>
            </a:r>
            <a:r>
              <a:rPr sz="2800" dirty="0">
                <a:latin typeface="Times New Roman"/>
                <a:cs typeface="Times New Roman"/>
              </a:rPr>
              <a:t>to</a:t>
            </a:r>
            <a:r>
              <a:rPr sz="2800" spc="130" dirty="0">
                <a:latin typeface="Times New Roman"/>
                <a:cs typeface="Times New Roman"/>
              </a:rPr>
              <a:t> </a:t>
            </a:r>
            <a:r>
              <a:rPr sz="2800" dirty="0">
                <a:latin typeface="Times New Roman"/>
                <a:cs typeface="Times New Roman"/>
              </a:rPr>
              <a:t>live.</a:t>
            </a:r>
            <a:r>
              <a:rPr sz="2800" spc="145" dirty="0">
                <a:latin typeface="Times New Roman"/>
                <a:cs typeface="Times New Roman"/>
              </a:rPr>
              <a:t> </a:t>
            </a:r>
            <a:r>
              <a:rPr sz="2800" dirty="0">
                <a:latin typeface="Times New Roman"/>
                <a:cs typeface="Times New Roman"/>
              </a:rPr>
              <a:t>The</a:t>
            </a:r>
            <a:r>
              <a:rPr sz="2800" spc="140" dirty="0">
                <a:latin typeface="Times New Roman"/>
                <a:cs typeface="Times New Roman"/>
              </a:rPr>
              <a:t> </a:t>
            </a:r>
            <a:r>
              <a:rPr sz="2800" dirty="0">
                <a:latin typeface="Times New Roman"/>
                <a:cs typeface="Times New Roman"/>
              </a:rPr>
              <a:t>air</a:t>
            </a:r>
            <a:r>
              <a:rPr sz="2800" spc="140" dirty="0">
                <a:latin typeface="Times New Roman"/>
                <a:cs typeface="Times New Roman"/>
              </a:rPr>
              <a:t> </a:t>
            </a:r>
            <a:r>
              <a:rPr sz="2800" dirty="0">
                <a:latin typeface="Times New Roman"/>
                <a:cs typeface="Times New Roman"/>
              </a:rPr>
              <a:t>we</a:t>
            </a:r>
            <a:r>
              <a:rPr sz="2800" spc="145" dirty="0">
                <a:latin typeface="Times New Roman"/>
                <a:cs typeface="Times New Roman"/>
              </a:rPr>
              <a:t> </a:t>
            </a:r>
            <a:r>
              <a:rPr sz="2800" dirty="0">
                <a:latin typeface="Times New Roman"/>
                <a:cs typeface="Times New Roman"/>
              </a:rPr>
              <a:t>breathe</a:t>
            </a:r>
            <a:r>
              <a:rPr sz="2800" spc="140" dirty="0">
                <a:latin typeface="Times New Roman"/>
                <a:cs typeface="Times New Roman"/>
              </a:rPr>
              <a:t> </a:t>
            </a:r>
            <a:r>
              <a:rPr sz="2800" dirty="0">
                <a:latin typeface="Times New Roman"/>
                <a:cs typeface="Times New Roman"/>
              </a:rPr>
              <a:t>contains</a:t>
            </a:r>
            <a:r>
              <a:rPr sz="2800" spc="150" dirty="0">
                <a:latin typeface="Times New Roman"/>
                <a:cs typeface="Times New Roman"/>
              </a:rPr>
              <a:t> </a:t>
            </a:r>
            <a:r>
              <a:rPr sz="2800" spc="-10" dirty="0">
                <a:latin typeface="Times New Roman"/>
                <a:cs typeface="Times New Roman"/>
              </a:rPr>
              <a:t>oxygen</a:t>
            </a:r>
            <a:endParaRPr sz="2800">
              <a:latin typeface="Times New Roman"/>
              <a:cs typeface="Times New Roman"/>
            </a:endParaRPr>
          </a:p>
        </p:txBody>
      </p:sp>
      <p:sp>
        <p:nvSpPr>
          <p:cNvPr id="5" name="object 5"/>
          <p:cNvSpPr txBox="1"/>
          <p:nvPr/>
        </p:nvSpPr>
        <p:spPr>
          <a:xfrm>
            <a:off x="180339" y="2320925"/>
            <a:ext cx="12007850" cy="394970"/>
          </a:xfrm>
          <a:prstGeom prst="rect">
            <a:avLst/>
          </a:prstGeom>
          <a:solidFill>
            <a:srgbClr val="00FFFF"/>
          </a:solidFill>
        </p:spPr>
        <p:txBody>
          <a:bodyPr vert="horz" wrap="square" lIns="0" tIns="0" rIns="0" bIns="0" rtlCol="0">
            <a:spAutoFit/>
          </a:bodyPr>
          <a:lstStyle/>
          <a:p>
            <a:pPr>
              <a:lnSpc>
                <a:spcPts val="3010"/>
              </a:lnSpc>
            </a:pPr>
            <a:r>
              <a:rPr sz="2800" dirty="0">
                <a:latin typeface="Times New Roman"/>
                <a:cs typeface="Times New Roman"/>
              </a:rPr>
              <a:t>and</a:t>
            </a:r>
            <a:r>
              <a:rPr sz="2800" spc="270" dirty="0">
                <a:latin typeface="Times New Roman"/>
                <a:cs typeface="Times New Roman"/>
              </a:rPr>
              <a:t> </a:t>
            </a:r>
            <a:r>
              <a:rPr sz="2800" dirty="0">
                <a:latin typeface="Times New Roman"/>
                <a:cs typeface="Times New Roman"/>
              </a:rPr>
              <a:t>other</a:t>
            </a:r>
            <a:r>
              <a:rPr sz="2800" spc="275" dirty="0">
                <a:latin typeface="Times New Roman"/>
                <a:cs typeface="Times New Roman"/>
              </a:rPr>
              <a:t> </a:t>
            </a:r>
            <a:r>
              <a:rPr sz="2800" dirty="0">
                <a:latin typeface="Times New Roman"/>
                <a:cs typeface="Times New Roman"/>
              </a:rPr>
              <a:t>gases.</a:t>
            </a:r>
            <a:r>
              <a:rPr sz="2800" spc="260" dirty="0">
                <a:latin typeface="Times New Roman"/>
                <a:cs typeface="Times New Roman"/>
              </a:rPr>
              <a:t> </a:t>
            </a:r>
            <a:r>
              <a:rPr sz="2800" dirty="0">
                <a:latin typeface="Times New Roman"/>
                <a:cs typeface="Times New Roman"/>
              </a:rPr>
              <a:t>The</a:t>
            </a:r>
            <a:r>
              <a:rPr sz="2800" spc="280" dirty="0">
                <a:latin typeface="Times New Roman"/>
                <a:cs typeface="Times New Roman"/>
              </a:rPr>
              <a:t> </a:t>
            </a:r>
            <a:r>
              <a:rPr sz="2800" dirty="0">
                <a:latin typeface="Times New Roman"/>
                <a:cs typeface="Times New Roman"/>
              </a:rPr>
              <a:t>respiratory</a:t>
            </a:r>
            <a:r>
              <a:rPr sz="2800" spc="270" dirty="0">
                <a:latin typeface="Times New Roman"/>
                <a:cs typeface="Times New Roman"/>
              </a:rPr>
              <a:t> </a:t>
            </a:r>
            <a:r>
              <a:rPr sz="2800" dirty="0">
                <a:latin typeface="Times New Roman"/>
                <a:cs typeface="Times New Roman"/>
              </a:rPr>
              <a:t>system's</a:t>
            </a:r>
            <a:r>
              <a:rPr sz="2800" spc="280" dirty="0">
                <a:latin typeface="Times New Roman"/>
                <a:cs typeface="Times New Roman"/>
              </a:rPr>
              <a:t> </a:t>
            </a:r>
            <a:r>
              <a:rPr sz="2800" dirty="0">
                <a:latin typeface="Times New Roman"/>
                <a:cs typeface="Times New Roman"/>
              </a:rPr>
              <a:t>main</a:t>
            </a:r>
            <a:r>
              <a:rPr sz="2800" spc="270" dirty="0">
                <a:latin typeface="Times New Roman"/>
                <a:cs typeface="Times New Roman"/>
              </a:rPr>
              <a:t> </a:t>
            </a:r>
            <a:r>
              <a:rPr sz="2800" dirty="0">
                <a:latin typeface="Times New Roman"/>
                <a:cs typeface="Times New Roman"/>
              </a:rPr>
              <a:t>job</a:t>
            </a:r>
            <a:r>
              <a:rPr sz="2800" spc="280" dirty="0">
                <a:latin typeface="Times New Roman"/>
                <a:cs typeface="Times New Roman"/>
              </a:rPr>
              <a:t> </a:t>
            </a:r>
            <a:r>
              <a:rPr sz="2800" dirty="0">
                <a:latin typeface="Times New Roman"/>
                <a:cs typeface="Times New Roman"/>
              </a:rPr>
              <a:t>is</a:t>
            </a:r>
            <a:r>
              <a:rPr sz="2800" spc="270" dirty="0">
                <a:latin typeface="Times New Roman"/>
                <a:cs typeface="Times New Roman"/>
              </a:rPr>
              <a:t> </a:t>
            </a:r>
            <a:r>
              <a:rPr sz="2800" dirty="0">
                <a:latin typeface="Times New Roman"/>
                <a:cs typeface="Times New Roman"/>
              </a:rPr>
              <a:t>to</a:t>
            </a:r>
            <a:r>
              <a:rPr sz="2800" spc="270" dirty="0">
                <a:latin typeface="Times New Roman"/>
                <a:cs typeface="Times New Roman"/>
              </a:rPr>
              <a:t> </a:t>
            </a:r>
            <a:r>
              <a:rPr sz="2800" dirty="0">
                <a:latin typeface="Times New Roman"/>
                <a:cs typeface="Times New Roman"/>
              </a:rPr>
              <a:t>move</a:t>
            </a:r>
            <a:r>
              <a:rPr sz="2800" spc="265" dirty="0">
                <a:latin typeface="Times New Roman"/>
                <a:cs typeface="Times New Roman"/>
              </a:rPr>
              <a:t> </a:t>
            </a:r>
            <a:r>
              <a:rPr sz="2800" dirty="0">
                <a:latin typeface="Times New Roman"/>
                <a:cs typeface="Times New Roman"/>
              </a:rPr>
              <a:t>fresh</a:t>
            </a:r>
            <a:r>
              <a:rPr sz="2800" spc="275" dirty="0">
                <a:latin typeface="Times New Roman"/>
                <a:cs typeface="Times New Roman"/>
              </a:rPr>
              <a:t> </a:t>
            </a:r>
            <a:r>
              <a:rPr sz="2800" dirty="0">
                <a:latin typeface="Times New Roman"/>
                <a:cs typeface="Times New Roman"/>
              </a:rPr>
              <a:t>air</a:t>
            </a:r>
            <a:r>
              <a:rPr sz="2800" spc="280" dirty="0">
                <a:latin typeface="Times New Roman"/>
                <a:cs typeface="Times New Roman"/>
              </a:rPr>
              <a:t> </a:t>
            </a:r>
            <a:r>
              <a:rPr sz="2800" dirty="0">
                <a:latin typeface="Times New Roman"/>
                <a:cs typeface="Times New Roman"/>
              </a:rPr>
              <a:t>into</a:t>
            </a:r>
            <a:r>
              <a:rPr sz="2800" spc="275" dirty="0">
                <a:latin typeface="Times New Roman"/>
                <a:cs typeface="Times New Roman"/>
              </a:rPr>
              <a:t> </a:t>
            </a:r>
            <a:r>
              <a:rPr sz="2800" spc="-20" dirty="0">
                <a:latin typeface="Times New Roman"/>
                <a:cs typeface="Times New Roman"/>
              </a:rPr>
              <a:t>your</a:t>
            </a:r>
            <a:endParaRPr sz="2800">
              <a:latin typeface="Times New Roman"/>
              <a:cs typeface="Times New Roman"/>
            </a:endParaRPr>
          </a:p>
        </p:txBody>
      </p:sp>
      <p:sp>
        <p:nvSpPr>
          <p:cNvPr id="6" name="object 6"/>
          <p:cNvSpPr txBox="1"/>
          <p:nvPr/>
        </p:nvSpPr>
        <p:spPr>
          <a:xfrm>
            <a:off x="180339" y="2961004"/>
            <a:ext cx="4897120" cy="394970"/>
          </a:xfrm>
          <a:prstGeom prst="rect">
            <a:avLst/>
          </a:prstGeom>
          <a:solidFill>
            <a:srgbClr val="00FFFF"/>
          </a:solidFill>
        </p:spPr>
        <p:txBody>
          <a:bodyPr vert="horz" wrap="square" lIns="0" tIns="0" rIns="0" bIns="0" rtlCol="0">
            <a:spAutoFit/>
          </a:bodyPr>
          <a:lstStyle/>
          <a:p>
            <a:pPr>
              <a:lnSpc>
                <a:spcPts val="3015"/>
              </a:lnSpc>
            </a:pPr>
            <a:r>
              <a:rPr sz="2800" dirty="0">
                <a:latin typeface="Times New Roman"/>
                <a:cs typeface="Times New Roman"/>
              </a:rPr>
              <a:t>body</a:t>
            </a:r>
            <a:r>
              <a:rPr sz="2800" spc="-60" dirty="0">
                <a:latin typeface="Times New Roman"/>
                <a:cs typeface="Times New Roman"/>
              </a:rPr>
              <a:t> </a:t>
            </a:r>
            <a:r>
              <a:rPr sz="2800" dirty="0">
                <a:latin typeface="Times New Roman"/>
                <a:cs typeface="Times New Roman"/>
              </a:rPr>
              <a:t>while</a:t>
            </a:r>
            <a:r>
              <a:rPr sz="2800" spc="-55" dirty="0">
                <a:latin typeface="Times New Roman"/>
                <a:cs typeface="Times New Roman"/>
              </a:rPr>
              <a:t> </a:t>
            </a:r>
            <a:r>
              <a:rPr sz="2800" dirty="0">
                <a:latin typeface="Times New Roman"/>
                <a:cs typeface="Times New Roman"/>
              </a:rPr>
              <a:t>removing</a:t>
            </a:r>
            <a:r>
              <a:rPr sz="2800" spc="-50" dirty="0">
                <a:latin typeface="Times New Roman"/>
                <a:cs typeface="Times New Roman"/>
              </a:rPr>
              <a:t> </a:t>
            </a:r>
            <a:r>
              <a:rPr sz="2800" dirty="0">
                <a:latin typeface="Times New Roman"/>
                <a:cs typeface="Times New Roman"/>
              </a:rPr>
              <a:t>waste</a:t>
            </a:r>
            <a:r>
              <a:rPr sz="2800" spc="-45" dirty="0">
                <a:latin typeface="Times New Roman"/>
                <a:cs typeface="Times New Roman"/>
              </a:rPr>
              <a:t> </a:t>
            </a:r>
            <a:r>
              <a:rPr sz="2800" spc="-10" dirty="0">
                <a:latin typeface="Times New Roman"/>
                <a:cs typeface="Times New Roman"/>
              </a:rPr>
              <a:t>gases.</a:t>
            </a:r>
            <a:endParaRPr sz="2800">
              <a:latin typeface="Times New Roman"/>
              <a:cs typeface="Times New Roman"/>
            </a:endParaRPr>
          </a:p>
        </p:txBody>
      </p:sp>
      <p:sp>
        <p:nvSpPr>
          <p:cNvPr id="7" name="object 7"/>
          <p:cNvSpPr txBox="1"/>
          <p:nvPr/>
        </p:nvSpPr>
        <p:spPr>
          <a:xfrm>
            <a:off x="167741" y="3331469"/>
            <a:ext cx="11945620" cy="3226435"/>
          </a:xfrm>
          <a:prstGeom prst="rect">
            <a:avLst/>
          </a:prstGeom>
        </p:spPr>
        <p:txBody>
          <a:bodyPr vert="horz" wrap="square" lIns="0" tIns="12065" rIns="0" bIns="0" rtlCol="0">
            <a:spAutoFit/>
          </a:bodyPr>
          <a:lstStyle/>
          <a:p>
            <a:pPr marL="12700" marR="5080" algn="just">
              <a:lnSpc>
                <a:spcPct val="150000"/>
              </a:lnSpc>
              <a:spcBef>
                <a:spcPts val="95"/>
              </a:spcBef>
            </a:pPr>
            <a:r>
              <a:rPr sz="2800" dirty="0">
                <a:latin typeface="Times New Roman"/>
                <a:cs typeface="Times New Roman"/>
              </a:rPr>
              <a:t>Once</a:t>
            </a:r>
            <a:r>
              <a:rPr sz="2800" spc="75" dirty="0">
                <a:latin typeface="Times New Roman"/>
                <a:cs typeface="Times New Roman"/>
              </a:rPr>
              <a:t> </a:t>
            </a:r>
            <a:r>
              <a:rPr sz="2800" dirty="0">
                <a:latin typeface="Times New Roman"/>
                <a:cs typeface="Times New Roman"/>
              </a:rPr>
              <a:t>in</a:t>
            </a:r>
            <a:r>
              <a:rPr sz="2800" spc="90" dirty="0">
                <a:latin typeface="Times New Roman"/>
                <a:cs typeface="Times New Roman"/>
              </a:rPr>
              <a:t> </a:t>
            </a:r>
            <a:r>
              <a:rPr sz="2800" dirty="0">
                <a:latin typeface="Times New Roman"/>
                <a:cs typeface="Times New Roman"/>
              </a:rPr>
              <a:t>the</a:t>
            </a:r>
            <a:r>
              <a:rPr sz="2800" spc="85" dirty="0">
                <a:latin typeface="Times New Roman"/>
                <a:cs typeface="Times New Roman"/>
              </a:rPr>
              <a:t> </a:t>
            </a:r>
            <a:r>
              <a:rPr sz="2800" dirty="0">
                <a:latin typeface="Times New Roman"/>
                <a:cs typeface="Times New Roman"/>
              </a:rPr>
              <a:t>lungs,</a:t>
            </a:r>
            <a:r>
              <a:rPr sz="2800" spc="90" dirty="0">
                <a:latin typeface="Times New Roman"/>
                <a:cs typeface="Times New Roman"/>
              </a:rPr>
              <a:t> </a:t>
            </a:r>
            <a:r>
              <a:rPr sz="2800" dirty="0">
                <a:latin typeface="Times New Roman"/>
                <a:cs typeface="Times New Roman"/>
              </a:rPr>
              <a:t>oxygen</a:t>
            </a:r>
            <a:r>
              <a:rPr sz="2800" spc="95" dirty="0">
                <a:latin typeface="Times New Roman"/>
                <a:cs typeface="Times New Roman"/>
              </a:rPr>
              <a:t> </a:t>
            </a:r>
            <a:r>
              <a:rPr sz="2800" dirty="0">
                <a:latin typeface="Times New Roman"/>
                <a:cs typeface="Times New Roman"/>
              </a:rPr>
              <a:t>is</a:t>
            </a:r>
            <a:r>
              <a:rPr sz="2800" spc="80" dirty="0">
                <a:latin typeface="Times New Roman"/>
                <a:cs typeface="Times New Roman"/>
              </a:rPr>
              <a:t> </a:t>
            </a:r>
            <a:r>
              <a:rPr sz="2800" dirty="0">
                <a:latin typeface="Times New Roman"/>
                <a:cs typeface="Times New Roman"/>
              </a:rPr>
              <a:t>moved</a:t>
            </a:r>
            <a:r>
              <a:rPr sz="2800" spc="85" dirty="0">
                <a:latin typeface="Times New Roman"/>
                <a:cs typeface="Times New Roman"/>
              </a:rPr>
              <a:t> </a:t>
            </a:r>
            <a:r>
              <a:rPr sz="2800" dirty="0">
                <a:latin typeface="Times New Roman"/>
                <a:cs typeface="Times New Roman"/>
              </a:rPr>
              <a:t>into</a:t>
            </a:r>
            <a:r>
              <a:rPr sz="2800" spc="95" dirty="0">
                <a:latin typeface="Times New Roman"/>
                <a:cs typeface="Times New Roman"/>
              </a:rPr>
              <a:t> </a:t>
            </a:r>
            <a:r>
              <a:rPr sz="2800" dirty="0">
                <a:latin typeface="Times New Roman"/>
                <a:cs typeface="Times New Roman"/>
              </a:rPr>
              <a:t>the</a:t>
            </a:r>
            <a:r>
              <a:rPr sz="2800" spc="90" dirty="0">
                <a:latin typeface="Times New Roman"/>
                <a:cs typeface="Times New Roman"/>
              </a:rPr>
              <a:t> </a:t>
            </a:r>
            <a:r>
              <a:rPr sz="2800" dirty="0">
                <a:latin typeface="Times New Roman"/>
                <a:cs typeface="Times New Roman"/>
              </a:rPr>
              <a:t>bloodstream</a:t>
            </a:r>
            <a:r>
              <a:rPr sz="2800" spc="70" dirty="0">
                <a:latin typeface="Times New Roman"/>
                <a:cs typeface="Times New Roman"/>
              </a:rPr>
              <a:t> </a:t>
            </a:r>
            <a:r>
              <a:rPr sz="2800" dirty="0">
                <a:latin typeface="Times New Roman"/>
                <a:cs typeface="Times New Roman"/>
              </a:rPr>
              <a:t>and</a:t>
            </a:r>
            <a:r>
              <a:rPr sz="2800" spc="90" dirty="0">
                <a:latin typeface="Times New Roman"/>
                <a:cs typeface="Times New Roman"/>
              </a:rPr>
              <a:t> </a:t>
            </a:r>
            <a:r>
              <a:rPr sz="2800" dirty="0">
                <a:latin typeface="Times New Roman"/>
                <a:cs typeface="Times New Roman"/>
              </a:rPr>
              <a:t>carried</a:t>
            </a:r>
            <a:r>
              <a:rPr sz="2800" spc="90" dirty="0">
                <a:latin typeface="Times New Roman"/>
                <a:cs typeface="Times New Roman"/>
              </a:rPr>
              <a:t> </a:t>
            </a:r>
            <a:r>
              <a:rPr sz="2800" dirty="0">
                <a:latin typeface="Times New Roman"/>
                <a:cs typeface="Times New Roman"/>
              </a:rPr>
              <a:t>through</a:t>
            </a:r>
            <a:r>
              <a:rPr sz="2800" spc="100" dirty="0">
                <a:latin typeface="Times New Roman"/>
                <a:cs typeface="Times New Roman"/>
              </a:rPr>
              <a:t> </a:t>
            </a:r>
            <a:r>
              <a:rPr sz="2800" spc="-20" dirty="0">
                <a:latin typeface="Times New Roman"/>
                <a:cs typeface="Times New Roman"/>
              </a:rPr>
              <a:t>your </a:t>
            </a:r>
            <a:r>
              <a:rPr sz="2800" spc="-10" dirty="0">
                <a:latin typeface="Times New Roman"/>
                <a:cs typeface="Times New Roman"/>
              </a:rPr>
              <a:t>body.</a:t>
            </a:r>
            <a:endParaRPr sz="2800">
              <a:latin typeface="Times New Roman"/>
              <a:cs typeface="Times New Roman"/>
            </a:endParaRPr>
          </a:p>
          <a:p>
            <a:pPr marL="12700" marR="5080" algn="just">
              <a:lnSpc>
                <a:spcPct val="150000"/>
              </a:lnSpc>
            </a:pPr>
            <a:r>
              <a:rPr sz="2800" dirty="0">
                <a:latin typeface="Times New Roman"/>
                <a:cs typeface="Times New Roman"/>
              </a:rPr>
              <a:t>At</a:t>
            </a:r>
            <a:r>
              <a:rPr sz="2800" spc="515" dirty="0">
                <a:latin typeface="Times New Roman"/>
                <a:cs typeface="Times New Roman"/>
              </a:rPr>
              <a:t> </a:t>
            </a:r>
            <a:r>
              <a:rPr sz="2800" dirty="0">
                <a:latin typeface="Times New Roman"/>
                <a:cs typeface="Times New Roman"/>
              </a:rPr>
              <a:t>each</a:t>
            </a:r>
            <a:r>
              <a:rPr sz="2800" spc="525" dirty="0">
                <a:latin typeface="Times New Roman"/>
                <a:cs typeface="Times New Roman"/>
              </a:rPr>
              <a:t> </a:t>
            </a:r>
            <a:r>
              <a:rPr sz="2800" dirty="0">
                <a:latin typeface="Times New Roman"/>
                <a:cs typeface="Times New Roman"/>
              </a:rPr>
              <a:t>cell</a:t>
            </a:r>
            <a:r>
              <a:rPr sz="2800" spc="525" dirty="0">
                <a:latin typeface="Times New Roman"/>
                <a:cs typeface="Times New Roman"/>
              </a:rPr>
              <a:t> </a:t>
            </a:r>
            <a:r>
              <a:rPr sz="2800" dirty="0">
                <a:latin typeface="Times New Roman"/>
                <a:cs typeface="Times New Roman"/>
              </a:rPr>
              <a:t>in</a:t>
            </a:r>
            <a:r>
              <a:rPr sz="2800" spc="520" dirty="0">
                <a:latin typeface="Times New Roman"/>
                <a:cs typeface="Times New Roman"/>
              </a:rPr>
              <a:t> </a:t>
            </a:r>
            <a:r>
              <a:rPr sz="2800" dirty="0">
                <a:latin typeface="Times New Roman"/>
                <a:cs typeface="Times New Roman"/>
              </a:rPr>
              <a:t>your</a:t>
            </a:r>
            <a:r>
              <a:rPr sz="2800" spc="520" dirty="0">
                <a:latin typeface="Times New Roman"/>
                <a:cs typeface="Times New Roman"/>
              </a:rPr>
              <a:t> </a:t>
            </a:r>
            <a:r>
              <a:rPr sz="2800" dirty="0">
                <a:latin typeface="Times New Roman"/>
                <a:cs typeface="Times New Roman"/>
              </a:rPr>
              <a:t>body,</a:t>
            </a:r>
            <a:r>
              <a:rPr sz="2800" spc="520" dirty="0">
                <a:latin typeface="Times New Roman"/>
                <a:cs typeface="Times New Roman"/>
              </a:rPr>
              <a:t> </a:t>
            </a:r>
            <a:r>
              <a:rPr sz="2800" dirty="0">
                <a:latin typeface="Times New Roman"/>
                <a:cs typeface="Times New Roman"/>
              </a:rPr>
              <a:t>oxygen</a:t>
            </a:r>
            <a:r>
              <a:rPr sz="2800" spc="520" dirty="0">
                <a:latin typeface="Times New Roman"/>
                <a:cs typeface="Times New Roman"/>
              </a:rPr>
              <a:t> </a:t>
            </a:r>
            <a:r>
              <a:rPr sz="2800" dirty="0">
                <a:latin typeface="Times New Roman"/>
                <a:cs typeface="Times New Roman"/>
              </a:rPr>
              <a:t>is</a:t>
            </a:r>
            <a:r>
              <a:rPr sz="2800" spc="520" dirty="0">
                <a:latin typeface="Times New Roman"/>
                <a:cs typeface="Times New Roman"/>
              </a:rPr>
              <a:t> </a:t>
            </a:r>
            <a:r>
              <a:rPr sz="2800" dirty="0">
                <a:latin typeface="Times New Roman"/>
                <a:cs typeface="Times New Roman"/>
              </a:rPr>
              <a:t>exchanged</a:t>
            </a:r>
            <a:r>
              <a:rPr sz="2800" spc="515" dirty="0">
                <a:latin typeface="Times New Roman"/>
                <a:cs typeface="Times New Roman"/>
              </a:rPr>
              <a:t> </a:t>
            </a:r>
            <a:r>
              <a:rPr sz="2800" dirty="0">
                <a:latin typeface="Times New Roman"/>
                <a:cs typeface="Times New Roman"/>
              </a:rPr>
              <a:t>for</a:t>
            </a:r>
            <a:r>
              <a:rPr sz="2800" spc="525" dirty="0">
                <a:latin typeface="Times New Roman"/>
                <a:cs typeface="Times New Roman"/>
              </a:rPr>
              <a:t> </a:t>
            </a:r>
            <a:r>
              <a:rPr sz="2800" dirty="0">
                <a:latin typeface="Times New Roman"/>
                <a:cs typeface="Times New Roman"/>
              </a:rPr>
              <a:t>a</a:t>
            </a:r>
            <a:r>
              <a:rPr sz="2800" spc="525" dirty="0">
                <a:latin typeface="Times New Roman"/>
                <a:cs typeface="Times New Roman"/>
              </a:rPr>
              <a:t> </a:t>
            </a:r>
            <a:r>
              <a:rPr sz="2800" dirty="0">
                <a:latin typeface="Times New Roman"/>
                <a:cs typeface="Times New Roman"/>
              </a:rPr>
              <a:t>waste</a:t>
            </a:r>
            <a:r>
              <a:rPr sz="2800" spc="515" dirty="0">
                <a:latin typeface="Times New Roman"/>
                <a:cs typeface="Times New Roman"/>
              </a:rPr>
              <a:t> </a:t>
            </a:r>
            <a:r>
              <a:rPr sz="2800" dirty="0">
                <a:latin typeface="Times New Roman"/>
                <a:cs typeface="Times New Roman"/>
              </a:rPr>
              <a:t>gas</a:t>
            </a:r>
            <a:r>
              <a:rPr sz="2800" spc="515" dirty="0">
                <a:latin typeface="Times New Roman"/>
                <a:cs typeface="Times New Roman"/>
              </a:rPr>
              <a:t> </a:t>
            </a:r>
            <a:r>
              <a:rPr sz="2800" dirty="0">
                <a:latin typeface="Times New Roman"/>
                <a:cs typeface="Times New Roman"/>
              </a:rPr>
              <a:t>called</a:t>
            </a:r>
            <a:r>
              <a:rPr sz="2800" spc="525" dirty="0">
                <a:latin typeface="Times New Roman"/>
                <a:cs typeface="Times New Roman"/>
              </a:rPr>
              <a:t> </a:t>
            </a:r>
            <a:r>
              <a:rPr sz="2800" spc="-10" dirty="0">
                <a:latin typeface="Times New Roman"/>
                <a:cs typeface="Times New Roman"/>
              </a:rPr>
              <a:t>carbon </a:t>
            </a:r>
            <a:r>
              <a:rPr sz="2800" dirty="0">
                <a:latin typeface="Times New Roman"/>
                <a:cs typeface="Times New Roman"/>
              </a:rPr>
              <a:t>dioxide.</a:t>
            </a:r>
            <a:r>
              <a:rPr sz="2800" spc="95" dirty="0">
                <a:latin typeface="Times New Roman"/>
                <a:cs typeface="Times New Roman"/>
              </a:rPr>
              <a:t> </a:t>
            </a:r>
            <a:r>
              <a:rPr sz="2800" spc="-10" dirty="0">
                <a:latin typeface="Times New Roman"/>
                <a:cs typeface="Times New Roman"/>
              </a:rPr>
              <a:t>Your</a:t>
            </a:r>
            <a:r>
              <a:rPr sz="2800" spc="110" dirty="0">
                <a:latin typeface="Times New Roman"/>
                <a:cs typeface="Times New Roman"/>
              </a:rPr>
              <a:t> </a:t>
            </a:r>
            <a:r>
              <a:rPr sz="2800" dirty="0">
                <a:latin typeface="Times New Roman"/>
                <a:cs typeface="Times New Roman"/>
              </a:rPr>
              <a:t>bloodstream</a:t>
            </a:r>
            <a:r>
              <a:rPr sz="2800" spc="95" dirty="0">
                <a:latin typeface="Times New Roman"/>
                <a:cs typeface="Times New Roman"/>
              </a:rPr>
              <a:t> </a:t>
            </a:r>
            <a:r>
              <a:rPr sz="2800" dirty="0">
                <a:latin typeface="Times New Roman"/>
                <a:cs typeface="Times New Roman"/>
              </a:rPr>
              <a:t>then</a:t>
            </a:r>
            <a:r>
              <a:rPr sz="2800" spc="105" dirty="0">
                <a:latin typeface="Times New Roman"/>
                <a:cs typeface="Times New Roman"/>
              </a:rPr>
              <a:t> </a:t>
            </a:r>
            <a:r>
              <a:rPr sz="2800" dirty="0">
                <a:latin typeface="Times New Roman"/>
                <a:cs typeface="Times New Roman"/>
              </a:rPr>
              <a:t>carries</a:t>
            </a:r>
            <a:r>
              <a:rPr sz="2800" spc="100" dirty="0">
                <a:latin typeface="Times New Roman"/>
                <a:cs typeface="Times New Roman"/>
              </a:rPr>
              <a:t> </a:t>
            </a:r>
            <a:r>
              <a:rPr sz="2800" dirty="0">
                <a:latin typeface="Times New Roman"/>
                <a:cs typeface="Times New Roman"/>
              </a:rPr>
              <a:t>this</a:t>
            </a:r>
            <a:r>
              <a:rPr sz="2800" spc="110" dirty="0">
                <a:latin typeface="Times New Roman"/>
                <a:cs typeface="Times New Roman"/>
              </a:rPr>
              <a:t> </a:t>
            </a:r>
            <a:r>
              <a:rPr sz="2800" dirty="0">
                <a:latin typeface="Times New Roman"/>
                <a:cs typeface="Times New Roman"/>
              </a:rPr>
              <a:t>waste</a:t>
            </a:r>
            <a:r>
              <a:rPr sz="2800" spc="90" dirty="0">
                <a:latin typeface="Times New Roman"/>
                <a:cs typeface="Times New Roman"/>
              </a:rPr>
              <a:t> </a:t>
            </a:r>
            <a:r>
              <a:rPr sz="2800" dirty="0">
                <a:latin typeface="Times New Roman"/>
                <a:cs typeface="Times New Roman"/>
              </a:rPr>
              <a:t>gas</a:t>
            </a:r>
            <a:r>
              <a:rPr sz="2800" spc="100" dirty="0">
                <a:latin typeface="Times New Roman"/>
                <a:cs typeface="Times New Roman"/>
              </a:rPr>
              <a:t> </a:t>
            </a:r>
            <a:r>
              <a:rPr sz="2800" dirty="0">
                <a:latin typeface="Times New Roman"/>
                <a:cs typeface="Times New Roman"/>
              </a:rPr>
              <a:t>back</a:t>
            </a:r>
            <a:r>
              <a:rPr sz="2800" spc="100" dirty="0">
                <a:latin typeface="Times New Roman"/>
                <a:cs typeface="Times New Roman"/>
              </a:rPr>
              <a:t> </a:t>
            </a:r>
            <a:r>
              <a:rPr sz="2800" dirty="0">
                <a:latin typeface="Times New Roman"/>
                <a:cs typeface="Times New Roman"/>
              </a:rPr>
              <a:t>to</a:t>
            </a:r>
            <a:r>
              <a:rPr sz="2800" spc="105" dirty="0">
                <a:latin typeface="Times New Roman"/>
                <a:cs typeface="Times New Roman"/>
              </a:rPr>
              <a:t> </a:t>
            </a:r>
            <a:r>
              <a:rPr sz="2800" dirty="0">
                <a:latin typeface="Times New Roman"/>
                <a:cs typeface="Times New Roman"/>
              </a:rPr>
              <a:t>the</a:t>
            </a:r>
            <a:r>
              <a:rPr sz="2800" spc="95" dirty="0">
                <a:latin typeface="Times New Roman"/>
                <a:cs typeface="Times New Roman"/>
              </a:rPr>
              <a:t> </a:t>
            </a:r>
            <a:r>
              <a:rPr sz="2800" dirty="0">
                <a:latin typeface="Times New Roman"/>
                <a:cs typeface="Times New Roman"/>
              </a:rPr>
              <a:t>lungs</a:t>
            </a:r>
            <a:r>
              <a:rPr sz="2800" spc="110" dirty="0">
                <a:latin typeface="Times New Roman"/>
                <a:cs typeface="Times New Roman"/>
              </a:rPr>
              <a:t> </a:t>
            </a:r>
            <a:r>
              <a:rPr sz="2800" dirty="0">
                <a:latin typeface="Times New Roman"/>
                <a:cs typeface="Times New Roman"/>
              </a:rPr>
              <a:t>where</a:t>
            </a:r>
            <a:r>
              <a:rPr sz="2800" spc="110" dirty="0">
                <a:latin typeface="Times New Roman"/>
                <a:cs typeface="Times New Roman"/>
              </a:rPr>
              <a:t> </a:t>
            </a:r>
            <a:r>
              <a:rPr sz="2800" dirty="0">
                <a:latin typeface="Times New Roman"/>
                <a:cs typeface="Times New Roman"/>
              </a:rPr>
              <a:t>it</a:t>
            </a:r>
            <a:r>
              <a:rPr sz="2800" spc="100" dirty="0">
                <a:latin typeface="Times New Roman"/>
                <a:cs typeface="Times New Roman"/>
              </a:rPr>
              <a:t> </a:t>
            </a:r>
            <a:r>
              <a:rPr sz="2800" spc="-25" dirty="0">
                <a:latin typeface="Times New Roman"/>
                <a:cs typeface="Times New Roman"/>
              </a:rPr>
              <a:t>is </a:t>
            </a:r>
            <a:r>
              <a:rPr sz="2800" dirty="0">
                <a:latin typeface="Times New Roman"/>
                <a:cs typeface="Times New Roman"/>
              </a:rPr>
              <a:t>removed</a:t>
            </a:r>
            <a:r>
              <a:rPr sz="2800" spc="-25" dirty="0">
                <a:latin typeface="Times New Roman"/>
                <a:cs typeface="Times New Roman"/>
              </a:rPr>
              <a:t> </a:t>
            </a:r>
            <a:r>
              <a:rPr sz="2800" dirty="0">
                <a:latin typeface="Times New Roman"/>
                <a:cs typeface="Times New Roman"/>
              </a:rPr>
              <a:t>from</a:t>
            </a:r>
            <a:r>
              <a:rPr sz="2800" spc="-35" dirty="0">
                <a:latin typeface="Times New Roman"/>
                <a:cs typeface="Times New Roman"/>
              </a:rPr>
              <a:t> </a:t>
            </a:r>
            <a:r>
              <a:rPr sz="2800" dirty="0">
                <a:latin typeface="Times New Roman"/>
                <a:cs typeface="Times New Roman"/>
              </a:rPr>
              <a:t>the</a:t>
            </a:r>
            <a:r>
              <a:rPr sz="2800" spc="-45" dirty="0">
                <a:latin typeface="Times New Roman"/>
                <a:cs typeface="Times New Roman"/>
              </a:rPr>
              <a:t> </a:t>
            </a:r>
            <a:r>
              <a:rPr sz="2800" dirty="0">
                <a:latin typeface="Times New Roman"/>
                <a:cs typeface="Times New Roman"/>
              </a:rPr>
              <a:t>bloodstream</a:t>
            </a:r>
            <a:r>
              <a:rPr sz="2800" spc="-45" dirty="0">
                <a:latin typeface="Times New Roman"/>
                <a:cs typeface="Times New Roman"/>
              </a:rPr>
              <a:t> </a:t>
            </a:r>
            <a:r>
              <a:rPr sz="2800" dirty="0">
                <a:latin typeface="Times New Roman"/>
                <a:cs typeface="Times New Roman"/>
              </a:rPr>
              <a:t>and</a:t>
            </a:r>
            <a:r>
              <a:rPr sz="2800" spc="-40" dirty="0">
                <a:latin typeface="Times New Roman"/>
                <a:cs typeface="Times New Roman"/>
              </a:rPr>
              <a:t> </a:t>
            </a:r>
            <a:r>
              <a:rPr sz="2800" dirty="0">
                <a:latin typeface="Times New Roman"/>
                <a:cs typeface="Times New Roman"/>
              </a:rPr>
              <a:t>then</a:t>
            </a:r>
            <a:r>
              <a:rPr sz="2800" spc="-35" dirty="0">
                <a:latin typeface="Times New Roman"/>
                <a:cs typeface="Times New Roman"/>
              </a:rPr>
              <a:t> </a:t>
            </a:r>
            <a:r>
              <a:rPr sz="2800" spc="-10" dirty="0">
                <a:latin typeface="Times New Roman"/>
                <a:cs typeface="Times New Roman"/>
              </a:rPr>
              <a:t>exhaled.</a:t>
            </a:r>
            <a:endParaRPr sz="2800">
              <a:latin typeface="Times New Roman"/>
              <a:cs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3218" y="522884"/>
            <a:ext cx="9923780" cy="5788025"/>
          </a:xfrm>
          <a:prstGeom prst="rect">
            <a:avLst/>
          </a:prstGeom>
        </p:spPr>
        <p:txBody>
          <a:bodyPr vert="horz" wrap="square" lIns="0" tIns="12700" rIns="0" bIns="0" rtlCol="0">
            <a:spAutoFit/>
          </a:bodyPr>
          <a:lstStyle/>
          <a:p>
            <a:pPr marL="12700" marR="5715">
              <a:lnSpc>
                <a:spcPct val="150100"/>
              </a:lnSpc>
              <a:spcBef>
                <a:spcPts val="100"/>
              </a:spcBef>
              <a:tabLst>
                <a:tab pos="880110" algn="l"/>
                <a:tab pos="1821814" algn="l"/>
                <a:tab pos="2506345" algn="l"/>
                <a:tab pos="3109595" algn="l"/>
                <a:tab pos="4820920" algn="l"/>
                <a:tab pos="5977890" algn="l"/>
                <a:tab pos="8081645" algn="l"/>
                <a:tab pos="9395460" algn="l"/>
              </a:tabLst>
            </a:pPr>
            <a:r>
              <a:rPr sz="2800" spc="-20" dirty="0">
                <a:latin typeface="Times New Roman"/>
                <a:cs typeface="Times New Roman"/>
              </a:rPr>
              <a:t>Your</a:t>
            </a:r>
            <a:r>
              <a:rPr sz="2800" dirty="0">
                <a:latin typeface="Times New Roman"/>
                <a:cs typeface="Times New Roman"/>
              </a:rPr>
              <a:t>	</a:t>
            </a:r>
            <a:r>
              <a:rPr sz="2800" spc="-10" dirty="0">
                <a:latin typeface="Times New Roman"/>
                <a:cs typeface="Times New Roman"/>
              </a:rPr>
              <a:t>lungs</a:t>
            </a:r>
            <a:r>
              <a:rPr sz="2800" dirty="0">
                <a:latin typeface="Times New Roman"/>
                <a:cs typeface="Times New Roman"/>
              </a:rPr>
              <a:t>	</a:t>
            </a:r>
            <a:r>
              <a:rPr sz="2800" spc="-25" dirty="0">
                <a:latin typeface="Times New Roman"/>
                <a:cs typeface="Times New Roman"/>
              </a:rPr>
              <a:t>and</a:t>
            </a:r>
            <a:r>
              <a:rPr sz="2800" dirty="0">
                <a:latin typeface="Times New Roman"/>
                <a:cs typeface="Times New Roman"/>
              </a:rPr>
              <a:t>	</a:t>
            </a:r>
            <a:r>
              <a:rPr sz="2800" spc="-25" dirty="0">
                <a:latin typeface="Times New Roman"/>
                <a:cs typeface="Times New Roman"/>
              </a:rPr>
              <a:t>the</a:t>
            </a:r>
            <a:r>
              <a:rPr sz="2800" dirty="0">
                <a:latin typeface="Times New Roman"/>
                <a:cs typeface="Times New Roman"/>
              </a:rPr>
              <a:t>	</a:t>
            </a:r>
            <a:r>
              <a:rPr sz="2800" spc="-10" dirty="0">
                <a:latin typeface="Times New Roman"/>
                <a:cs typeface="Times New Roman"/>
              </a:rPr>
              <a:t>respiratory</a:t>
            </a:r>
            <a:r>
              <a:rPr sz="2800" dirty="0">
                <a:latin typeface="Times New Roman"/>
                <a:cs typeface="Times New Roman"/>
              </a:rPr>
              <a:t>	</a:t>
            </a:r>
            <a:r>
              <a:rPr sz="2800" spc="-10" dirty="0">
                <a:latin typeface="Times New Roman"/>
                <a:cs typeface="Times New Roman"/>
              </a:rPr>
              <a:t>system</a:t>
            </a:r>
            <a:r>
              <a:rPr sz="2800" dirty="0">
                <a:latin typeface="Times New Roman"/>
                <a:cs typeface="Times New Roman"/>
              </a:rPr>
              <a:t>	</a:t>
            </a:r>
            <a:r>
              <a:rPr sz="2800" spc="-10" dirty="0">
                <a:latin typeface="Times New Roman"/>
                <a:cs typeface="Times New Roman"/>
              </a:rPr>
              <a:t>automatically</a:t>
            </a:r>
            <a:r>
              <a:rPr sz="2800" dirty="0">
                <a:latin typeface="Times New Roman"/>
                <a:cs typeface="Times New Roman"/>
              </a:rPr>
              <a:t>	</a:t>
            </a:r>
            <a:r>
              <a:rPr sz="2800" spc="-10" dirty="0">
                <a:latin typeface="Times New Roman"/>
                <a:cs typeface="Times New Roman"/>
              </a:rPr>
              <a:t>perform</a:t>
            </a:r>
            <a:r>
              <a:rPr sz="2800" dirty="0">
                <a:latin typeface="Times New Roman"/>
                <a:cs typeface="Times New Roman"/>
              </a:rPr>
              <a:t>	</a:t>
            </a:r>
            <a:r>
              <a:rPr sz="2800" spc="-20" dirty="0">
                <a:latin typeface="Times New Roman"/>
                <a:cs typeface="Times New Roman"/>
              </a:rPr>
              <a:t>this </a:t>
            </a:r>
            <a:r>
              <a:rPr sz="2800" dirty="0">
                <a:latin typeface="Times New Roman"/>
                <a:cs typeface="Times New Roman"/>
              </a:rPr>
              <a:t>vital</a:t>
            </a:r>
            <a:r>
              <a:rPr sz="2800" spc="-30" dirty="0">
                <a:latin typeface="Times New Roman"/>
                <a:cs typeface="Times New Roman"/>
              </a:rPr>
              <a:t> </a:t>
            </a:r>
            <a:r>
              <a:rPr sz="2800" dirty="0">
                <a:latin typeface="Times New Roman"/>
                <a:cs typeface="Times New Roman"/>
              </a:rPr>
              <a:t>process,</a:t>
            </a:r>
            <a:r>
              <a:rPr sz="2800" spc="-15" dirty="0">
                <a:latin typeface="Times New Roman"/>
                <a:cs typeface="Times New Roman"/>
              </a:rPr>
              <a:t> </a:t>
            </a:r>
            <a:r>
              <a:rPr sz="2800" dirty="0">
                <a:latin typeface="Times New Roman"/>
                <a:cs typeface="Times New Roman"/>
              </a:rPr>
              <a:t>called</a:t>
            </a:r>
            <a:r>
              <a:rPr sz="2800" spc="-20" dirty="0">
                <a:latin typeface="Times New Roman"/>
                <a:cs typeface="Times New Roman"/>
              </a:rPr>
              <a:t> </a:t>
            </a:r>
            <a:r>
              <a:rPr sz="2800" dirty="0">
                <a:latin typeface="Times New Roman"/>
                <a:cs typeface="Times New Roman"/>
              </a:rPr>
              <a:t>gas</a:t>
            </a:r>
            <a:r>
              <a:rPr sz="2800" spc="-10" dirty="0">
                <a:latin typeface="Times New Roman"/>
                <a:cs typeface="Times New Roman"/>
              </a:rPr>
              <a:t> exchange.</a:t>
            </a:r>
            <a:endParaRPr sz="2800">
              <a:latin typeface="Times New Roman"/>
              <a:cs typeface="Times New Roman"/>
            </a:endParaRPr>
          </a:p>
          <a:p>
            <a:pPr marL="12700" marR="8890">
              <a:lnSpc>
                <a:spcPct val="150000"/>
              </a:lnSpc>
            </a:pPr>
            <a:r>
              <a:rPr sz="2800" dirty="0">
                <a:solidFill>
                  <a:srgbClr val="FF0000"/>
                </a:solidFill>
                <a:latin typeface="Times New Roman"/>
                <a:cs typeface="Times New Roman"/>
              </a:rPr>
              <a:t>In</a:t>
            </a:r>
            <a:r>
              <a:rPr sz="2800" spc="195" dirty="0">
                <a:solidFill>
                  <a:srgbClr val="FF0000"/>
                </a:solidFill>
                <a:latin typeface="Times New Roman"/>
                <a:cs typeface="Times New Roman"/>
              </a:rPr>
              <a:t> </a:t>
            </a:r>
            <a:r>
              <a:rPr sz="2800" dirty="0">
                <a:solidFill>
                  <a:srgbClr val="FF0000"/>
                </a:solidFill>
                <a:latin typeface="Times New Roman"/>
                <a:cs typeface="Times New Roman"/>
              </a:rPr>
              <a:t>addition</a:t>
            </a:r>
            <a:r>
              <a:rPr sz="2800" spc="195" dirty="0">
                <a:solidFill>
                  <a:srgbClr val="FF0000"/>
                </a:solidFill>
                <a:latin typeface="Times New Roman"/>
                <a:cs typeface="Times New Roman"/>
              </a:rPr>
              <a:t> </a:t>
            </a:r>
            <a:r>
              <a:rPr sz="2800" dirty="0">
                <a:solidFill>
                  <a:srgbClr val="FF0000"/>
                </a:solidFill>
                <a:latin typeface="Times New Roman"/>
                <a:cs typeface="Times New Roman"/>
              </a:rPr>
              <a:t>to</a:t>
            </a:r>
            <a:r>
              <a:rPr sz="2800" spc="195" dirty="0">
                <a:solidFill>
                  <a:srgbClr val="FF0000"/>
                </a:solidFill>
                <a:latin typeface="Times New Roman"/>
                <a:cs typeface="Times New Roman"/>
              </a:rPr>
              <a:t> </a:t>
            </a:r>
            <a:r>
              <a:rPr sz="2800" dirty="0">
                <a:solidFill>
                  <a:srgbClr val="FF0000"/>
                </a:solidFill>
                <a:latin typeface="Times New Roman"/>
                <a:cs typeface="Times New Roman"/>
              </a:rPr>
              <a:t>gas</a:t>
            </a:r>
            <a:r>
              <a:rPr sz="2800" spc="195" dirty="0">
                <a:solidFill>
                  <a:srgbClr val="FF0000"/>
                </a:solidFill>
                <a:latin typeface="Times New Roman"/>
                <a:cs typeface="Times New Roman"/>
              </a:rPr>
              <a:t> </a:t>
            </a:r>
            <a:r>
              <a:rPr sz="2800" dirty="0">
                <a:solidFill>
                  <a:srgbClr val="FF0000"/>
                </a:solidFill>
                <a:latin typeface="Times New Roman"/>
                <a:cs typeface="Times New Roman"/>
              </a:rPr>
              <a:t>exchange,</a:t>
            </a:r>
            <a:r>
              <a:rPr sz="2800" spc="190" dirty="0">
                <a:solidFill>
                  <a:srgbClr val="FF0000"/>
                </a:solidFill>
                <a:latin typeface="Times New Roman"/>
                <a:cs typeface="Times New Roman"/>
              </a:rPr>
              <a:t> </a:t>
            </a:r>
            <a:r>
              <a:rPr sz="2800" dirty="0">
                <a:solidFill>
                  <a:srgbClr val="FF0000"/>
                </a:solidFill>
                <a:latin typeface="Times New Roman"/>
                <a:cs typeface="Times New Roman"/>
              </a:rPr>
              <a:t>your</a:t>
            </a:r>
            <a:r>
              <a:rPr sz="2800" spc="195" dirty="0">
                <a:solidFill>
                  <a:srgbClr val="FF0000"/>
                </a:solidFill>
                <a:latin typeface="Times New Roman"/>
                <a:cs typeface="Times New Roman"/>
              </a:rPr>
              <a:t> </a:t>
            </a:r>
            <a:r>
              <a:rPr sz="2800" dirty="0">
                <a:solidFill>
                  <a:srgbClr val="FF0000"/>
                </a:solidFill>
                <a:latin typeface="Times New Roman"/>
                <a:cs typeface="Times New Roman"/>
              </a:rPr>
              <a:t>respiratory</a:t>
            </a:r>
            <a:r>
              <a:rPr sz="2800" spc="195" dirty="0">
                <a:solidFill>
                  <a:srgbClr val="FF0000"/>
                </a:solidFill>
                <a:latin typeface="Times New Roman"/>
                <a:cs typeface="Times New Roman"/>
              </a:rPr>
              <a:t> </a:t>
            </a:r>
            <a:r>
              <a:rPr sz="2800" dirty="0">
                <a:solidFill>
                  <a:srgbClr val="FF0000"/>
                </a:solidFill>
                <a:latin typeface="Times New Roman"/>
                <a:cs typeface="Times New Roman"/>
              </a:rPr>
              <a:t>system</a:t>
            </a:r>
            <a:r>
              <a:rPr sz="2800" spc="185" dirty="0">
                <a:solidFill>
                  <a:srgbClr val="FF0000"/>
                </a:solidFill>
                <a:latin typeface="Times New Roman"/>
                <a:cs typeface="Times New Roman"/>
              </a:rPr>
              <a:t> </a:t>
            </a:r>
            <a:r>
              <a:rPr sz="2800" dirty="0">
                <a:solidFill>
                  <a:srgbClr val="FF0000"/>
                </a:solidFill>
                <a:latin typeface="Times New Roman"/>
                <a:cs typeface="Times New Roman"/>
              </a:rPr>
              <a:t>performs</a:t>
            </a:r>
            <a:r>
              <a:rPr sz="2800" spc="195" dirty="0">
                <a:solidFill>
                  <a:srgbClr val="FF0000"/>
                </a:solidFill>
                <a:latin typeface="Times New Roman"/>
                <a:cs typeface="Times New Roman"/>
              </a:rPr>
              <a:t> </a:t>
            </a:r>
            <a:r>
              <a:rPr sz="2800" spc="-10" dirty="0">
                <a:solidFill>
                  <a:srgbClr val="FF0000"/>
                </a:solidFill>
                <a:latin typeface="Times New Roman"/>
                <a:cs typeface="Times New Roman"/>
              </a:rPr>
              <a:t>other </a:t>
            </a:r>
            <a:r>
              <a:rPr sz="2800" dirty="0">
                <a:solidFill>
                  <a:srgbClr val="FF0000"/>
                </a:solidFill>
                <a:latin typeface="Times New Roman"/>
                <a:cs typeface="Times New Roman"/>
              </a:rPr>
              <a:t>roles</a:t>
            </a:r>
            <a:r>
              <a:rPr sz="2800" spc="-40" dirty="0">
                <a:solidFill>
                  <a:srgbClr val="FF0000"/>
                </a:solidFill>
                <a:latin typeface="Times New Roman"/>
                <a:cs typeface="Times New Roman"/>
              </a:rPr>
              <a:t> </a:t>
            </a:r>
            <a:r>
              <a:rPr sz="2800" dirty="0">
                <a:solidFill>
                  <a:srgbClr val="FF0000"/>
                </a:solidFill>
                <a:latin typeface="Times New Roman"/>
                <a:cs typeface="Times New Roman"/>
              </a:rPr>
              <a:t>important</a:t>
            </a:r>
            <a:r>
              <a:rPr sz="2800" spc="-20" dirty="0">
                <a:solidFill>
                  <a:srgbClr val="FF0000"/>
                </a:solidFill>
                <a:latin typeface="Times New Roman"/>
                <a:cs typeface="Times New Roman"/>
              </a:rPr>
              <a:t> </a:t>
            </a:r>
            <a:r>
              <a:rPr sz="2800" dirty="0">
                <a:solidFill>
                  <a:srgbClr val="FF0000"/>
                </a:solidFill>
                <a:latin typeface="Times New Roman"/>
                <a:cs typeface="Times New Roman"/>
              </a:rPr>
              <a:t>to</a:t>
            </a:r>
            <a:r>
              <a:rPr sz="2800" spc="-20" dirty="0">
                <a:solidFill>
                  <a:srgbClr val="FF0000"/>
                </a:solidFill>
                <a:latin typeface="Times New Roman"/>
                <a:cs typeface="Times New Roman"/>
              </a:rPr>
              <a:t> </a:t>
            </a:r>
            <a:r>
              <a:rPr sz="2800" dirty="0">
                <a:solidFill>
                  <a:srgbClr val="FF0000"/>
                </a:solidFill>
                <a:latin typeface="Times New Roman"/>
                <a:cs typeface="Times New Roman"/>
              </a:rPr>
              <a:t>breathing.</a:t>
            </a:r>
            <a:r>
              <a:rPr sz="2800" spc="-95" dirty="0">
                <a:solidFill>
                  <a:srgbClr val="FF0000"/>
                </a:solidFill>
                <a:latin typeface="Times New Roman"/>
                <a:cs typeface="Times New Roman"/>
              </a:rPr>
              <a:t> </a:t>
            </a:r>
            <a:r>
              <a:rPr sz="2800" dirty="0">
                <a:solidFill>
                  <a:srgbClr val="FF0000"/>
                </a:solidFill>
                <a:latin typeface="Times New Roman"/>
                <a:cs typeface="Times New Roman"/>
              </a:rPr>
              <a:t>These</a:t>
            </a:r>
            <a:r>
              <a:rPr sz="2800" spc="-20" dirty="0">
                <a:solidFill>
                  <a:srgbClr val="FF0000"/>
                </a:solidFill>
                <a:latin typeface="Times New Roman"/>
                <a:cs typeface="Times New Roman"/>
              </a:rPr>
              <a:t> </a:t>
            </a:r>
            <a:r>
              <a:rPr sz="2800" spc="-10" dirty="0">
                <a:solidFill>
                  <a:srgbClr val="FF0000"/>
                </a:solidFill>
                <a:latin typeface="Times New Roman"/>
                <a:cs typeface="Times New Roman"/>
              </a:rPr>
              <a:t>include:</a:t>
            </a:r>
            <a:endParaRPr sz="2800">
              <a:latin typeface="Times New Roman"/>
              <a:cs typeface="Times New Roman"/>
            </a:endParaRPr>
          </a:p>
          <a:p>
            <a:pPr marL="355600" marR="5080" indent="-343535">
              <a:lnSpc>
                <a:spcPct val="150000"/>
              </a:lnSpc>
              <a:buFont typeface="Arial MT"/>
              <a:buChar char="•"/>
              <a:tabLst>
                <a:tab pos="355600" algn="l"/>
              </a:tabLst>
            </a:pPr>
            <a:r>
              <a:rPr sz="2800" dirty="0">
                <a:latin typeface="Times New Roman"/>
                <a:cs typeface="Times New Roman"/>
              </a:rPr>
              <a:t>Bringing</a:t>
            </a:r>
            <a:r>
              <a:rPr sz="2800" spc="114" dirty="0">
                <a:latin typeface="Times New Roman"/>
                <a:cs typeface="Times New Roman"/>
              </a:rPr>
              <a:t> </a:t>
            </a:r>
            <a:r>
              <a:rPr sz="2800" dirty="0">
                <a:latin typeface="Times New Roman"/>
                <a:cs typeface="Times New Roman"/>
              </a:rPr>
              <a:t>air</a:t>
            </a:r>
            <a:r>
              <a:rPr sz="2800" spc="110" dirty="0">
                <a:latin typeface="Times New Roman"/>
                <a:cs typeface="Times New Roman"/>
              </a:rPr>
              <a:t> </a:t>
            </a:r>
            <a:r>
              <a:rPr sz="2800" dirty="0">
                <a:latin typeface="Times New Roman"/>
                <a:cs typeface="Times New Roman"/>
              </a:rPr>
              <a:t>to</a:t>
            </a:r>
            <a:r>
              <a:rPr sz="2800" spc="114" dirty="0">
                <a:latin typeface="Times New Roman"/>
                <a:cs typeface="Times New Roman"/>
              </a:rPr>
              <a:t> </a:t>
            </a:r>
            <a:r>
              <a:rPr sz="2800" dirty="0">
                <a:latin typeface="Times New Roman"/>
                <a:cs typeface="Times New Roman"/>
              </a:rPr>
              <a:t>the</a:t>
            </a:r>
            <a:r>
              <a:rPr sz="2800" spc="105" dirty="0">
                <a:latin typeface="Times New Roman"/>
                <a:cs typeface="Times New Roman"/>
              </a:rPr>
              <a:t> </a:t>
            </a:r>
            <a:r>
              <a:rPr sz="2800" dirty="0">
                <a:latin typeface="Times New Roman"/>
                <a:cs typeface="Times New Roman"/>
              </a:rPr>
              <a:t>proper</a:t>
            </a:r>
            <a:r>
              <a:rPr sz="2800" spc="105" dirty="0">
                <a:latin typeface="Times New Roman"/>
                <a:cs typeface="Times New Roman"/>
              </a:rPr>
              <a:t> </a:t>
            </a:r>
            <a:r>
              <a:rPr sz="2800" dirty="0">
                <a:latin typeface="Times New Roman"/>
                <a:cs typeface="Times New Roman"/>
              </a:rPr>
              <a:t>body</a:t>
            </a:r>
            <a:r>
              <a:rPr sz="2800" spc="100" dirty="0">
                <a:latin typeface="Times New Roman"/>
                <a:cs typeface="Times New Roman"/>
              </a:rPr>
              <a:t> </a:t>
            </a:r>
            <a:r>
              <a:rPr sz="2800" dirty="0">
                <a:latin typeface="Times New Roman"/>
                <a:cs typeface="Times New Roman"/>
              </a:rPr>
              <a:t>temperature</a:t>
            </a:r>
            <a:r>
              <a:rPr sz="2800" spc="110" dirty="0">
                <a:latin typeface="Times New Roman"/>
                <a:cs typeface="Times New Roman"/>
              </a:rPr>
              <a:t> </a:t>
            </a:r>
            <a:r>
              <a:rPr sz="2800" dirty="0">
                <a:latin typeface="Times New Roman"/>
                <a:cs typeface="Times New Roman"/>
              </a:rPr>
              <a:t>and</a:t>
            </a:r>
            <a:r>
              <a:rPr sz="2800" spc="125" dirty="0">
                <a:latin typeface="Times New Roman"/>
                <a:cs typeface="Times New Roman"/>
              </a:rPr>
              <a:t> </a:t>
            </a:r>
            <a:r>
              <a:rPr sz="2800" dirty="0">
                <a:latin typeface="Times New Roman"/>
                <a:cs typeface="Times New Roman"/>
              </a:rPr>
              <a:t>moisturizing</a:t>
            </a:r>
            <a:r>
              <a:rPr sz="2800" spc="120" dirty="0">
                <a:latin typeface="Times New Roman"/>
                <a:cs typeface="Times New Roman"/>
              </a:rPr>
              <a:t> </a:t>
            </a:r>
            <a:r>
              <a:rPr sz="2800" dirty="0">
                <a:latin typeface="Times New Roman"/>
                <a:cs typeface="Times New Roman"/>
              </a:rPr>
              <a:t>it</a:t>
            </a:r>
            <a:r>
              <a:rPr sz="2800" spc="100" dirty="0">
                <a:latin typeface="Times New Roman"/>
                <a:cs typeface="Times New Roman"/>
              </a:rPr>
              <a:t> </a:t>
            </a:r>
            <a:r>
              <a:rPr sz="2800" spc="-25" dirty="0">
                <a:latin typeface="Times New Roman"/>
                <a:cs typeface="Times New Roman"/>
              </a:rPr>
              <a:t>to </a:t>
            </a:r>
            <a:r>
              <a:rPr sz="2800" dirty="0">
                <a:latin typeface="Times New Roman"/>
                <a:cs typeface="Times New Roman"/>
              </a:rPr>
              <a:t>the</a:t>
            </a:r>
            <a:r>
              <a:rPr sz="2800" spc="-30" dirty="0">
                <a:latin typeface="Times New Roman"/>
                <a:cs typeface="Times New Roman"/>
              </a:rPr>
              <a:t> </a:t>
            </a:r>
            <a:r>
              <a:rPr sz="2800" dirty="0">
                <a:latin typeface="Times New Roman"/>
                <a:cs typeface="Times New Roman"/>
              </a:rPr>
              <a:t>right</a:t>
            </a:r>
            <a:r>
              <a:rPr sz="2800" spc="-30" dirty="0">
                <a:latin typeface="Times New Roman"/>
                <a:cs typeface="Times New Roman"/>
              </a:rPr>
              <a:t> </a:t>
            </a:r>
            <a:r>
              <a:rPr sz="2800" dirty="0">
                <a:latin typeface="Times New Roman"/>
                <a:cs typeface="Times New Roman"/>
              </a:rPr>
              <a:t>humidity</a:t>
            </a:r>
            <a:r>
              <a:rPr sz="2800" spc="-20" dirty="0">
                <a:latin typeface="Times New Roman"/>
                <a:cs typeface="Times New Roman"/>
              </a:rPr>
              <a:t> </a:t>
            </a:r>
            <a:r>
              <a:rPr sz="2800" spc="-10" dirty="0">
                <a:latin typeface="Times New Roman"/>
                <a:cs typeface="Times New Roman"/>
              </a:rPr>
              <a:t>level.</a:t>
            </a:r>
            <a:endParaRPr sz="2800">
              <a:latin typeface="Times New Roman"/>
              <a:cs typeface="Times New Roman"/>
            </a:endParaRPr>
          </a:p>
          <a:p>
            <a:pPr marL="355600" marR="5715" indent="-343535">
              <a:lnSpc>
                <a:spcPct val="150000"/>
              </a:lnSpc>
              <a:spcBef>
                <a:spcPts val="5"/>
              </a:spcBef>
              <a:buFont typeface="Arial MT"/>
              <a:buChar char="•"/>
              <a:tabLst>
                <a:tab pos="355600" algn="l"/>
                <a:tab pos="1969770" algn="l"/>
                <a:tab pos="2777490" algn="l"/>
                <a:tab pos="3642995" algn="l"/>
                <a:tab pos="4487545" algn="l"/>
                <a:tab pos="5767705" algn="l"/>
                <a:tab pos="7531734" algn="l"/>
                <a:tab pos="8317865" algn="l"/>
                <a:tab pos="8707755" algn="l"/>
                <a:tab pos="9552305" algn="l"/>
              </a:tabLst>
            </a:pPr>
            <a:r>
              <a:rPr sz="2800" spc="-10" dirty="0">
                <a:latin typeface="Times New Roman"/>
                <a:cs typeface="Times New Roman"/>
              </a:rPr>
              <a:t>Protecting</a:t>
            </a:r>
            <a:r>
              <a:rPr sz="2800" dirty="0">
                <a:latin typeface="Times New Roman"/>
                <a:cs typeface="Times New Roman"/>
              </a:rPr>
              <a:t>	</a:t>
            </a:r>
            <a:r>
              <a:rPr sz="2800" spc="-20" dirty="0">
                <a:latin typeface="Times New Roman"/>
                <a:cs typeface="Times New Roman"/>
              </a:rPr>
              <a:t>your</a:t>
            </a:r>
            <a:r>
              <a:rPr sz="2800" dirty="0">
                <a:latin typeface="Times New Roman"/>
                <a:cs typeface="Times New Roman"/>
              </a:rPr>
              <a:t>	</a:t>
            </a:r>
            <a:r>
              <a:rPr sz="2800" spc="-20" dirty="0">
                <a:latin typeface="Times New Roman"/>
                <a:cs typeface="Times New Roman"/>
              </a:rPr>
              <a:t>body</a:t>
            </a:r>
            <a:r>
              <a:rPr sz="2800" dirty="0">
                <a:latin typeface="Times New Roman"/>
                <a:cs typeface="Times New Roman"/>
              </a:rPr>
              <a:t>	</a:t>
            </a:r>
            <a:r>
              <a:rPr sz="2800" spc="-20" dirty="0">
                <a:latin typeface="Times New Roman"/>
                <a:cs typeface="Times New Roman"/>
              </a:rPr>
              <a:t>from</a:t>
            </a:r>
            <a:r>
              <a:rPr sz="2800" dirty="0">
                <a:latin typeface="Times New Roman"/>
                <a:cs typeface="Times New Roman"/>
              </a:rPr>
              <a:t>	</a:t>
            </a:r>
            <a:r>
              <a:rPr sz="2800" spc="-10" dirty="0">
                <a:latin typeface="Times New Roman"/>
                <a:cs typeface="Times New Roman"/>
              </a:rPr>
              <a:t>harmful</a:t>
            </a:r>
            <a:r>
              <a:rPr sz="2800" dirty="0">
                <a:latin typeface="Times New Roman"/>
                <a:cs typeface="Times New Roman"/>
              </a:rPr>
              <a:t>	</a:t>
            </a:r>
            <a:r>
              <a:rPr sz="2800" spc="-10" dirty="0">
                <a:latin typeface="Times New Roman"/>
                <a:cs typeface="Times New Roman"/>
              </a:rPr>
              <a:t>substances.</a:t>
            </a:r>
            <a:r>
              <a:rPr sz="2800" dirty="0">
                <a:latin typeface="Times New Roman"/>
                <a:cs typeface="Times New Roman"/>
              </a:rPr>
              <a:t>	</a:t>
            </a:r>
            <a:r>
              <a:rPr sz="2800" spc="-20" dirty="0">
                <a:latin typeface="Times New Roman"/>
                <a:cs typeface="Times New Roman"/>
              </a:rPr>
              <a:t>This</a:t>
            </a:r>
            <a:r>
              <a:rPr sz="2800" dirty="0">
                <a:latin typeface="Times New Roman"/>
                <a:cs typeface="Times New Roman"/>
              </a:rPr>
              <a:t>	</a:t>
            </a:r>
            <a:r>
              <a:rPr sz="2800" spc="-25" dirty="0">
                <a:latin typeface="Times New Roman"/>
                <a:cs typeface="Times New Roman"/>
              </a:rPr>
              <a:t>is</a:t>
            </a:r>
            <a:r>
              <a:rPr sz="2800" dirty="0">
                <a:latin typeface="Times New Roman"/>
                <a:cs typeface="Times New Roman"/>
              </a:rPr>
              <a:t>	</a:t>
            </a:r>
            <a:r>
              <a:rPr sz="2800" spc="-20" dirty="0">
                <a:latin typeface="Times New Roman"/>
                <a:cs typeface="Times New Roman"/>
              </a:rPr>
              <a:t>done</a:t>
            </a:r>
            <a:r>
              <a:rPr sz="2800" dirty="0">
                <a:latin typeface="Times New Roman"/>
                <a:cs typeface="Times New Roman"/>
              </a:rPr>
              <a:t>	</a:t>
            </a:r>
            <a:r>
              <a:rPr sz="2800" spc="-25" dirty="0">
                <a:latin typeface="Times New Roman"/>
                <a:cs typeface="Times New Roman"/>
              </a:rPr>
              <a:t>by </a:t>
            </a:r>
            <a:r>
              <a:rPr sz="2800" dirty="0">
                <a:latin typeface="Times New Roman"/>
                <a:cs typeface="Times New Roman"/>
              </a:rPr>
              <a:t>coughing,</a:t>
            </a:r>
            <a:r>
              <a:rPr sz="2800" spc="-95" dirty="0">
                <a:latin typeface="Times New Roman"/>
                <a:cs typeface="Times New Roman"/>
              </a:rPr>
              <a:t> </a:t>
            </a:r>
            <a:r>
              <a:rPr sz="2800" dirty="0">
                <a:latin typeface="Times New Roman"/>
                <a:cs typeface="Times New Roman"/>
              </a:rPr>
              <a:t>sneezing,</a:t>
            </a:r>
            <a:r>
              <a:rPr sz="2800" spc="-70" dirty="0">
                <a:latin typeface="Times New Roman"/>
                <a:cs typeface="Times New Roman"/>
              </a:rPr>
              <a:t> </a:t>
            </a:r>
            <a:r>
              <a:rPr sz="2800" dirty="0">
                <a:latin typeface="Times New Roman"/>
                <a:cs typeface="Times New Roman"/>
              </a:rPr>
              <a:t>filtering,</a:t>
            </a:r>
            <a:r>
              <a:rPr sz="2800" spc="-90" dirty="0">
                <a:latin typeface="Times New Roman"/>
                <a:cs typeface="Times New Roman"/>
              </a:rPr>
              <a:t> </a:t>
            </a:r>
            <a:r>
              <a:rPr sz="2800" dirty="0">
                <a:latin typeface="Times New Roman"/>
                <a:cs typeface="Times New Roman"/>
              </a:rPr>
              <a:t>or</a:t>
            </a:r>
            <a:r>
              <a:rPr sz="2800" spc="-75" dirty="0">
                <a:latin typeface="Times New Roman"/>
                <a:cs typeface="Times New Roman"/>
              </a:rPr>
              <a:t> </a:t>
            </a:r>
            <a:r>
              <a:rPr sz="2800" dirty="0">
                <a:latin typeface="Times New Roman"/>
                <a:cs typeface="Times New Roman"/>
              </a:rPr>
              <a:t>swallowing</a:t>
            </a:r>
            <a:r>
              <a:rPr sz="2800" spc="-70" dirty="0">
                <a:latin typeface="Times New Roman"/>
                <a:cs typeface="Times New Roman"/>
              </a:rPr>
              <a:t> </a:t>
            </a:r>
            <a:r>
              <a:rPr sz="2800" spc="-10" dirty="0">
                <a:latin typeface="Times New Roman"/>
                <a:cs typeface="Times New Roman"/>
              </a:rPr>
              <a:t>them.</a:t>
            </a:r>
            <a:endParaRPr sz="2800">
              <a:latin typeface="Times New Roman"/>
              <a:cs typeface="Times New Roman"/>
            </a:endParaRPr>
          </a:p>
          <a:p>
            <a:pPr marL="355600" indent="-342900">
              <a:lnSpc>
                <a:spcPct val="100000"/>
              </a:lnSpc>
              <a:spcBef>
                <a:spcPts val="1680"/>
              </a:spcBef>
              <a:buFont typeface="Arial MT"/>
              <a:buChar char="•"/>
              <a:tabLst>
                <a:tab pos="355600" algn="l"/>
              </a:tabLst>
            </a:pPr>
            <a:r>
              <a:rPr sz="2800" dirty="0">
                <a:latin typeface="Times New Roman"/>
                <a:cs typeface="Times New Roman"/>
              </a:rPr>
              <a:t>Supporting</a:t>
            </a:r>
            <a:r>
              <a:rPr sz="2800" spc="-45" dirty="0">
                <a:latin typeface="Times New Roman"/>
                <a:cs typeface="Times New Roman"/>
              </a:rPr>
              <a:t> </a:t>
            </a:r>
            <a:r>
              <a:rPr sz="2800" dirty="0">
                <a:latin typeface="Times New Roman"/>
                <a:cs typeface="Times New Roman"/>
              </a:rPr>
              <a:t>your</a:t>
            </a:r>
            <a:r>
              <a:rPr sz="2800" spc="-40" dirty="0">
                <a:latin typeface="Times New Roman"/>
                <a:cs typeface="Times New Roman"/>
              </a:rPr>
              <a:t> </a:t>
            </a:r>
            <a:r>
              <a:rPr sz="2800" dirty="0">
                <a:latin typeface="Times New Roman"/>
                <a:cs typeface="Times New Roman"/>
              </a:rPr>
              <a:t>sense</a:t>
            </a:r>
            <a:r>
              <a:rPr sz="2800" spc="-40" dirty="0">
                <a:latin typeface="Times New Roman"/>
                <a:cs typeface="Times New Roman"/>
              </a:rPr>
              <a:t> </a:t>
            </a:r>
            <a:r>
              <a:rPr sz="2800" dirty="0">
                <a:latin typeface="Times New Roman"/>
                <a:cs typeface="Times New Roman"/>
              </a:rPr>
              <a:t>of</a:t>
            </a:r>
            <a:r>
              <a:rPr sz="2800" spc="-30" dirty="0">
                <a:latin typeface="Times New Roman"/>
                <a:cs typeface="Times New Roman"/>
              </a:rPr>
              <a:t> </a:t>
            </a:r>
            <a:r>
              <a:rPr sz="2800" spc="-10" dirty="0">
                <a:latin typeface="Times New Roman"/>
                <a:cs typeface="Times New Roman"/>
              </a:rPr>
              <a:t>smell.</a:t>
            </a:r>
            <a:endParaRPr sz="2800">
              <a:latin typeface="Times New Roman"/>
              <a:cs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49059" y="4549139"/>
            <a:ext cx="1940560" cy="434340"/>
          </a:xfrm>
          <a:custGeom>
            <a:avLst/>
            <a:gdLst/>
            <a:ahLst/>
            <a:cxnLst/>
            <a:rect l="l" t="t" r="r" b="b"/>
            <a:pathLst>
              <a:path w="1940560" h="434339">
                <a:moveTo>
                  <a:pt x="871728" y="0"/>
                </a:moveTo>
                <a:lnTo>
                  <a:pt x="789432" y="0"/>
                </a:lnTo>
                <a:lnTo>
                  <a:pt x="0" y="0"/>
                </a:lnTo>
                <a:lnTo>
                  <a:pt x="0" y="434340"/>
                </a:lnTo>
                <a:lnTo>
                  <a:pt x="789432" y="434340"/>
                </a:lnTo>
                <a:lnTo>
                  <a:pt x="871728" y="434340"/>
                </a:lnTo>
                <a:lnTo>
                  <a:pt x="871728" y="0"/>
                </a:lnTo>
                <a:close/>
              </a:path>
              <a:path w="1940560" h="434339">
                <a:moveTo>
                  <a:pt x="1940064" y="0"/>
                </a:moveTo>
                <a:lnTo>
                  <a:pt x="871740" y="0"/>
                </a:lnTo>
                <a:lnTo>
                  <a:pt x="871740" y="434340"/>
                </a:lnTo>
                <a:lnTo>
                  <a:pt x="1940064" y="434340"/>
                </a:lnTo>
                <a:lnTo>
                  <a:pt x="1940064" y="0"/>
                </a:lnTo>
                <a:close/>
              </a:path>
            </a:pathLst>
          </a:custGeom>
          <a:solidFill>
            <a:srgbClr val="00FFFF"/>
          </a:solidFill>
        </p:spPr>
        <p:txBody>
          <a:bodyPr wrap="square" lIns="0" tIns="0" rIns="0" bIns="0" rtlCol="0"/>
          <a:lstStyle/>
          <a:p>
            <a:endParaRPr/>
          </a:p>
        </p:txBody>
      </p:sp>
      <p:sp>
        <p:nvSpPr>
          <p:cNvPr id="3" name="object 3"/>
          <p:cNvSpPr/>
          <p:nvPr/>
        </p:nvSpPr>
        <p:spPr>
          <a:xfrm>
            <a:off x="449059" y="5402579"/>
            <a:ext cx="4043679" cy="434340"/>
          </a:xfrm>
          <a:custGeom>
            <a:avLst/>
            <a:gdLst/>
            <a:ahLst/>
            <a:cxnLst/>
            <a:rect l="l" t="t" r="r" b="b"/>
            <a:pathLst>
              <a:path w="4043679" h="434339">
                <a:moveTo>
                  <a:pt x="862584" y="0"/>
                </a:moveTo>
                <a:lnTo>
                  <a:pt x="781812" y="0"/>
                </a:lnTo>
                <a:lnTo>
                  <a:pt x="0" y="0"/>
                </a:lnTo>
                <a:lnTo>
                  <a:pt x="0" y="434340"/>
                </a:lnTo>
                <a:lnTo>
                  <a:pt x="781812" y="434340"/>
                </a:lnTo>
                <a:lnTo>
                  <a:pt x="862584" y="434340"/>
                </a:lnTo>
                <a:lnTo>
                  <a:pt x="862584" y="0"/>
                </a:lnTo>
                <a:close/>
              </a:path>
              <a:path w="4043679" h="434339">
                <a:moveTo>
                  <a:pt x="1466088" y="0"/>
                </a:moveTo>
                <a:lnTo>
                  <a:pt x="1382280" y="0"/>
                </a:lnTo>
                <a:lnTo>
                  <a:pt x="862596" y="0"/>
                </a:lnTo>
                <a:lnTo>
                  <a:pt x="862596" y="434340"/>
                </a:lnTo>
                <a:lnTo>
                  <a:pt x="1382280" y="434340"/>
                </a:lnTo>
                <a:lnTo>
                  <a:pt x="1466088" y="434340"/>
                </a:lnTo>
                <a:lnTo>
                  <a:pt x="1466088" y="0"/>
                </a:lnTo>
                <a:close/>
              </a:path>
              <a:path w="4043679" h="434339">
                <a:moveTo>
                  <a:pt x="4043184" y="0"/>
                </a:moveTo>
                <a:lnTo>
                  <a:pt x="4043184" y="0"/>
                </a:lnTo>
                <a:lnTo>
                  <a:pt x="1466100" y="0"/>
                </a:lnTo>
                <a:lnTo>
                  <a:pt x="1466100" y="434340"/>
                </a:lnTo>
                <a:lnTo>
                  <a:pt x="4043184" y="434340"/>
                </a:lnTo>
                <a:lnTo>
                  <a:pt x="4043184" y="0"/>
                </a:lnTo>
                <a:close/>
              </a:path>
            </a:pathLst>
          </a:custGeom>
          <a:solidFill>
            <a:srgbClr val="00FFFF"/>
          </a:solidFill>
        </p:spPr>
        <p:txBody>
          <a:bodyPr wrap="square" lIns="0" tIns="0" rIns="0" bIns="0" rtlCol="0"/>
          <a:lstStyle/>
          <a:p>
            <a:endParaRPr/>
          </a:p>
        </p:txBody>
      </p:sp>
      <p:sp>
        <p:nvSpPr>
          <p:cNvPr id="4" name="object 4"/>
          <p:cNvSpPr/>
          <p:nvPr/>
        </p:nvSpPr>
        <p:spPr>
          <a:xfrm>
            <a:off x="449059" y="6256020"/>
            <a:ext cx="2243455" cy="434340"/>
          </a:xfrm>
          <a:custGeom>
            <a:avLst/>
            <a:gdLst/>
            <a:ahLst/>
            <a:cxnLst/>
            <a:rect l="l" t="t" r="r" b="b"/>
            <a:pathLst>
              <a:path w="2243455" h="434340">
                <a:moveTo>
                  <a:pt x="1353312" y="0"/>
                </a:moveTo>
                <a:lnTo>
                  <a:pt x="0" y="0"/>
                </a:lnTo>
                <a:lnTo>
                  <a:pt x="0" y="434340"/>
                </a:lnTo>
                <a:lnTo>
                  <a:pt x="1353312" y="434340"/>
                </a:lnTo>
                <a:lnTo>
                  <a:pt x="1353312" y="0"/>
                </a:lnTo>
                <a:close/>
              </a:path>
              <a:path w="2243455" h="434340">
                <a:moveTo>
                  <a:pt x="1437132" y="0"/>
                </a:moveTo>
                <a:lnTo>
                  <a:pt x="1353324" y="0"/>
                </a:lnTo>
                <a:lnTo>
                  <a:pt x="1353324" y="434340"/>
                </a:lnTo>
                <a:lnTo>
                  <a:pt x="1437132" y="434340"/>
                </a:lnTo>
                <a:lnTo>
                  <a:pt x="1437132" y="0"/>
                </a:lnTo>
                <a:close/>
              </a:path>
              <a:path w="2243455" h="434340">
                <a:moveTo>
                  <a:pt x="2243340" y="0"/>
                </a:moveTo>
                <a:lnTo>
                  <a:pt x="1437144" y="0"/>
                </a:lnTo>
                <a:lnTo>
                  <a:pt x="1437144" y="434340"/>
                </a:lnTo>
                <a:lnTo>
                  <a:pt x="2243340" y="434340"/>
                </a:lnTo>
                <a:lnTo>
                  <a:pt x="2243340" y="0"/>
                </a:lnTo>
                <a:close/>
              </a:path>
            </a:pathLst>
          </a:custGeom>
          <a:solidFill>
            <a:srgbClr val="00FFFF"/>
          </a:solidFill>
        </p:spPr>
        <p:txBody>
          <a:bodyPr wrap="square" lIns="0" tIns="0" rIns="0" bIns="0" rtlCol="0"/>
          <a:lstStyle/>
          <a:p>
            <a:endParaRPr/>
          </a:p>
        </p:txBody>
      </p:sp>
      <p:sp>
        <p:nvSpPr>
          <p:cNvPr id="5" name="object 5"/>
          <p:cNvSpPr txBox="1">
            <a:spLocks noGrp="1"/>
          </p:cNvSpPr>
          <p:nvPr>
            <p:ph type="title"/>
          </p:nvPr>
        </p:nvSpPr>
        <p:spPr>
          <a:xfrm>
            <a:off x="325615" y="33528"/>
            <a:ext cx="4719320" cy="683260"/>
          </a:xfrm>
          <a:prstGeom prst="rect">
            <a:avLst/>
          </a:prstGeom>
          <a:solidFill>
            <a:srgbClr val="FFFF00"/>
          </a:solidFill>
        </p:spPr>
        <p:txBody>
          <a:bodyPr vert="horz" wrap="square" lIns="0" tIns="0" rIns="0" bIns="0" rtlCol="0">
            <a:spAutoFit/>
          </a:bodyPr>
          <a:lstStyle/>
          <a:p>
            <a:pPr>
              <a:lnSpc>
                <a:spcPts val="5090"/>
              </a:lnSpc>
            </a:pPr>
            <a:r>
              <a:rPr dirty="0">
                <a:solidFill>
                  <a:srgbClr val="403B3B"/>
                </a:solidFill>
              </a:rPr>
              <a:t>How</a:t>
            </a:r>
            <a:r>
              <a:rPr spc="-45" dirty="0">
                <a:solidFill>
                  <a:srgbClr val="403B3B"/>
                </a:solidFill>
              </a:rPr>
              <a:t> </a:t>
            </a:r>
            <a:r>
              <a:rPr dirty="0">
                <a:solidFill>
                  <a:srgbClr val="403B3B"/>
                </a:solidFill>
              </a:rPr>
              <a:t>the</a:t>
            </a:r>
            <a:r>
              <a:rPr spc="-5" dirty="0">
                <a:solidFill>
                  <a:srgbClr val="403B3B"/>
                </a:solidFill>
              </a:rPr>
              <a:t> </a:t>
            </a:r>
            <a:r>
              <a:rPr dirty="0">
                <a:solidFill>
                  <a:srgbClr val="403B3B"/>
                </a:solidFill>
              </a:rPr>
              <a:t>Lungs</a:t>
            </a:r>
            <a:r>
              <a:rPr spc="-10" dirty="0">
                <a:solidFill>
                  <a:srgbClr val="403B3B"/>
                </a:solidFill>
              </a:rPr>
              <a:t> </a:t>
            </a:r>
            <a:r>
              <a:rPr spc="-30" dirty="0">
                <a:solidFill>
                  <a:srgbClr val="403B3B"/>
                </a:solidFill>
              </a:rPr>
              <a:t>Work</a:t>
            </a:r>
          </a:p>
        </p:txBody>
      </p:sp>
      <p:sp>
        <p:nvSpPr>
          <p:cNvPr id="6" name="object 6"/>
          <p:cNvSpPr txBox="1"/>
          <p:nvPr/>
        </p:nvSpPr>
        <p:spPr>
          <a:xfrm>
            <a:off x="312826" y="680973"/>
            <a:ext cx="11694795"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Calibri"/>
                <a:cs typeface="Calibri"/>
              </a:rPr>
              <a:t>The</a:t>
            </a:r>
            <a:r>
              <a:rPr sz="2800" spc="5" dirty="0">
                <a:latin typeface="Calibri"/>
                <a:cs typeface="Calibri"/>
              </a:rPr>
              <a:t> </a:t>
            </a:r>
            <a:r>
              <a:rPr sz="2800" dirty="0">
                <a:latin typeface="Calibri"/>
                <a:cs typeface="Calibri"/>
              </a:rPr>
              <a:t>lungs</a:t>
            </a:r>
            <a:r>
              <a:rPr sz="2800" spc="15" dirty="0">
                <a:latin typeface="Calibri"/>
                <a:cs typeface="Calibri"/>
              </a:rPr>
              <a:t> </a:t>
            </a:r>
            <a:r>
              <a:rPr sz="2800" dirty="0">
                <a:latin typeface="Calibri"/>
                <a:cs typeface="Calibri"/>
              </a:rPr>
              <a:t>are</a:t>
            </a:r>
            <a:r>
              <a:rPr sz="2800" spc="10" dirty="0">
                <a:latin typeface="Calibri"/>
                <a:cs typeface="Calibri"/>
              </a:rPr>
              <a:t> </a:t>
            </a:r>
            <a:r>
              <a:rPr sz="2800" dirty="0">
                <a:latin typeface="Calibri"/>
                <a:cs typeface="Calibri"/>
              </a:rPr>
              <a:t>a</a:t>
            </a:r>
            <a:r>
              <a:rPr sz="2800" spc="10" dirty="0">
                <a:latin typeface="Calibri"/>
                <a:cs typeface="Calibri"/>
              </a:rPr>
              <a:t> </a:t>
            </a:r>
            <a:r>
              <a:rPr sz="2800" dirty="0">
                <a:latin typeface="Calibri"/>
                <a:cs typeface="Calibri"/>
              </a:rPr>
              <a:t>vital part</a:t>
            </a:r>
            <a:r>
              <a:rPr sz="2800" spc="5" dirty="0">
                <a:latin typeface="Calibri"/>
                <a:cs typeface="Calibri"/>
              </a:rPr>
              <a:t> </a:t>
            </a:r>
            <a:r>
              <a:rPr sz="2800" dirty="0">
                <a:latin typeface="Calibri"/>
                <a:cs typeface="Calibri"/>
              </a:rPr>
              <a:t>of</a:t>
            </a:r>
            <a:r>
              <a:rPr sz="2800" spc="5" dirty="0">
                <a:latin typeface="Calibri"/>
                <a:cs typeface="Calibri"/>
              </a:rPr>
              <a:t> </a:t>
            </a:r>
            <a:r>
              <a:rPr sz="2800" dirty="0">
                <a:latin typeface="Calibri"/>
                <a:cs typeface="Calibri"/>
              </a:rPr>
              <a:t>the</a:t>
            </a:r>
            <a:r>
              <a:rPr sz="2800" spc="5" dirty="0">
                <a:latin typeface="Calibri"/>
                <a:cs typeface="Calibri"/>
              </a:rPr>
              <a:t> </a:t>
            </a:r>
            <a:r>
              <a:rPr sz="2800" spc="-10" dirty="0">
                <a:latin typeface="Calibri"/>
                <a:cs typeface="Calibri"/>
              </a:rPr>
              <a:t>respiratory</a:t>
            </a:r>
            <a:r>
              <a:rPr sz="2800" dirty="0">
                <a:latin typeface="Calibri"/>
                <a:cs typeface="Calibri"/>
              </a:rPr>
              <a:t> system,</a:t>
            </a:r>
            <a:r>
              <a:rPr sz="2800" spc="20" dirty="0">
                <a:latin typeface="Calibri"/>
                <a:cs typeface="Calibri"/>
              </a:rPr>
              <a:t> </a:t>
            </a:r>
            <a:r>
              <a:rPr sz="2800" dirty="0">
                <a:latin typeface="Calibri"/>
                <a:cs typeface="Calibri"/>
              </a:rPr>
              <a:t>which</a:t>
            </a:r>
            <a:r>
              <a:rPr sz="2800" spc="5" dirty="0">
                <a:latin typeface="Calibri"/>
                <a:cs typeface="Calibri"/>
              </a:rPr>
              <a:t> </a:t>
            </a:r>
            <a:r>
              <a:rPr sz="2800" dirty="0">
                <a:latin typeface="Calibri"/>
                <a:cs typeface="Calibri"/>
              </a:rPr>
              <a:t>allows</a:t>
            </a:r>
            <a:r>
              <a:rPr sz="2800" spc="5" dirty="0">
                <a:latin typeface="Calibri"/>
                <a:cs typeface="Calibri"/>
              </a:rPr>
              <a:t> </a:t>
            </a:r>
            <a:r>
              <a:rPr sz="2800" dirty="0">
                <a:latin typeface="Calibri"/>
                <a:cs typeface="Calibri"/>
              </a:rPr>
              <a:t>you to</a:t>
            </a:r>
            <a:r>
              <a:rPr sz="2800" spc="20" dirty="0">
                <a:latin typeface="Calibri"/>
                <a:cs typeface="Calibri"/>
              </a:rPr>
              <a:t> </a:t>
            </a:r>
            <a:r>
              <a:rPr sz="2800" spc="-10" dirty="0">
                <a:latin typeface="Calibri"/>
                <a:cs typeface="Calibri"/>
              </a:rPr>
              <a:t>breathe.</a:t>
            </a:r>
            <a:endParaRPr sz="2800">
              <a:latin typeface="Calibri"/>
              <a:cs typeface="Calibri"/>
            </a:endParaRPr>
          </a:p>
        </p:txBody>
      </p:sp>
      <p:sp>
        <p:nvSpPr>
          <p:cNvPr id="7" name="object 7"/>
          <p:cNvSpPr txBox="1"/>
          <p:nvPr/>
        </p:nvSpPr>
        <p:spPr>
          <a:xfrm>
            <a:off x="325615" y="1135380"/>
            <a:ext cx="11751945" cy="861060"/>
          </a:xfrm>
          <a:prstGeom prst="rect">
            <a:avLst/>
          </a:prstGeom>
          <a:solidFill>
            <a:srgbClr val="00FFFF"/>
          </a:solidFill>
        </p:spPr>
        <p:txBody>
          <a:bodyPr vert="horz" wrap="square" lIns="0" tIns="0" rIns="0" bIns="0" rtlCol="0">
            <a:spAutoFit/>
          </a:bodyPr>
          <a:lstStyle/>
          <a:p>
            <a:pPr>
              <a:lnSpc>
                <a:spcPts val="3240"/>
              </a:lnSpc>
            </a:pPr>
            <a:r>
              <a:rPr sz="2800" dirty="0">
                <a:latin typeface="Calibri"/>
                <a:cs typeface="Calibri"/>
              </a:rPr>
              <a:t>In</a:t>
            </a:r>
            <a:r>
              <a:rPr sz="2800" spc="30" dirty="0">
                <a:latin typeface="Calibri"/>
                <a:cs typeface="Calibri"/>
              </a:rPr>
              <a:t> </a:t>
            </a:r>
            <a:r>
              <a:rPr sz="2800" dirty="0">
                <a:latin typeface="Calibri"/>
                <a:cs typeface="Calibri"/>
              </a:rPr>
              <a:t>addition</a:t>
            </a:r>
            <a:r>
              <a:rPr sz="2800" spc="40" dirty="0">
                <a:latin typeface="Calibri"/>
                <a:cs typeface="Calibri"/>
              </a:rPr>
              <a:t> </a:t>
            </a:r>
            <a:r>
              <a:rPr sz="2800" dirty="0">
                <a:latin typeface="Calibri"/>
                <a:cs typeface="Calibri"/>
              </a:rPr>
              <a:t>to</a:t>
            </a:r>
            <a:r>
              <a:rPr sz="2800" spc="50" dirty="0">
                <a:latin typeface="Calibri"/>
                <a:cs typeface="Calibri"/>
              </a:rPr>
              <a:t> </a:t>
            </a:r>
            <a:r>
              <a:rPr sz="2800" dirty="0">
                <a:latin typeface="Calibri"/>
                <a:cs typeface="Calibri"/>
              </a:rPr>
              <a:t>the</a:t>
            </a:r>
            <a:r>
              <a:rPr sz="2800" spc="35" dirty="0">
                <a:latin typeface="Calibri"/>
                <a:cs typeface="Calibri"/>
              </a:rPr>
              <a:t> </a:t>
            </a:r>
            <a:r>
              <a:rPr sz="2800" dirty="0">
                <a:latin typeface="Calibri"/>
                <a:cs typeface="Calibri"/>
              </a:rPr>
              <a:t>lungs,</a:t>
            </a:r>
            <a:r>
              <a:rPr sz="2800" spc="45" dirty="0">
                <a:latin typeface="Calibri"/>
                <a:cs typeface="Calibri"/>
              </a:rPr>
              <a:t> </a:t>
            </a:r>
            <a:r>
              <a:rPr sz="2800" dirty="0">
                <a:latin typeface="Calibri"/>
                <a:cs typeface="Calibri"/>
              </a:rPr>
              <a:t>the</a:t>
            </a:r>
            <a:r>
              <a:rPr sz="2800" spc="35" dirty="0">
                <a:latin typeface="Calibri"/>
                <a:cs typeface="Calibri"/>
              </a:rPr>
              <a:t> </a:t>
            </a:r>
            <a:r>
              <a:rPr sz="2800" dirty="0">
                <a:latin typeface="Calibri"/>
                <a:cs typeface="Calibri"/>
              </a:rPr>
              <a:t>respiratory</a:t>
            </a:r>
            <a:r>
              <a:rPr sz="2800" spc="50" dirty="0">
                <a:latin typeface="Calibri"/>
                <a:cs typeface="Calibri"/>
              </a:rPr>
              <a:t> </a:t>
            </a:r>
            <a:r>
              <a:rPr sz="2800" dirty="0">
                <a:latin typeface="Calibri"/>
                <a:cs typeface="Calibri"/>
              </a:rPr>
              <a:t>system</a:t>
            </a:r>
            <a:r>
              <a:rPr sz="2800" spc="25" dirty="0">
                <a:latin typeface="Calibri"/>
                <a:cs typeface="Calibri"/>
              </a:rPr>
              <a:t> </a:t>
            </a:r>
            <a:r>
              <a:rPr sz="2800" dirty="0">
                <a:latin typeface="Calibri"/>
                <a:cs typeface="Calibri"/>
              </a:rPr>
              <a:t>includes</a:t>
            </a:r>
            <a:r>
              <a:rPr sz="2800" spc="50" dirty="0">
                <a:latin typeface="Calibri"/>
                <a:cs typeface="Calibri"/>
              </a:rPr>
              <a:t> </a:t>
            </a:r>
            <a:r>
              <a:rPr sz="2800" dirty="0">
                <a:latin typeface="Calibri"/>
                <a:cs typeface="Calibri"/>
              </a:rPr>
              <a:t>airways</a:t>
            </a:r>
            <a:r>
              <a:rPr sz="2800" spc="35" dirty="0">
                <a:latin typeface="Calibri"/>
                <a:cs typeface="Calibri"/>
              </a:rPr>
              <a:t> </a:t>
            </a:r>
            <a:r>
              <a:rPr sz="2800" dirty="0">
                <a:latin typeface="Calibri"/>
                <a:cs typeface="Calibri"/>
              </a:rPr>
              <a:t>that</a:t>
            </a:r>
            <a:r>
              <a:rPr sz="2800" spc="40" dirty="0">
                <a:latin typeface="Calibri"/>
                <a:cs typeface="Calibri"/>
              </a:rPr>
              <a:t> </a:t>
            </a:r>
            <a:r>
              <a:rPr sz="2800" dirty="0">
                <a:latin typeface="Calibri"/>
                <a:cs typeface="Calibri"/>
              </a:rPr>
              <a:t>carry</a:t>
            </a:r>
            <a:r>
              <a:rPr sz="2800" spc="30" dirty="0">
                <a:latin typeface="Calibri"/>
                <a:cs typeface="Calibri"/>
              </a:rPr>
              <a:t> </a:t>
            </a:r>
            <a:r>
              <a:rPr sz="2800" dirty="0">
                <a:latin typeface="Calibri"/>
                <a:cs typeface="Calibri"/>
              </a:rPr>
              <a:t>air</a:t>
            </a:r>
            <a:r>
              <a:rPr sz="2800" spc="30" dirty="0">
                <a:latin typeface="Calibri"/>
                <a:cs typeface="Calibri"/>
              </a:rPr>
              <a:t> </a:t>
            </a:r>
            <a:r>
              <a:rPr sz="2800" spc="-25" dirty="0">
                <a:latin typeface="Calibri"/>
                <a:cs typeface="Calibri"/>
              </a:rPr>
              <a:t>in</a:t>
            </a:r>
            <a:endParaRPr sz="2800">
              <a:latin typeface="Calibri"/>
              <a:cs typeface="Calibri"/>
            </a:endParaRPr>
          </a:p>
          <a:p>
            <a:pPr>
              <a:lnSpc>
                <a:spcPct val="100000"/>
              </a:lnSpc>
            </a:pPr>
            <a:r>
              <a:rPr sz="2800" dirty="0">
                <a:latin typeface="Calibri"/>
                <a:cs typeface="Calibri"/>
              </a:rPr>
              <a:t>and</a:t>
            </a:r>
            <a:r>
              <a:rPr sz="2800" spc="-10" dirty="0">
                <a:latin typeface="Calibri"/>
                <a:cs typeface="Calibri"/>
              </a:rPr>
              <a:t> </a:t>
            </a:r>
            <a:r>
              <a:rPr sz="2800" dirty="0">
                <a:latin typeface="Calibri"/>
                <a:cs typeface="Calibri"/>
              </a:rPr>
              <a:t>out</a:t>
            </a:r>
            <a:r>
              <a:rPr sz="2800" spc="-5" dirty="0">
                <a:latin typeface="Calibri"/>
                <a:cs typeface="Calibri"/>
              </a:rPr>
              <a:t> </a:t>
            </a:r>
            <a:r>
              <a:rPr sz="2800" dirty="0">
                <a:latin typeface="Calibri"/>
                <a:cs typeface="Calibri"/>
              </a:rPr>
              <a:t>of</a:t>
            </a:r>
            <a:r>
              <a:rPr sz="2800" spc="10" dirty="0">
                <a:latin typeface="Calibri"/>
                <a:cs typeface="Calibri"/>
              </a:rPr>
              <a:t> </a:t>
            </a:r>
            <a:r>
              <a:rPr sz="2800" dirty="0">
                <a:latin typeface="Calibri"/>
                <a:cs typeface="Calibri"/>
              </a:rPr>
              <a:t>your</a:t>
            </a:r>
            <a:r>
              <a:rPr sz="2800" spc="-10" dirty="0">
                <a:latin typeface="Calibri"/>
                <a:cs typeface="Calibri"/>
              </a:rPr>
              <a:t> </a:t>
            </a:r>
            <a:r>
              <a:rPr sz="2800" dirty="0">
                <a:latin typeface="Calibri"/>
                <a:cs typeface="Calibri"/>
              </a:rPr>
              <a:t>lungs, blood</a:t>
            </a:r>
            <a:r>
              <a:rPr sz="2800" spc="-10" dirty="0">
                <a:latin typeface="Calibri"/>
                <a:cs typeface="Calibri"/>
              </a:rPr>
              <a:t> </a:t>
            </a:r>
            <a:r>
              <a:rPr sz="2800" dirty="0">
                <a:latin typeface="Calibri"/>
                <a:cs typeface="Calibri"/>
              </a:rPr>
              <a:t>vessels</a:t>
            </a:r>
            <a:r>
              <a:rPr sz="2800" spc="5" dirty="0">
                <a:latin typeface="Calibri"/>
                <a:cs typeface="Calibri"/>
              </a:rPr>
              <a:t> </a:t>
            </a:r>
            <a:r>
              <a:rPr sz="2800" dirty="0">
                <a:latin typeface="Calibri"/>
                <a:cs typeface="Calibri"/>
              </a:rPr>
              <a:t>surrounding</a:t>
            </a:r>
            <a:r>
              <a:rPr sz="2800" spc="-15" dirty="0">
                <a:latin typeface="Calibri"/>
                <a:cs typeface="Calibri"/>
              </a:rPr>
              <a:t> </a:t>
            </a:r>
            <a:r>
              <a:rPr sz="2800" dirty="0">
                <a:latin typeface="Calibri"/>
                <a:cs typeface="Calibri"/>
              </a:rPr>
              <a:t>the</a:t>
            </a:r>
            <a:r>
              <a:rPr sz="2800" spc="-20" dirty="0">
                <a:latin typeface="Calibri"/>
                <a:cs typeface="Calibri"/>
              </a:rPr>
              <a:t> </a:t>
            </a:r>
            <a:r>
              <a:rPr sz="2800" dirty="0">
                <a:latin typeface="Calibri"/>
                <a:cs typeface="Calibri"/>
              </a:rPr>
              <a:t>lungs,</a:t>
            </a:r>
            <a:r>
              <a:rPr sz="2800" spc="-5" dirty="0">
                <a:latin typeface="Calibri"/>
                <a:cs typeface="Calibri"/>
              </a:rPr>
              <a:t> </a:t>
            </a:r>
            <a:r>
              <a:rPr sz="2800" dirty="0">
                <a:latin typeface="Calibri"/>
                <a:cs typeface="Calibri"/>
              </a:rPr>
              <a:t>and</a:t>
            </a:r>
            <a:r>
              <a:rPr sz="2800" spc="-5" dirty="0">
                <a:latin typeface="Calibri"/>
                <a:cs typeface="Calibri"/>
              </a:rPr>
              <a:t> </a:t>
            </a:r>
            <a:r>
              <a:rPr sz="2800" dirty="0">
                <a:latin typeface="Calibri"/>
                <a:cs typeface="Calibri"/>
              </a:rPr>
              <a:t>the</a:t>
            </a:r>
            <a:r>
              <a:rPr sz="2800" spc="-5" dirty="0">
                <a:latin typeface="Calibri"/>
                <a:cs typeface="Calibri"/>
              </a:rPr>
              <a:t> </a:t>
            </a:r>
            <a:r>
              <a:rPr sz="2800" dirty="0">
                <a:latin typeface="Calibri"/>
                <a:cs typeface="Calibri"/>
              </a:rPr>
              <a:t>muscles </a:t>
            </a:r>
            <a:r>
              <a:rPr sz="2800" spc="-20" dirty="0">
                <a:latin typeface="Calibri"/>
                <a:cs typeface="Calibri"/>
              </a:rPr>
              <a:t>that</a:t>
            </a:r>
            <a:endParaRPr sz="2800">
              <a:latin typeface="Calibri"/>
              <a:cs typeface="Calibri"/>
            </a:endParaRPr>
          </a:p>
        </p:txBody>
      </p:sp>
      <p:sp>
        <p:nvSpPr>
          <p:cNvPr id="8" name="object 8"/>
          <p:cNvSpPr txBox="1"/>
          <p:nvPr/>
        </p:nvSpPr>
        <p:spPr>
          <a:xfrm>
            <a:off x="325615" y="1996439"/>
            <a:ext cx="2545715" cy="426720"/>
          </a:xfrm>
          <a:prstGeom prst="rect">
            <a:avLst/>
          </a:prstGeom>
          <a:solidFill>
            <a:srgbClr val="00FFFF"/>
          </a:solidFill>
        </p:spPr>
        <p:txBody>
          <a:bodyPr vert="horz" wrap="square" lIns="0" tIns="0" rIns="0" bIns="0" rtlCol="0">
            <a:spAutoFit/>
          </a:bodyPr>
          <a:lstStyle/>
          <a:p>
            <a:pPr>
              <a:lnSpc>
                <a:spcPts val="3180"/>
              </a:lnSpc>
            </a:pPr>
            <a:r>
              <a:rPr sz="2800" dirty="0">
                <a:latin typeface="Calibri"/>
                <a:cs typeface="Calibri"/>
              </a:rPr>
              <a:t>help</a:t>
            </a:r>
            <a:r>
              <a:rPr sz="2800" spc="-60" dirty="0">
                <a:latin typeface="Calibri"/>
                <a:cs typeface="Calibri"/>
              </a:rPr>
              <a:t> </a:t>
            </a:r>
            <a:r>
              <a:rPr sz="2800" dirty="0">
                <a:latin typeface="Calibri"/>
                <a:cs typeface="Calibri"/>
              </a:rPr>
              <a:t>you</a:t>
            </a:r>
            <a:r>
              <a:rPr sz="2800" spc="-60" dirty="0">
                <a:latin typeface="Calibri"/>
                <a:cs typeface="Calibri"/>
              </a:rPr>
              <a:t> </a:t>
            </a:r>
            <a:r>
              <a:rPr sz="2800" spc="-10" dirty="0">
                <a:latin typeface="Calibri"/>
                <a:cs typeface="Calibri"/>
              </a:rPr>
              <a:t>breathe.</a:t>
            </a:r>
            <a:endParaRPr sz="2800">
              <a:latin typeface="Calibri"/>
              <a:cs typeface="Calibri"/>
            </a:endParaRPr>
          </a:p>
        </p:txBody>
      </p:sp>
      <p:sp>
        <p:nvSpPr>
          <p:cNvPr id="9" name="object 9"/>
          <p:cNvSpPr txBox="1"/>
          <p:nvPr/>
        </p:nvSpPr>
        <p:spPr>
          <a:xfrm>
            <a:off x="312826" y="2814954"/>
            <a:ext cx="11696700" cy="3866515"/>
          </a:xfrm>
          <a:prstGeom prst="rect">
            <a:avLst/>
          </a:prstGeom>
        </p:spPr>
        <p:txBody>
          <a:bodyPr vert="horz" wrap="square" lIns="0" tIns="12065" rIns="0" bIns="0" rtlCol="0">
            <a:spAutoFit/>
          </a:bodyPr>
          <a:lstStyle/>
          <a:p>
            <a:pPr marL="12700">
              <a:lnSpc>
                <a:spcPct val="100000"/>
              </a:lnSpc>
              <a:spcBef>
                <a:spcPts val="95"/>
              </a:spcBef>
            </a:pPr>
            <a:r>
              <a:rPr sz="2800" b="1" i="1" spc="-10" dirty="0">
                <a:solidFill>
                  <a:srgbClr val="403B3B"/>
                </a:solidFill>
                <a:latin typeface="Calibri"/>
                <a:cs typeface="Calibri"/>
              </a:rPr>
              <a:t>Airways</a:t>
            </a:r>
            <a:endParaRPr sz="2800">
              <a:latin typeface="Calibri"/>
              <a:cs typeface="Calibri"/>
            </a:endParaRPr>
          </a:p>
          <a:p>
            <a:pPr marL="12700" marR="5080" algn="just">
              <a:lnSpc>
                <a:spcPct val="100000"/>
              </a:lnSpc>
            </a:pPr>
            <a:r>
              <a:rPr sz="2800" dirty="0">
                <a:latin typeface="Calibri"/>
                <a:cs typeface="Calibri"/>
              </a:rPr>
              <a:t>The</a:t>
            </a:r>
            <a:r>
              <a:rPr sz="2800" spc="645" dirty="0">
                <a:latin typeface="Calibri"/>
                <a:cs typeface="Calibri"/>
              </a:rPr>
              <a:t> </a:t>
            </a:r>
            <a:r>
              <a:rPr sz="2800" dirty="0">
                <a:latin typeface="Calibri"/>
                <a:cs typeface="Calibri"/>
              </a:rPr>
              <a:t>body</a:t>
            </a:r>
            <a:r>
              <a:rPr sz="2800" spc="655" dirty="0">
                <a:latin typeface="Calibri"/>
                <a:cs typeface="Calibri"/>
              </a:rPr>
              <a:t> </a:t>
            </a:r>
            <a:r>
              <a:rPr sz="2800" dirty="0">
                <a:latin typeface="Calibri"/>
                <a:cs typeface="Calibri"/>
              </a:rPr>
              <a:t>uses</a:t>
            </a:r>
            <a:r>
              <a:rPr sz="2800" spc="660" dirty="0">
                <a:latin typeface="Calibri"/>
                <a:cs typeface="Calibri"/>
              </a:rPr>
              <a:t> </a:t>
            </a:r>
            <a:r>
              <a:rPr sz="2800" dirty="0">
                <a:latin typeface="Calibri"/>
                <a:cs typeface="Calibri"/>
              </a:rPr>
              <a:t>several</a:t>
            </a:r>
            <a:r>
              <a:rPr sz="2800" spc="625" dirty="0">
                <a:latin typeface="Calibri"/>
                <a:cs typeface="Calibri"/>
              </a:rPr>
              <a:t> </a:t>
            </a:r>
            <a:r>
              <a:rPr sz="2800" dirty="0">
                <a:latin typeface="Calibri"/>
                <a:cs typeface="Calibri"/>
              </a:rPr>
              <a:t>channels</a:t>
            </a:r>
            <a:r>
              <a:rPr sz="2800" spc="645" dirty="0">
                <a:latin typeface="Calibri"/>
                <a:cs typeface="Calibri"/>
              </a:rPr>
              <a:t> </a:t>
            </a:r>
            <a:r>
              <a:rPr sz="2800" dirty="0">
                <a:latin typeface="Calibri"/>
                <a:cs typeface="Calibri"/>
              </a:rPr>
              <a:t>to</a:t>
            </a:r>
            <a:r>
              <a:rPr sz="2800" spc="655" dirty="0">
                <a:latin typeface="Calibri"/>
                <a:cs typeface="Calibri"/>
              </a:rPr>
              <a:t> </a:t>
            </a:r>
            <a:r>
              <a:rPr sz="2800" dirty="0">
                <a:latin typeface="Calibri"/>
                <a:cs typeface="Calibri"/>
              </a:rPr>
              <a:t>bring</a:t>
            </a:r>
            <a:r>
              <a:rPr sz="2800" spc="650" dirty="0">
                <a:latin typeface="Calibri"/>
                <a:cs typeface="Calibri"/>
              </a:rPr>
              <a:t> </a:t>
            </a:r>
            <a:r>
              <a:rPr sz="2800" spc="-30" dirty="0">
                <a:latin typeface="Calibri"/>
                <a:cs typeface="Calibri"/>
              </a:rPr>
              <a:t>oxygen-</a:t>
            </a:r>
            <a:r>
              <a:rPr sz="2800" dirty="0">
                <a:latin typeface="Calibri"/>
                <a:cs typeface="Calibri"/>
              </a:rPr>
              <a:t>rich</a:t>
            </a:r>
            <a:r>
              <a:rPr sz="2800" spc="650" dirty="0">
                <a:latin typeface="Calibri"/>
                <a:cs typeface="Calibri"/>
              </a:rPr>
              <a:t> </a:t>
            </a:r>
            <a:r>
              <a:rPr sz="2800" dirty="0">
                <a:latin typeface="Calibri"/>
                <a:cs typeface="Calibri"/>
              </a:rPr>
              <a:t>air</a:t>
            </a:r>
            <a:r>
              <a:rPr sz="2800" spc="640" dirty="0">
                <a:latin typeface="Calibri"/>
                <a:cs typeface="Calibri"/>
              </a:rPr>
              <a:t> </a:t>
            </a:r>
            <a:r>
              <a:rPr sz="2800" dirty="0">
                <a:latin typeface="Calibri"/>
                <a:cs typeface="Calibri"/>
              </a:rPr>
              <a:t>into</a:t>
            </a:r>
            <a:r>
              <a:rPr sz="2800" spc="645" dirty="0">
                <a:latin typeface="Calibri"/>
                <a:cs typeface="Calibri"/>
              </a:rPr>
              <a:t> </a:t>
            </a:r>
            <a:r>
              <a:rPr sz="2800" dirty="0">
                <a:latin typeface="Calibri"/>
                <a:cs typeface="Calibri"/>
              </a:rPr>
              <a:t>the</a:t>
            </a:r>
            <a:r>
              <a:rPr sz="2800" spc="645" dirty="0">
                <a:latin typeface="Calibri"/>
                <a:cs typeface="Calibri"/>
              </a:rPr>
              <a:t> </a:t>
            </a:r>
            <a:r>
              <a:rPr sz="2800" dirty="0">
                <a:latin typeface="Calibri"/>
                <a:cs typeface="Calibri"/>
              </a:rPr>
              <a:t>lungs</a:t>
            </a:r>
            <a:r>
              <a:rPr sz="2800" spc="640" dirty="0">
                <a:latin typeface="Calibri"/>
                <a:cs typeface="Calibri"/>
              </a:rPr>
              <a:t> </a:t>
            </a:r>
            <a:r>
              <a:rPr sz="2800" spc="-25" dirty="0">
                <a:latin typeface="Calibri"/>
                <a:cs typeface="Calibri"/>
              </a:rPr>
              <a:t>and </a:t>
            </a:r>
            <a:r>
              <a:rPr sz="2800" dirty="0">
                <a:latin typeface="Calibri"/>
                <a:cs typeface="Calibri"/>
              </a:rPr>
              <a:t>release</a:t>
            </a:r>
            <a:r>
              <a:rPr sz="2800" spc="40" dirty="0">
                <a:latin typeface="Calibri"/>
                <a:cs typeface="Calibri"/>
              </a:rPr>
              <a:t>  </a:t>
            </a:r>
            <a:r>
              <a:rPr sz="2800" dirty="0">
                <a:latin typeface="Calibri"/>
                <a:cs typeface="Calibri"/>
              </a:rPr>
              <a:t>carbon</a:t>
            </a:r>
            <a:r>
              <a:rPr sz="2800" spc="50" dirty="0">
                <a:latin typeface="Calibri"/>
                <a:cs typeface="Calibri"/>
              </a:rPr>
              <a:t>  </a:t>
            </a:r>
            <a:r>
              <a:rPr sz="2800" dirty="0">
                <a:latin typeface="Calibri"/>
                <a:cs typeface="Calibri"/>
              </a:rPr>
              <a:t>dioxide</a:t>
            </a:r>
            <a:r>
              <a:rPr sz="2800" spc="40" dirty="0">
                <a:latin typeface="Calibri"/>
                <a:cs typeface="Calibri"/>
              </a:rPr>
              <a:t>  </a:t>
            </a:r>
            <a:r>
              <a:rPr sz="2800" dirty="0">
                <a:latin typeface="Calibri"/>
                <a:cs typeface="Calibri"/>
              </a:rPr>
              <a:t>(a</a:t>
            </a:r>
            <a:r>
              <a:rPr sz="2800" spc="50" dirty="0">
                <a:latin typeface="Calibri"/>
                <a:cs typeface="Calibri"/>
              </a:rPr>
              <a:t>  </a:t>
            </a:r>
            <a:r>
              <a:rPr sz="2800" dirty="0">
                <a:latin typeface="Calibri"/>
                <a:cs typeface="Calibri"/>
              </a:rPr>
              <a:t>waste</a:t>
            </a:r>
            <a:r>
              <a:rPr sz="2800" spc="45" dirty="0">
                <a:latin typeface="Calibri"/>
                <a:cs typeface="Calibri"/>
              </a:rPr>
              <a:t>  </a:t>
            </a:r>
            <a:r>
              <a:rPr sz="2800" dirty="0">
                <a:latin typeface="Calibri"/>
                <a:cs typeface="Calibri"/>
              </a:rPr>
              <a:t>gas)</a:t>
            </a:r>
            <a:r>
              <a:rPr sz="2800" spc="50" dirty="0">
                <a:latin typeface="Calibri"/>
                <a:cs typeface="Calibri"/>
              </a:rPr>
              <a:t>  </a:t>
            </a:r>
            <a:r>
              <a:rPr sz="2800" dirty="0">
                <a:latin typeface="Calibri"/>
                <a:cs typeface="Calibri"/>
              </a:rPr>
              <a:t>out</a:t>
            </a:r>
            <a:r>
              <a:rPr sz="2800" spc="45" dirty="0">
                <a:latin typeface="Calibri"/>
                <a:cs typeface="Calibri"/>
              </a:rPr>
              <a:t>  </a:t>
            </a:r>
            <a:r>
              <a:rPr sz="2800" dirty="0">
                <a:latin typeface="Calibri"/>
                <a:cs typeface="Calibri"/>
              </a:rPr>
              <a:t>of</a:t>
            </a:r>
            <a:r>
              <a:rPr sz="2800" spc="45" dirty="0">
                <a:latin typeface="Calibri"/>
                <a:cs typeface="Calibri"/>
              </a:rPr>
              <a:t>  </a:t>
            </a:r>
            <a:r>
              <a:rPr sz="2800" dirty="0">
                <a:latin typeface="Calibri"/>
                <a:cs typeface="Calibri"/>
              </a:rPr>
              <a:t>the</a:t>
            </a:r>
            <a:r>
              <a:rPr sz="2800" spc="50" dirty="0">
                <a:latin typeface="Calibri"/>
                <a:cs typeface="Calibri"/>
              </a:rPr>
              <a:t>  </a:t>
            </a:r>
            <a:r>
              <a:rPr sz="2800" dirty="0">
                <a:latin typeface="Calibri"/>
                <a:cs typeface="Calibri"/>
              </a:rPr>
              <a:t>lungs.</a:t>
            </a:r>
            <a:r>
              <a:rPr sz="2800" spc="45" dirty="0">
                <a:latin typeface="Calibri"/>
                <a:cs typeface="Calibri"/>
              </a:rPr>
              <a:t>  </a:t>
            </a:r>
            <a:r>
              <a:rPr sz="2800" dirty="0">
                <a:latin typeface="Calibri"/>
                <a:cs typeface="Calibri"/>
              </a:rPr>
              <a:t>The</a:t>
            </a:r>
            <a:r>
              <a:rPr sz="2800" spc="45" dirty="0">
                <a:latin typeface="Calibri"/>
                <a:cs typeface="Calibri"/>
              </a:rPr>
              <a:t>  </a:t>
            </a:r>
            <a:r>
              <a:rPr sz="2800" dirty="0">
                <a:latin typeface="Calibri"/>
                <a:cs typeface="Calibri"/>
              </a:rPr>
              <a:t>body’s</a:t>
            </a:r>
            <a:r>
              <a:rPr sz="2800" spc="50" dirty="0">
                <a:latin typeface="Calibri"/>
                <a:cs typeface="Calibri"/>
              </a:rPr>
              <a:t>  </a:t>
            </a:r>
            <a:r>
              <a:rPr sz="2800" spc="-10" dirty="0">
                <a:latin typeface="Calibri"/>
                <a:cs typeface="Calibri"/>
              </a:rPr>
              <a:t>airways include:</a:t>
            </a:r>
            <a:endParaRPr sz="2800">
              <a:latin typeface="Calibri"/>
              <a:cs typeface="Calibri"/>
            </a:endParaRPr>
          </a:p>
          <a:p>
            <a:pPr marL="135890" indent="-133350">
              <a:lnSpc>
                <a:spcPct val="100000"/>
              </a:lnSpc>
              <a:buSzPct val="96428"/>
              <a:buFont typeface="Arial MT"/>
              <a:buChar char="•"/>
              <a:tabLst>
                <a:tab pos="135890" algn="l"/>
              </a:tabLst>
            </a:pPr>
            <a:r>
              <a:rPr sz="2800" dirty="0">
                <a:latin typeface="Calibri"/>
                <a:cs typeface="Calibri"/>
              </a:rPr>
              <a:t>Nasal</a:t>
            </a:r>
            <a:r>
              <a:rPr sz="2800" spc="-60" dirty="0">
                <a:latin typeface="Calibri"/>
                <a:cs typeface="Calibri"/>
              </a:rPr>
              <a:t> </a:t>
            </a:r>
            <a:r>
              <a:rPr sz="2800" spc="-10" dirty="0">
                <a:latin typeface="Calibri"/>
                <a:cs typeface="Calibri"/>
              </a:rPr>
              <a:t>cavities</a:t>
            </a:r>
            <a:endParaRPr sz="2800">
              <a:latin typeface="Calibri"/>
              <a:cs typeface="Calibri"/>
            </a:endParaRPr>
          </a:p>
          <a:p>
            <a:pPr marL="135255" indent="-133350">
              <a:lnSpc>
                <a:spcPct val="100000"/>
              </a:lnSpc>
              <a:buSzPct val="96428"/>
              <a:buFont typeface="Arial MT"/>
              <a:buChar char="•"/>
              <a:tabLst>
                <a:tab pos="135255" algn="l"/>
              </a:tabLst>
            </a:pPr>
            <a:r>
              <a:rPr sz="2800" spc="-10" dirty="0">
                <a:latin typeface="Calibri"/>
                <a:cs typeface="Calibri"/>
              </a:rPr>
              <a:t>Mouth</a:t>
            </a:r>
            <a:endParaRPr sz="2800">
              <a:latin typeface="Calibri"/>
              <a:cs typeface="Calibri"/>
            </a:endParaRPr>
          </a:p>
          <a:p>
            <a:pPr marL="135890" indent="-133350">
              <a:lnSpc>
                <a:spcPct val="100000"/>
              </a:lnSpc>
              <a:spcBef>
                <a:spcPts val="5"/>
              </a:spcBef>
              <a:buSzPct val="96428"/>
              <a:buFont typeface="Arial MT"/>
              <a:buChar char="•"/>
              <a:tabLst>
                <a:tab pos="135890" algn="l"/>
              </a:tabLst>
            </a:pPr>
            <a:r>
              <a:rPr sz="2800" dirty="0">
                <a:latin typeface="Calibri"/>
                <a:cs typeface="Calibri"/>
              </a:rPr>
              <a:t>Voice</a:t>
            </a:r>
            <a:r>
              <a:rPr sz="2800" spc="-95" dirty="0">
                <a:latin typeface="Calibri"/>
                <a:cs typeface="Calibri"/>
              </a:rPr>
              <a:t> </a:t>
            </a:r>
            <a:r>
              <a:rPr sz="2800" dirty="0">
                <a:latin typeface="Calibri"/>
                <a:cs typeface="Calibri"/>
              </a:rPr>
              <a:t>box</a:t>
            </a:r>
            <a:r>
              <a:rPr sz="2800" spc="-70" dirty="0">
                <a:latin typeface="Calibri"/>
                <a:cs typeface="Calibri"/>
              </a:rPr>
              <a:t> </a:t>
            </a:r>
            <a:r>
              <a:rPr sz="2800" dirty="0">
                <a:latin typeface="Calibri"/>
                <a:cs typeface="Calibri"/>
              </a:rPr>
              <a:t>(called</a:t>
            </a:r>
            <a:r>
              <a:rPr sz="2800" spc="-95" dirty="0">
                <a:latin typeface="Calibri"/>
                <a:cs typeface="Calibri"/>
              </a:rPr>
              <a:t> </a:t>
            </a:r>
            <a:r>
              <a:rPr sz="2800" dirty="0">
                <a:latin typeface="Calibri"/>
                <a:cs typeface="Calibri"/>
              </a:rPr>
              <a:t>the</a:t>
            </a:r>
            <a:r>
              <a:rPr sz="2800" spc="-85" dirty="0">
                <a:latin typeface="Calibri"/>
                <a:cs typeface="Calibri"/>
              </a:rPr>
              <a:t> </a:t>
            </a:r>
            <a:r>
              <a:rPr sz="2800" spc="-10" dirty="0">
                <a:latin typeface="Calibri"/>
                <a:cs typeface="Calibri"/>
              </a:rPr>
              <a:t>larynx)</a:t>
            </a:r>
            <a:endParaRPr sz="2800">
              <a:latin typeface="Calibri"/>
              <a:cs typeface="Calibri"/>
            </a:endParaRPr>
          </a:p>
          <a:p>
            <a:pPr marL="135890" indent="-133350">
              <a:lnSpc>
                <a:spcPct val="100000"/>
              </a:lnSpc>
              <a:buSzPct val="96428"/>
              <a:buFont typeface="Arial MT"/>
              <a:buChar char="•"/>
              <a:tabLst>
                <a:tab pos="135890" algn="l"/>
              </a:tabLst>
            </a:pPr>
            <a:r>
              <a:rPr sz="2800" dirty="0">
                <a:latin typeface="Calibri"/>
                <a:cs typeface="Calibri"/>
              </a:rPr>
              <a:t>Windpipe</a:t>
            </a:r>
            <a:r>
              <a:rPr sz="2800" spc="-35" dirty="0">
                <a:latin typeface="Calibri"/>
                <a:cs typeface="Calibri"/>
              </a:rPr>
              <a:t> </a:t>
            </a:r>
            <a:r>
              <a:rPr sz="2800" dirty="0">
                <a:latin typeface="Calibri"/>
                <a:cs typeface="Calibri"/>
              </a:rPr>
              <a:t>(called</a:t>
            </a:r>
            <a:r>
              <a:rPr sz="2800" spc="-80" dirty="0">
                <a:latin typeface="Calibri"/>
                <a:cs typeface="Calibri"/>
              </a:rPr>
              <a:t> </a:t>
            </a:r>
            <a:r>
              <a:rPr sz="2800" dirty="0">
                <a:latin typeface="Calibri"/>
                <a:cs typeface="Calibri"/>
              </a:rPr>
              <a:t>the</a:t>
            </a:r>
            <a:r>
              <a:rPr sz="2800" spc="-75" dirty="0">
                <a:latin typeface="Calibri"/>
                <a:cs typeface="Calibri"/>
              </a:rPr>
              <a:t> </a:t>
            </a:r>
            <a:r>
              <a:rPr sz="2800" spc="-10" dirty="0">
                <a:latin typeface="Calibri"/>
                <a:cs typeface="Calibri"/>
              </a:rPr>
              <a:t>trachea)</a:t>
            </a:r>
            <a:endParaRPr sz="2800">
              <a:latin typeface="Calibri"/>
              <a:cs typeface="Calibri"/>
            </a:endParaRPr>
          </a:p>
          <a:p>
            <a:pPr marL="135255" indent="-133350">
              <a:lnSpc>
                <a:spcPct val="100000"/>
              </a:lnSpc>
              <a:buSzPct val="96428"/>
              <a:buFont typeface="Arial MT"/>
              <a:buChar char="•"/>
              <a:tabLst>
                <a:tab pos="135255" algn="l"/>
              </a:tabLst>
            </a:pPr>
            <a:r>
              <a:rPr sz="2800" dirty="0">
                <a:latin typeface="Calibri"/>
                <a:cs typeface="Calibri"/>
              </a:rPr>
              <a:t>Bronchial</a:t>
            </a:r>
            <a:r>
              <a:rPr sz="2800" spc="-140" dirty="0">
                <a:latin typeface="Calibri"/>
                <a:cs typeface="Calibri"/>
              </a:rPr>
              <a:t> </a:t>
            </a:r>
            <a:r>
              <a:rPr sz="2800" spc="-20" dirty="0">
                <a:latin typeface="Calibri"/>
                <a:cs typeface="Calibri"/>
              </a:rPr>
              <a:t>tubes</a:t>
            </a:r>
            <a:endParaRPr sz="2800">
              <a:latin typeface="Calibri"/>
              <a:cs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0278" y="1482039"/>
            <a:ext cx="11117580" cy="3439795"/>
          </a:xfrm>
          <a:prstGeom prst="rect">
            <a:avLst/>
          </a:prstGeom>
        </p:spPr>
        <p:txBody>
          <a:bodyPr vert="horz" wrap="square" lIns="0" tIns="12065" rIns="0" bIns="0" rtlCol="0">
            <a:spAutoFit/>
          </a:bodyPr>
          <a:lstStyle/>
          <a:p>
            <a:pPr marL="12700" marR="5080">
              <a:lnSpc>
                <a:spcPct val="100000"/>
              </a:lnSpc>
              <a:spcBef>
                <a:spcPts val="95"/>
              </a:spcBef>
            </a:pPr>
            <a:r>
              <a:rPr sz="2800" dirty="0">
                <a:latin typeface="Calibri"/>
                <a:cs typeface="Calibri"/>
              </a:rPr>
              <a:t>When</a:t>
            </a:r>
            <a:r>
              <a:rPr sz="2800" spc="-50" dirty="0">
                <a:latin typeface="Calibri"/>
                <a:cs typeface="Calibri"/>
              </a:rPr>
              <a:t> </a:t>
            </a:r>
            <a:r>
              <a:rPr sz="2800" dirty="0">
                <a:latin typeface="Calibri"/>
                <a:cs typeface="Calibri"/>
              </a:rPr>
              <a:t>you</a:t>
            </a:r>
            <a:r>
              <a:rPr sz="2800" spc="-60" dirty="0">
                <a:latin typeface="Calibri"/>
                <a:cs typeface="Calibri"/>
              </a:rPr>
              <a:t> </a:t>
            </a:r>
            <a:r>
              <a:rPr sz="2800" dirty="0">
                <a:latin typeface="Calibri"/>
                <a:cs typeface="Calibri"/>
              </a:rPr>
              <a:t>take</a:t>
            </a:r>
            <a:r>
              <a:rPr sz="2800" spc="-60" dirty="0">
                <a:latin typeface="Calibri"/>
                <a:cs typeface="Calibri"/>
              </a:rPr>
              <a:t> </a:t>
            </a:r>
            <a:r>
              <a:rPr sz="2800" dirty="0">
                <a:latin typeface="Calibri"/>
                <a:cs typeface="Calibri"/>
              </a:rPr>
              <a:t>a</a:t>
            </a:r>
            <a:r>
              <a:rPr sz="2800" spc="-70" dirty="0">
                <a:latin typeface="Calibri"/>
                <a:cs typeface="Calibri"/>
              </a:rPr>
              <a:t> </a:t>
            </a:r>
            <a:r>
              <a:rPr sz="2800" dirty="0">
                <a:latin typeface="Calibri"/>
                <a:cs typeface="Calibri"/>
              </a:rPr>
              <a:t>breath</a:t>
            </a:r>
            <a:r>
              <a:rPr sz="2800" spc="-60" dirty="0">
                <a:latin typeface="Calibri"/>
                <a:cs typeface="Calibri"/>
              </a:rPr>
              <a:t> </a:t>
            </a:r>
            <a:r>
              <a:rPr sz="2800" dirty="0">
                <a:latin typeface="Calibri"/>
                <a:cs typeface="Calibri"/>
              </a:rPr>
              <a:t>through</a:t>
            </a:r>
            <a:r>
              <a:rPr sz="2800" spc="-40" dirty="0">
                <a:latin typeface="Calibri"/>
                <a:cs typeface="Calibri"/>
              </a:rPr>
              <a:t> </a:t>
            </a:r>
            <a:r>
              <a:rPr sz="2800" dirty="0">
                <a:latin typeface="Calibri"/>
                <a:cs typeface="Calibri"/>
              </a:rPr>
              <a:t>your</a:t>
            </a:r>
            <a:r>
              <a:rPr sz="2800" spc="-50" dirty="0">
                <a:latin typeface="Calibri"/>
                <a:cs typeface="Calibri"/>
              </a:rPr>
              <a:t> </a:t>
            </a:r>
            <a:r>
              <a:rPr sz="2800" dirty="0">
                <a:latin typeface="Calibri"/>
                <a:cs typeface="Calibri"/>
              </a:rPr>
              <a:t>nose</a:t>
            </a:r>
            <a:r>
              <a:rPr sz="2800" spc="-65" dirty="0">
                <a:latin typeface="Calibri"/>
                <a:cs typeface="Calibri"/>
              </a:rPr>
              <a:t> </a:t>
            </a:r>
            <a:r>
              <a:rPr sz="2800" dirty="0">
                <a:latin typeface="Calibri"/>
                <a:cs typeface="Calibri"/>
              </a:rPr>
              <a:t>or</a:t>
            </a:r>
            <a:r>
              <a:rPr sz="2800" spc="-60" dirty="0">
                <a:latin typeface="Calibri"/>
                <a:cs typeface="Calibri"/>
              </a:rPr>
              <a:t> </a:t>
            </a:r>
            <a:r>
              <a:rPr sz="2800" dirty="0">
                <a:latin typeface="Calibri"/>
                <a:cs typeface="Calibri"/>
              </a:rPr>
              <a:t>mouth,</a:t>
            </a:r>
            <a:r>
              <a:rPr sz="2800" spc="-40" dirty="0">
                <a:latin typeface="Calibri"/>
                <a:cs typeface="Calibri"/>
              </a:rPr>
              <a:t> </a:t>
            </a:r>
            <a:r>
              <a:rPr sz="2800" dirty="0">
                <a:latin typeface="Calibri"/>
                <a:cs typeface="Calibri"/>
              </a:rPr>
              <a:t>the</a:t>
            </a:r>
            <a:r>
              <a:rPr sz="2800" spc="-65" dirty="0">
                <a:latin typeface="Calibri"/>
                <a:cs typeface="Calibri"/>
              </a:rPr>
              <a:t> </a:t>
            </a:r>
            <a:r>
              <a:rPr sz="2800" dirty="0">
                <a:latin typeface="Calibri"/>
                <a:cs typeface="Calibri"/>
              </a:rPr>
              <a:t>air</a:t>
            </a:r>
            <a:r>
              <a:rPr sz="2800" spc="-75" dirty="0">
                <a:latin typeface="Calibri"/>
                <a:cs typeface="Calibri"/>
              </a:rPr>
              <a:t> </a:t>
            </a:r>
            <a:r>
              <a:rPr sz="2800" dirty="0">
                <a:latin typeface="Calibri"/>
                <a:cs typeface="Calibri"/>
              </a:rPr>
              <a:t>is</a:t>
            </a:r>
            <a:r>
              <a:rPr sz="2800" spc="-60" dirty="0">
                <a:latin typeface="Calibri"/>
                <a:cs typeface="Calibri"/>
              </a:rPr>
              <a:t> </a:t>
            </a:r>
            <a:r>
              <a:rPr sz="2800" dirty="0">
                <a:latin typeface="Calibri"/>
                <a:cs typeface="Calibri"/>
              </a:rPr>
              <a:t>warmed</a:t>
            </a:r>
            <a:r>
              <a:rPr sz="2800" spc="-65" dirty="0">
                <a:latin typeface="Calibri"/>
                <a:cs typeface="Calibri"/>
              </a:rPr>
              <a:t> </a:t>
            </a:r>
            <a:r>
              <a:rPr sz="2800" spc="-25" dirty="0">
                <a:latin typeface="Calibri"/>
                <a:cs typeface="Calibri"/>
              </a:rPr>
              <a:t>and </a:t>
            </a:r>
            <a:r>
              <a:rPr sz="2800" dirty="0">
                <a:latin typeface="Calibri"/>
                <a:cs typeface="Calibri"/>
              </a:rPr>
              <a:t>humidified,</a:t>
            </a:r>
            <a:r>
              <a:rPr sz="2800" spc="-55" dirty="0">
                <a:latin typeface="Calibri"/>
                <a:cs typeface="Calibri"/>
              </a:rPr>
              <a:t> </a:t>
            </a:r>
            <a:r>
              <a:rPr sz="2800" dirty="0">
                <a:latin typeface="Calibri"/>
                <a:cs typeface="Calibri"/>
              </a:rPr>
              <a:t>and</a:t>
            </a:r>
            <a:r>
              <a:rPr sz="2800" spc="-65" dirty="0">
                <a:latin typeface="Calibri"/>
                <a:cs typeface="Calibri"/>
              </a:rPr>
              <a:t> </a:t>
            </a:r>
            <a:r>
              <a:rPr sz="2800" dirty="0">
                <a:latin typeface="Calibri"/>
                <a:cs typeface="Calibri"/>
              </a:rPr>
              <a:t>then</a:t>
            </a:r>
            <a:r>
              <a:rPr sz="2800" spc="-80" dirty="0">
                <a:latin typeface="Calibri"/>
                <a:cs typeface="Calibri"/>
              </a:rPr>
              <a:t> </a:t>
            </a:r>
            <a:r>
              <a:rPr sz="2800" dirty="0">
                <a:latin typeface="Calibri"/>
                <a:cs typeface="Calibri"/>
              </a:rPr>
              <a:t>moved</a:t>
            </a:r>
            <a:r>
              <a:rPr sz="2800" spc="-90" dirty="0">
                <a:latin typeface="Calibri"/>
                <a:cs typeface="Calibri"/>
              </a:rPr>
              <a:t> </a:t>
            </a:r>
            <a:r>
              <a:rPr sz="2800" dirty="0">
                <a:latin typeface="Calibri"/>
                <a:cs typeface="Calibri"/>
              </a:rPr>
              <a:t>through</a:t>
            </a:r>
            <a:r>
              <a:rPr sz="2800" spc="-60" dirty="0">
                <a:latin typeface="Calibri"/>
                <a:cs typeface="Calibri"/>
              </a:rPr>
              <a:t> </a:t>
            </a:r>
            <a:r>
              <a:rPr sz="2800" dirty="0">
                <a:latin typeface="Calibri"/>
                <a:cs typeface="Calibri"/>
              </a:rPr>
              <a:t>your</a:t>
            </a:r>
            <a:r>
              <a:rPr sz="2800" spc="-70" dirty="0">
                <a:latin typeface="Calibri"/>
                <a:cs typeface="Calibri"/>
              </a:rPr>
              <a:t> </a:t>
            </a:r>
            <a:r>
              <a:rPr sz="2800" dirty="0">
                <a:latin typeface="Calibri"/>
                <a:cs typeface="Calibri"/>
              </a:rPr>
              <a:t>voice</a:t>
            </a:r>
            <a:r>
              <a:rPr sz="2800" spc="-85" dirty="0">
                <a:latin typeface="Calibri"/>
                <a:cs typeface="Calibri"/>
              </a:rPr>
              <a:t> </a:t>
            </a:r>
            <a:r>
              <a:rPr sz="2800" dirty="0">
                <a:latin typeface="Calibri"/>
                <a:cs typeface="Calibri"/>
              </a:rPr>
              <a:t>box</a:t>
            </a:r>
            <a:r>
              <a:rPr sz="2800" spc="-80" dirty="0">
                <a:latin typeface="Calibri"/>
                <a:cs typeface="Calibri"/>
              </a:rPr>
              <a:t> </a:t>
            </a:r>
            <a:r>
              <a:rPr sz="2800" dirty="0">
                <a:latin typeface="Calibri"/>
                <a:cs typeface="Calibri"/>
              </a:rPr>
              <a:t>and</a:t>
            </a:r>
            <a:r>
              <a:rPr sz="2800" spc="-65" dirty="0">
                <a:latin typeface="Calibri"/>
                <a:cs typeface="Calibri"/>
              </a:rPr>
              <a:t> </a:t>
            </a:r>
            <a:r>
              <a:rPr sz="2800" dirty="0">
                <a:latin typeface="Calibri"/>
                <a:cs typeface="Calibri"/>
              </a:rPr>
              <a:t>down</a:t>
            </a:r>
            <a:r>
              <a:rPr sz="2800" spc="-80" dirty="0">
                <a:latin typeface="Calibri"/>
                <a:cs typeface="Calibri"/>
              </a:rPr>
              <a:t> </a:t>
            </a:r>
            <a:r>
              <a:rPr sz="2800" dirty="0">
                <a:latin typeface="Calibri"/>
                <a:cs typeface="Calibri"/>
              </a:rPr>
              <a:t>the</a:t>
            </a:r>
            <a:r>
              <a:rPr sz="2800" spc="-80" dirty="0">
                <a:latin typeface="Calibri"/>
                <a:cs typeface="Calibri"/>
              </a:rPr>
              <a:t> </a:t>
            </a:r>
            <a:r>
              <a:rPr sz="2800" spc="-10" dirty="0">
                <a:latin typeface="Calibri"/>
                <a:cs typeface="Calibri"/>
              </a:rPr>
              <a:t>windpipe. </a:t>
            </a:r>
            <a:r>
              <a:rPr sz="2800" dirty="0">
                <a:latin typeface="Calibri"/>
                <a:cs typeface="Calibri"/>
              </a:rPr>
              <a:t>From</a:t>
            </a:r>
            <a:r>
              <a:rPr sz="2800" spc="-75" dirty="0">
                <a:latin typeface="Calibri"/>
                <a:cs typeface="Calibri"/>
              </a:rPr>
              <a:t> </a:t>
            </a:r>
            <a:r>
              <a:rPr sz="2800" dirty="0">
                <a:latin typeface="Calibri"/>
                <a:cs typeface="Calibri"/>
              </a:rPr>
              <a:t>there,</a:t>
            </a:r>
            <a:r>
              <a:rPr sz="2800" spc="-75" dirty="0">
                <a:latin typeface="Calibri"/>
                <a:cs typeface="Calibri"/>
              </a:rPr>
              <a:t> </a:t>
            </a:r>
            <a:r>
              <a:rPr sz="2800" dirty="0">
                <a:latin typeface="Calibri"/>
                <a:cs typeface="Calibri"/>
              </a:rPr>
              <a:t>it</a:t>
            </a:r>
            <a:r>
              <a:rPr sz="2800" spc="-85" dirty="0">
                <a:latin typeface="Calibri"/>
                <a:cs typeface="Calibri"/>
              </a:rPr>
              <a:t> </a:t>
            </a:r>
            <a:r>
              <a:rPr sz="2800" spc="-10" dirty="0">
                <a:latin typeface="Calibri"/>
                <a:cs typeface="Calibri"/>
              </a:rPr>
              <a:t>travels</a:t>
            </a:r>
            <a:r>
              <a:rPr sz="2800" spc="-90" dirty="0">
                <a:latin typeface="Calibri"/>
                <a:cs typeface="Calibri"/>
              </a:rPr>
              <a:t> </a:t>
            </a:r>
            <a:r>
              <a:rPr sz="2800" dirty="0">
                <a:latin typeface="Calibri"/>
                <a:cs typeface="Calibri"/>
              </a:rPr>
              <a:t>down</a:t>
            </a:r>
            <a:r>
              <a:rPr sz="2800" spc="-65" dirty="0">
                <a:latin typeface="Calibri"/>
                <a:cs typeface="Calibri"/>
              </a:rPr>
              <a:t> </a:t>
            </a:r>
            <a:r>
              <a:rPr sz="2800" dirty="0">
                <a:latin typeface="Calibri"/>
                <a:cs typeface="Calibri"/>
              </a:rPr>
              <a:t>two</a:t>
            </a:r>
            <a:r>
              <a:rPr sz="2800" spc="-85" dirty="0">
                <a:latin typeface="Calibri"/>
                <a:cs typeface="Calibri"/>
              </a:rPr>
              <a:t> </a:t>
            </a:r>
            <a:r>
              <a:rPr sz="2800" dirty="0">
                <a:latin typeface="Calibri"/>
                <a:cs typeface="Calibri"/>
              </a:rPr>
              <a:t>bronchial</a:t>
            </a:r>
            <a:r>
              <a:rPr sz="2800" spc="-65" dirty="0">
                <a:latin typeface="Calibri"/>
                <a:cs typeface="Calibri"/>
              </a:rPr>
              <a:t> </a:t>
            </a:r>
            <a:r>
              <a:rPr sz="2800" dirty="0">
                <a:latin typeface="Calibri"/>
                <a:cs typeface="Calibri"/>
              </a:rPr>
              <a:t>tubes</a:t>
            </a:r>
            <a:r>
              <a:rPr sz="2800" spc="-55" dirty="0">
                <a:latin typeface="Calibri"/>
                <a:cs typeface="Calibri"/>
              </a:rPr>
              <a:t> </a:t>
            </a:r>
            <a:r>
              <a:rPr sz="2800" dirty="0">
                <a:latin typeface="Calibri"/>
                <a:cs typeface="Calibri"/>
              </a:rPr>
              <a:t>that</a:t>
            </a:r>
            <a:r>
              <a:rPr sz="2800" spc="-90" dirty="0">
                <a:latin typeface="Calibri"/>
                <a:cs typeface="Calibri"/>
              </a:rPr>
              <a:t> </a:t>
            </a:r>
            <a:r>
              <a:rPr sz="2800" dirty="0">
                <a:latin typeface="Calibri"/>
                <a:cs typeface="Calibri"/>
              </a:rPr>
              <a:t>enter</a:t>
            </a:r>
            <a:r>
              <a:rPr sz="2800" spc="-85" dirty="0">
                <a:latin typeface="Calibri"/>
                <a:cs typeface="Calibri"/>
              </a:rPr>
              <a:t> </a:t>
            </a:r>
            <a:r>
              <a:rPr sz="2800" dirty="0">
                <a:latin typeface="Calibri"/>
                <a:cs typeface="Calibri"/>
              </a:rPr>
              <a:t>the</a:t>
            </a:r>
            <a:r>
              <a:rPr sz="2800" spc="-75" dirty="0">
                <a:latin typeface="Calibri"/>
                <a:cs typeface="Calibri"/>
              </a:rPr>
              <a:t> </a:t>
            </a:r>
            <a:r>
              <a:rPr sz="2800" spc="-10" dirty="0">
                <a:latin typeface="Calibri"/>
                <a:cs typeface="Calibri"/>
              </a:rPr>
              <a:t>lungs.</a:t>
            </a:r>
            <a:endParaRPr sz="2800">
              <a:latin typeface="Calibri"/>
              <a:cs typeface="Calibri"/>
            </a:endParaRPr>
          </a:p>
          <a:p>
            <a:pPr marL="12700" marR="273050">
              <a:lnSpc>
                <a:spcPct val="100000"/>
              </a:lnSpc>
              <a:spcBef>
                <a:spcPts val="3365"/>
              </a:spcBef>
            </a:pPr>
            <a:r>
              <a:rPr sz="2800" dirty="0">
                <a:latin typeface="Calibri"/>
                <a:cs typeface="Calibri"/>
              </a:rPr>
              <a:t>A</a:t>
            </a:r>
            <a:r>
              <a:rPr sz="2800" spc="-70" dirty="0">
                <a:latin typeface="Calibri"/>
                <a:cs typeface="Calibri"/>
              </a:rPr>
              <a:t> </a:t>
            </a:r>
            <a:r>
              <a:rPr sz="2800" dirty="0">
                <a:latin typeface="Calibri"/>
                <a:cs typeface="Calibri"/>
              </a:rPr>
              <a:t>thin</a:t>
            </a:r>
            <a:r>
              <a:rPr sz="2800" spc="-50" dirty="0">
                <a:latin typeface="Calibri"/>
                <a:cs typeface="Calibri"/>
              </a:rPr>
              <a:t> </a:t>
            </a:r>
            <a:r>
              <a:rPr sz="2800" dirty="0">
                <a:latin typeface="Calibri"/>
                <a:cs typeface="Calibri"/>
              </a:rPr>
              <a:t>flap</a:t>
            </a:r>
            <a:r>
              <a:rPr sz="2800" spc="-70" dirty="0">
                <a:latin typeface="Calibri"/>
                <a:cs typeface="Calibri"/>
              </a:rPr>
              <a:t> </a:t>
            </a:r>
            <a:r>
              <a:rPr sz="2800" dirty="0">
                <a:latin typeface="Calibri"/>
                <a:cs typeface="Calibri"/>
              </a:rPr>
              <a:t>of</a:t>
            </a:r>
            <a:r>
              <a:rPr sz="2800" spc="-70" dirty="0">
                <a:latin typeface="Calibri"/>
                <a:cs typeface="Calibri"/>
              </a:rPr>
              <a:t> </a:t>
            </a:r>
            <a:r>
              <a:rPr sz="2800" dirty="0">
                <a:latin typeface="Calibri"/>
                <a:cs typeface="Calibri"/>
              </a:rPr>
              <a:t>tissue,</a:t>
            </a:r>
            <a:r>
              <a:rPr sz="2800" spc="-40" dirty="0">
                <a:latin typeface="Calibri"/>
                <a:cs typeface="Calibri"/>
              </a:rPr>
              <a:t> </a:t>
            </a:r>
            <a:r>
              <a:rPr sz="2800" dirty="0">
                <a:latin typeface="Calibri"/>
                <a:cs typeface="Calibri"/>
              </a:rPr>
              <a:t>the</a:t>
            </a:r>
            <a:r>
              <a:rPr sz="2800" spc="-65" dirty="0">
                <a:latin typeface="Calibri"/>
                <a:cs typeface="Calibri"/>
              </a:rPr>
              <a:t> </a:t>
            </a:r>
            <a:r>
              <a:rPr sz="2800" dirty="0">
                <a:latin typeface="Calibri"/>
                <a:cs typeface="Calibri"/>
              </a:rPr>
              <a:t>epiglottis,</a:t>
            </a:r>
            <a:r>
              <a:rPr sz="2800" spc="-50" dirty="0">
                <a:latin typeface="Calibri"/>
                <a:cs typeface="Calibri"/>
              </a:rPr>
              <a:t> </a:t>
            </a:r>
            <a:r>
              <a:rPr sz="2800" dirty="0">
                <a:latin typeface="Calibri"/>
                <a:cs typeface="Calibri"/>
              </a:rPr>
              <a:t>blocks</a:t>
            </a:r>
            <a:r>
              <a:rPr sz="2800" spc="-45" dirty="0">
                <a:latin typeface="Calibri"/>
                <a:cs typeface="Calibri"/>
              </a:rPr>
              <a:t> </a:t>
            </a:r>
            <a:r>
              <a:rPr sz="2800" dirty="0">
                <a:latin typeface="Calibri"/>
                <a:cs typeface="Calibri"/>
              </a:rPr>
              <a:t>your</a:t>
            </a:r>
            <a:r>
              <a:rPr sz="2800" spc="-65" dirty="0">
                <a:latin typeface="Calibri"/>
                <a:cs typeface="Calibri"/>
              </a:rPr>
              <a:t> </a:t>
            </a:r>
            <a:r>
              <a:rPr sz="2800" dirty="0">
                <a:latin typeface="Calibri"/>
                <a:cs typeface="Calibri"/>
              </a:rPr>
              <a:t>windpipe</a:t>
            </a:r>
            <a:r>
              <a:rPr sz="2800" spc="-30" dirty="0">
                <a:latin typeface="Calibri"/>
                <a:cs typeface="Calibri"/>
              </a:rPr>
              <a:t> </a:t>
            </a:r>
            <a:r>
              <a:rPr sz="2800" dirty="0">
                <a:latin typeface="Calibri"/>
                <a:cs typeface="Calibri"/>
              </a:rPr>
              <a:t>when</a:t>
            </a:r>
            <a:r>
              <a:rPr sz="2800" spc="-60" dirty="0">
                <a:latin typeface="Calibri"/>
                <a:cs typeface="Calibri"/>
              </a:rPr>
              <a:t> </a:t>
            </a:r>
            <a:r>
              <a:rPr sz="2800" dirty="0">
                <a:latin typeface="Calibri"/>
                <a:cs typeface="Calibri"/>
              </a:rPr>
              <a:t>you</a:t>
            </a:r>
            <a:r>
              <a:rPr sz="2800" spc="-60" dirty="0">
                <a:latin typeface="Calibri"/>
                <a:cs typeface="Calibri"/>
              </a:rPr>
              <a:t> </a:t>
            </a:r>
            <a:r>
              <a:rPr sz="2800" spc="-10" dirty="0">
                <a:latin typeface="Calibri"/>
                <a:cs typeface="Calibri"/>
              </a:rPr>
              <a:t>swallow </a:t>
            </a:r>
            <a:r>
              <a:rPr sz="2800" dirty="0">
                <a:latin typeface="Calibri"/>
                <a:cs typeface="Calibri"/>
              </a:rPr>
              <a:t>to</a:t>
            </a:r>
            <a:r>
              <a:rPr sz="2800" spc="-90" dirty="0">
                <a:latin typeface="Calibri"/>
                <a:cs typeface="Calibri"/>
              </a:rPr>
              <a:t> </a:t>
            </a:r>
            <a:r>
              <a:rPr sz="2800" spc="-10" dirty="0">
                <a:latin typeface="Calibri"/>
                <a:cs typeface="Calibri"/>
              </a:rPr>
              <a:t>prevent</a:t>
            </a:r>
            <a:r>
              <a:rPr sz="2800" spc="-75" dirty="0">
                <a:latin typeface="Calibri"/>
                <a:cs typeface="Calibri"/>
              </a:rPr>
              <a:t> </a:t>
            </a:r>
            <a:r>
              <a:rPr sz="2800" dirty="0">
                <a:latin typeface="Calibri"/>
                <a:cs typeface="Calibri"/>
              </a:rPr>
              <a:t>food</a:t>
            </a:r>
            <a:r>
              <a:rPr sz="2800" spc="-75" dirty="0">
                <a:latin typeface="Calibri"/>
                <a:cs typeface="Calibri"/>
              </a:rPr>
              <a:t> </a:t>
            </a:r>
            <a:r>
              <a:rPr sz="2800" dirty="0">
                <a:latin typeface="Calibri"/>
                <a:cs typeface="Calibri"/>
              </a:rPr>
              <a:t>and</a:t>
            </a:r>
            <a:r>
              <a:rPr sz="2800" spc="-80" dirty="0">
                <a:latin typeface="Calibri"/>
                <a:cs typeface="Calibri"/>
              </a:rPr>
              <a:t> </a:t>
            </a:r>
            <a:r>
              <a:rPr sz="2800" dirty="0">
                <a:latin typeface="Calibri"/>
                <a:cs typeface="Calibri"/>
              </a:rPr>
              <a:t>liquid</a:t>
            </a:r>
            <a:r>
              <a:rPr sz="2800" spc="-55" dirty="0">
                <a:latin typeface="Calibri"/>
                <a:cs typeface="Calibri"/>
              </a:rPr>
              <a:t> </a:t>
            </a:r>
            <a:r>
              <a:rPr sz="2800" dirty="0">
                <a:latin typeface="Calibri"/>
                <a:cs typeface="Calibri"/>
              </a:rPr>
              <a:t>from</a:t>
            </a:r>
            <a:r>
              <a:rPr sz="2800" spc="-75" dirty="0">
                <a:latin typeface="Calibri"/>
                <a:cs typeface="Calibri"/>
              </a:rPr>
              <a:t> </a:t>
            </a:r>
            <a:r>
              <a:rPr sz="2800" spc="-10" dirty="0">
                <a:latin typeface="Calibri"/>
                <a:cs typeface="Calibri"/>
              </a:rPr>
              <a:t>entering.</a:t>
            </a:r>
            <a:endParaRPr sz="2800">
              <a:latin typeface="Calibri"/>
              <a:cs typeface="Calibri"/>
            </a:endParaRPr>
          </a:p>
          <a:p>
            <a:pPr marL="12700">
              <a:lnSpc>
                <a:spcPct val="100000"/>
              </a:lnSpc>
              <a:spcBef>
                <a:spcPts val="3360"/>
              </a:spcBef>
            </a:pPr>
            <a:r>
              <a:rPr sz="2800" dirty="0">
                <a:latin typeface="Calibri"/>
                <a:cs typeface="Calibri"/>
              </a:rPr>
              <a:t>When</a:t>
            </a:r>
            <a:r>
              <a:rPr sz="2800" spc="-60" dirty="0">
                <a:latin typeface="Calibri"/>
                <a:cs typeface="Calibri"/>
              </a:rPr>
              <a:t> </a:t>
            </a:r>
            <a:r>
              <a:rPr sz="2800" dirty="0">
                <a:latin typeface="Calibri"/>
                <a:cs typeface="Calibri"/>
              </a:rPr>
              <a:t>you</a:t>
            </a:r>
            <a:r>
              <a:rPr sz="2800" spc="-70" dirty="0">
                <a:latin typeface="Calibri"/>
                <a:cs typeface="Calibri"/>
              </a:rPr>
              <a:t> </a:t>
            </a:r>
            <a:r>
              <a:rPr sz="2800" dirty="0">
                <a:latin typeface="Calibri"/>
                <a:cs typeface="Calibri"/>
              </a:rPr>
              <a:t>breathe</a:t>
            </a:r>
            <a:r>
              <a:rPr sz="2800" spc="-80" dirty="0">
                <a:latin typeface="Calibri"/>
                <a:cs typeface="Calibri"/>
              </a:rPr>
              <a:t> </a:t>
            </a:r>
            <a:r>
              <a:rPr sz="2800" dirty="0">
                <a:latin typeface="Calibri"/>
                <a:cs typeface="Calibri"/>
              </a:rPr>
              <a:t>out,</a:t>
            </a:r>
            <a:r>
              <a:rPr sz="2800" spc="-65" dirty="0">
                <a:latin typeface="Calibri"/>
                <a:cs typeface="Calibri"/>
              </a:rPr>
              <a:t> </a:t>
            </a:r>
            <a:r>
              <a:rPr sz="2800" dirty="0">
                <a:latin typeface="Calibri"/>
                <a:cs typeface="Calibri"/>
              </a:rPr>
              <a:t>air</a:t>
            </a:r>
            <a:r>
              <a:rPr sz="2800" spc="-90" dirty="0">
                <a:latin typeface="Calibri"/>
                <a:cs typeface="Calibri"/>
              </a:rPr>
              <a:t> </a:t>
            </a:r>
            <a:r>
              <a:rPr sz="2800" dirty="0">
                <a:latin typeface="Calibri"/>
                <a:cs typeface="Calibri"/>
              </a:rPr>
              <a:t>leaves</a:t>
            </a:r>
            <a:r>
              <a:rPr sz="2800" spc="-80" dirty="0">
                <a:latin typeface="Calibri"/>
                <a:cs typeface="Calibri"/>
              </a:rPr>
              <a:t> </a:t>
            </a:r>
            <a:r>
              <a:rPr sz="2800" dirty="0">
                <a:latin typeface="Calibri"/>
                <a:cs typeface="Calibri"/>
              </a:rPr>
              <a:t>the</a:t>
            </a:r>
            <a:r>
              <a:rPr sz="2800" spc="-65" dirty="0">
                <a:latin typeface="Calibri"/>
                <a:cs typeface="Calibri"/>
              </a:rPr>
              <a:t> </a:t>
            </a:r>
            <a:r>
              <a:rPr sz="2800" dirty="0">
                <a:latin typeface="Calibri"/>
                <a:cs typeface="Calibri"/>
              </a:rPr>
              <a:t>body</a:t>
            </a:r>
            <a:r>
              <a:rPr sz="2800" spc="-60" dirty="0">
                <a:latin typeface="Calibri"/>
                <a:cs typeface="Calibri"/>
              </a:rPr>
              <a:t> </a:t>
            </a:r>
            <a:r>
              <a:rPr sz="2800" dirty="0">
                <a:latin typeface="Calibri"/>
                <a:cs typeface="Calibri"/>
              </a:rPr>
              <a:t>through</a:t>
            </a:r>
            <a:r>
              <a:rPr sz="2800" spc="-55" dirty="0">
                <a:latin typeface="Calibri"/>
                <a:cs typeface="Calibri"/>
              </a:rPr>
              <a:t> </a:t>
            </a:r>
            <a:r>
              <a:rPr sz="2800" dirty="0">
                <a:latin typeface="Calibri"/>
                <a:cs typeface="Calibri"/>
              </a:rPr>
              <a:t>your</a:t>
            </a:r>
            <a:r>
              <a:rPr sz="2800" spc="-65" dirty="0">
                <a:latin typeface="Calibri"/>
                <a:cs typeface="Calibri"/>
              </a:rPr>
              <a:t> </a:t>
            </a:r>
            <a:r>
              <a:rPr sz="2800" spc="-10" dirty="0">
                <a:latin typeface="Calibri"/>
                <a:cs typeface="Calibri"/>
              </a:rPr>
              <a:t>airways.</a:t>
            </a:r>
            <a:endParaRPr sz="28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an Respiratory system">
            <a:extLst>
              <a:ext uri="{FF2B5EF4-FFF2-40B4-BE49-F238E27FC236}">
                <a16:creationId xmlns:a16="http://schemas.microsoft.com/office/drawing/2014/main" id="{241FE8B1-496B-DD4F-A8C9-DD5ADC7A3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3" y="0"/>
            <a:ext cx="5335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26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6626" y="535685"/>
            <a:ext cx="11719560" cy="382156"/>
          </a:xfrm>
          <a:prstGeom prst="rect">
            <a:avLst/>
          </a:prstGeom>
        </p:spPr>
        <p:txBody>
          <a:bodyPr vert="horz" wrap="square" lIns="0" tIns="12700" rIns="0" bIns="0" rtlCol="0">
            <a:spAutoFit/>
          </a:bodyPr>
          <a:lstStyle/>
          <a:p>
            <a:pPr marL="12700">
              <a:lnSpc>
                <a:spcPct val="100000"/>
              </a:lnSpc>
              <a:spcBef>
                <a:spcPts val="100"/>
              </a:spcBef>
            </a:pPr>
            <a:r>
              <a:rPr sz="2400" b="1" u="sng" spc="-10" dirty="0">
                <a:uFill>
                  <a:solidFill>
                    <a:srgbClr val="000000"/>
                  </a:solidFill>
                </a:uFill>
                <a:latin typeface="Times New Roman"/>
                <a:cs typeface="Times New Roman"/>
              </a:rPr>
              <a:t>ARCHITECTURE:</a:t>
            </a:r>
            <a:endParaRPr sz="2400" dirty="0">
              <a:latin typeface="Times New Roman"/>
              <a:cs typeface="Times New Roman"/>
            </a:endParaRPr>
          </a:p>
        </p:txBody>
      </p:sp>
      <p:sp>
        <p:nvSpPr>
          <p:cNvPr id="3" name="object 3"/>
          <p:cNvSpPr txBox="1"/>
          <p:nvPr/>
        </p:nvSpPr>
        <p:spPr>
          <a:xfrm>
            <a:off x="249415" y="2049145"/>
            <a:ext cx="11767185" cy="338455"/>
          </a:xfrm>
          <a:prstGeom prst="rect">
            <a:avLst/>
          </a:prstGeom>
          <a:solidFill>
            <a:srgbClr val="00FFFF"/>
          </a:solidFill>
        </p:spPr>
        <p:txBody>
          <a:bodyPr vert="horz" wrap="square" lIns="0" tIns="0" rIns="0" bIns="0" rtlCol="0">
            <a:spAutoFit/>
          </a:bodyPr>
          <a:lstStyle/>
          <a:p>
            <a:pPr>
              <a:lnSpc>
                <a:spcPts val="2585"/>
              </a:lnSpc>
              <a:tabLst>
                <a:tab pos="632460" algn="l"/>
                <a:tab pos="1753870" algn="l"/>
                <a:tab pos="2927985" algn="l"/>
                <a:tab pos="3339465" algn="l"/>
                <a:tab pos="3870960" algn="l"/>
                <a:tab pos="4689475" algn="l"/>
                <a:tab pos="5052695" algn="l"/>
                <a:tab pos="5617845" algn="l"/>
                <a:tab pos="7003415" algn="l"/>
                <a:tab pos="8343265" algn="l"/>
                <a:tab pos="8873490" algn="l"/>
                <a:tab pos="9693910" algn="l"/>
                <a:tab pos="10830560" algn="l"/>
              </a:tabLst>
            </a:pPr>
            <a:r>
              <a:rPr sz="2400" spc="-25" dirty="0">
                <a:latin typeface="Times New Roman"/>
                <a:cs typeface="Times New Roman"/>
              </a:rPr>
              <a:t>The</a:t>
            </a:r>
            <a:r>
              <a:rPr sz="2400" dirty="0">
                <a:latin typeface="Times New Roman"/>
                <a:cs typeface="Times New Roman"/>
              </a:rPr>
              <a:t>	</a:t>
            </a:r>
            <a:r>
              <a:rPr sz="2400" spc="-10" dirty="0">
                <a:latin typeface="Times New Roman"/>
                <a:cs typeface="Times New Roman"/>
              </a:rPr>
              <a:t>primary</a:t>
            </a:r>
            <a:r>
              <a:rPr sz="2400" dirty="0">
                <a:latin typeface="Times New Roman"/>
                <a:cs typeface="Times New Roman"/>
              </a:rPr>
              <a:t>	</a:t>
            </a:r>
            <a:r>
              <a:rPr sz="2400" spc="-10" dirty="0">
                <a:latin typeface="Times New Roman"/>
                <a:cs typeface="Times New Roman"/>
              </a:rPr>
              <a:t>function</a:t>
            </a:r>
            <a:r>
              <a:rPr sz="2400" dirty="0">
                <a:latin typeface="Times New Roman"/>
                <a:cs typeface="Times New Roman"/>
              </a:rPr>
              <a:t>	</a:t>
            </a:r>
            <a:r>
              <a:rPr sz="2400" spc="-25" dirty="0">
                <a:latin typeface="Times New Roman"/>
                <a:cs typeface="Times New Roman"/>
              </a:rPr>
              <a:t>of</a:t>
            </a:r>
            <a:r>
              <a:rPr sz="2400" dirty="0">
                <a:latin typeface="Times New Roman"/>
                <a:cs typeface="Times New Roman"/>
              </a:rPr>
              <a:t>	</a:t>
            </a:r>
            <a:r>
              <a:rPr sz="2400" spc="-25" dirty="0">
                <a:latin typeface="Times New Roman"/>
                <a:cs typeface="Times New Roman"/>
              </a:rPr>
              <a:t>the</a:t>
            </a:r>
            <a:r>
              <a:rPr sz="2400" dirty="0">
                <a:latin typeface="Times New Roman"/>
                <a:cs typeface="Times New Roman"/>
              </a:rPr>
              <a:t>	</a:t>
            </a:r>
            <a:r>
              <a:rPr sz="2400" spc="-10" dirty="0">
                <a:latin typeface="Times New Roman"/>
                <a:cs typeface="Times New Roman"/>
              </a:rPr>
              <a:t>lungs</a:t>
            </a:r>
            <a:r>
              <a:rPr sz="2400" dirty="0">
                <a:latin typeface="Times New Roman"/>
                <a:cs typeface="Times New Roman"/>
              </a:rPr>
              <a:t>	</a:t>
            </a:r>
            <a:r>
              <a:rPr sz="2400" spc="-25" dirty="0">
                <a:latin typeface="Times New Roman"/>
                <a:cs typeface="Times New Roman"/>
              </a:rPr>
              <a:t>is</a:t>
            </a:r>
            <a:r>
              <a:rPr sz="2400" dirty="0">
                <a:latin typeface="Times New Roman"/>
                <a:cs typeface="Times New Roman"/>
              </a:rPr>
              <a:t>	</a:t>
            </a:r>
            <a:r>
              <a:rPr sz="2400" spc="-25" dirty="0">
                <a:latin typeface="Times New Roman"/>
                <a:cs typeface="Times New Roman"/>
              </a:rPr>
              <a:t>gas</a:t>
            </a:r>
            <a:r>
              <a:rPr sz="2400" dirty="0">
                <a:latin typeface="Times New Roman"/>
                <a:cs typeface="Times New Roman"/>
              </a:rPr>
              <a:t>	</a:t>
            </a:r>
            <a:r>
              <a:rPr sz="2400" spc="-10" dirty="0">
                <a:latin typeface="Times New Roman"/>
                <a:cs typeface="Times New Roman"/>
              </a:rPr>
              <a:t>exchange.</a:t>
            </a:r>
            <a:r>
              <a:rPr sz="2400" dirty="0">
                <a:latin typeface="Times New Roman"/>
                <a:cs typeface="Times New Roman"/>
              </a:rPr>
              <a:t>	</a:t>
            </a:r>
            <a:r>
              <a:rPr sz="2400" spc="-10" dirty="0">
                <a:latin typeface="Times New Roman"/>
                <a:cs typeface="Times New Roman"/>
              </a:rPr>
              <a:t>However,</a:t>
            </a:r>
            <a:r>
              <a:rPr sz="2400" dirty="0">
                <a:latin typeface="Times New Roman"/>
                <a:cs typeface="Times New Roman"/>
              </a:rPr>
              <a:t>	</a:t>
            </a:r>
            <a:r>
              <a:rPr sz="2400" spc="-25" dirty="0">
                <a:latin typeface="Times New Roman"/>
                <a:cs typeface="Times New Roman"/>
              </a:rPr>
              <a:t>the</a:t>
            </a:r>
            <a:r>
              <a:rPr sz="2400" dirty="0">
                <a:latin typeface="Times New Roman"/>
                <a:cs typeface="Times New Roman"/>
              </a:rPr>
              <a:t>	</a:t>
            </a:r>
            <a:r>
              <a:rPr sz="2400" spc="-10" dirty="0">
                <a:latin typeface="Times New Roman"/>
                <a:cs typeface="Times New Roman"/>
              </a:rPr>
              <a:t>lungs</a:t>
            </a:r>
            <a:r>
              <a:rPr sz="2400" dirty="0">
                <a:latin typeface="Times New Roman"/>
                <a:cs typeface="Times New Roman"/>
              </a:rPr>
              <a:t>	</a:t>
            </a:r>
            <a:r>
              <a:rPr sz="2400" spc="-10" dirty="0">
                <a:latin typeface="Times New Roman"/>
                <a:cs typeface="Times New Roman"/>
              </a:rPr>
              <a:t>perform</a:t>
            </a:r>
            <a:r>
              <a:rPr sz="2400" dirty="0">
                <a:latin typeface="Times New Roman"/>
                <a:cs typeface="Times New Roman"/>
              </a:rPr>
              <a:t>	</a:t>
            </a:r>
            <a:r>
              <a:rPr sz="2400" spc="-10" dirty="0">
                <a:latin typeface="Times New Roman"/>
                <a:cs typeface="Times New Roman"/>
              </a:rPr>
              <a:t>several</a:t>
            </a:r>
            <a:endParaRPr sz="2400" dirty="0">
              <a:latin typeface="Times New Roman"/>
              <a:cs typeface="Times New Roman"/>
            </a:endParaRPr>
          </a:p>
        </p:txBody>
      </p:sp>
      <p:sp>
        <p:nvSpPr>
          <p:cNvPr id="4" name="object 4"/>
          <p:cNvSpPr txBox="1"/>
          <p:nvPr/>
        </p:nvSpPr>
        <p:spPr>
          <a:xfrm>
            <a:off x="249415" y="2414904"/>
            <a:ext cx="8814435" cy="338455"/>
          </a:xfrm>
          <a:prstGeom prst="rect">
            <a:avLst/>
          </a:prstGeom>
          <a:solidFill>
            <a:srgbClr val="00FFFF"/>
          </a:solidFill>
        </p:spPr>
        <p:txBody>
          <a:bodyPr vert="horz" wrap="square" lIns="0" tIns="0" rIns="0" bIns="0" rtlCol="0">
            <a:spAutoFit/>
          </a:bodyPr>
          <a:lstStyle/>
          <a:p>
            <a:pPr>
              <a:lnSpc>
                <a:spcPts val="2585"/>
              </a:lnSpc>
            </a:pPr>
            <a:r>
              <a:rPr sz="2400" dirty="0">
                <a:latin typeface="Times New Roman"/>
                <a:cs typeface="Times New Roman"/>
              </a:rPr>
              <a:t>important</a:t>
            </a:r>
            <a:r>
              <a:rPr sz="2400" spc="-20" dirty="0">
                <a:latin typeface="Times New Roman"/>
                <a:cs typeface="Times New Roman"/>
              </a:rPr>
              <a:t> </a:t>
            </a:r>
            <a:r>
              <a:rPr sz="2400" spc="-10" dirty="0">
                <a:latin typeface="Times New Roman"/>
                <a:cs typeface="Times New Roman"/>
              </a:rPr>
              <a:t>non-</a:t>
            </a:r>
            <a:r>
              <a:rPr sz="2400" dirty="0">
                <a:latin typeface="Times New Roman"/>
                <a:cs typeface="Times New Roman"/>
              </a:rPr>
              <a:t>respiratory</a:t>
            </a:r>
            <a:r>
              <a:rPr sz="2400" spc="-35" dirty="0">
                <a:latin typeface="Times New Roman"/>
                <a:cs typeface="Times New Roman"/>
              </a:rPr>
              <a:t> </a:t>
            </a:r>
            <a:r>
              <a:rPr sz="2400" dirty="0">
                <a:latin typeface="Times New Roman"/>
                <a:cs typeface="Times New Roman"/>
              </a:rPr>
              <a:t>functions</a:t>
            </a:r>
            <a:r>
              <a:rPr sz="2400" spc="-10" dirty="0">
                <a:latin typeface="Times New Roman"/>
                <a:cs typeface="Times New Roman"/>
              </a:rPr>
              <a:t> </a:t>
            </a:r>
            <a:r>
              <a:rPr sz="2400" dirty="0">
                <a:latin typeface="Times New Roman"/>
                <a:cs typeface="Times New Roman"/>
              </a:rPr>
              <a:t>that</a:t>
            </a:r>
            <a:r>
              <a:rPr sz="2400" spc="-15" dirty="0">
                <a:latin typeface="Times New Roman"/>
                <a:cs typeface="Times New Roman"/>
              </a:rPr>
              <a:t> </a:t>
            </a:r>
            <a:r>
              <a:rPr sz="2400" dirty="0">
                <a:latin typeface="Times New Roman"/>
                <a:cs typeface="Times New Roman"/>
              </a:rPr>
              <a:t>are</a:t>
            </a:r>
            <a:r>
              <a:rPr sz="2400" spc="-10" dirty="0">
                <a:latin typeface="Times New Roman"/>
                <a:cs typeface="Times New Roman"/>
              </a:rPr>
              <a:t> </a:t>
            </a:r>
            <a:r>
              <a:rPr sz="2400" dirty="0">
                <a:latin typeface="Times New Roman"/>
                <a:cs typeface="Times New Roman"/>
              </a:rPr>
              <a:t>vital</a:t>
            </a:r>
            <a:r>
              <a:rPr sz="2400" spc="-30" dirty="0">
                <a:latin typeface="Times New Roman"/>
                <a:cs typeface="Times New Roman"/>
              </a:rPr>
              <a:t> </a:t>
            </a:r>
            <a:r>
              <a:rPr sz="2400" dirty="0">
                <a:latin typeface="Times New Roman"/>
                <a:cs typeface="Times New Roman"/>
              </a:rPr>
              <a:t>for</a:t>
            </a:r>
            <a:r>
              <a:rPr sz="2400" spc="-5" dirty="0">
                <a:latin typeface="Times New Roman"/>
                <a:cs typeface="Times New Roman"/>
              </a:rPr>
              <a:t> </a:t>
            </a:r>
            <a:r>
              <a:rPr sz="2400" dirty="0">
                <a:latin typeface="Times New Roman"/>
                <a:cs typeface="Times New Roman"/>
              </a:rPr>
              <a:t>normal</a:t>
            </a:r>
            <a:r>
              <a:rPr sz="2400" spc="5" dirty="0">
                <a:latin typeface="Times New Roman"/>
                <a:cs typeface="Times New Roman"/>
              </a:rPr>
              <a:t> </a:t>
            </a:r>
            <a:r>
              <a:rPr sz="2400" spc="-10" dirty="0">
                <a:latin typeface="Times New Roman"/>
                <a:cs typeface="Times New Roman"/>
              </a:rPr>
              <a:t>physiology.</a:t>
            </a:r>
            <a:endParaRPr sz="2400">
              <a:latin typeface="Times New Roman"/>
              <a:cs typeface="Times New Roman"/>
            </a:endParaRPr>
          </a:p>
        </p:txBody>
      </p:sp>
      <p:sp>
        <p:nvSpPr>
          <p:cNvPr id="5" name="object 5"/>
          <p:cNvSpPr txBox="1"/>
          <p:nvPr/>
        </p:nvSpPr>
        <p:spPr>
          <a:xfrm>
            <a:off x="236626" y="2730500"/>
            <a:ext cx="11720195" cy="1489075"/>
          </a:xfrm>
          <a:prstGeom prst="rect">
            <a:avLst/>
          </a:prstGeom>
        </p:spPr>
        <p:txBody>
          <a:bodyPr vert="horz" wrap="square" lIns="0" tIns="12700" rIns="0" bIns="0" rtlCol="0">
            <a:spAutoFit/>
          </a:bodyPr>
          <a:lstStyle/>
          <a:p>
            <a:pPr marL="12700" marR="5080">
              <a:lnSpc>
                <a:spcPct val="100000"/>
              </a:lnSpc>
              <a:spcBef>
                <a:spcPts val="100"/>
              </a:spcBef>
              <a:tabLst>
                <a:tab pos="641985" algn="l"/>
                <a:tab pos="1414780" algn="l"/>
                <a:tab pos="2111375" algn="l"/>
                <a:tab pos="2556510" algn="l"/>
                <a:tab pos="3539490" algn="l"/>
                <a:tab pos="4470400" algn="l"/>
                <a:tab pos="4864100" algn="l"/>
                <a:tab pos="5897245" algn="l"/>
                <a:tab pos="6493510" algn="l"/>
                <a:tab pos="7441565" algn="l"/>
                <a:tab pos="8916670" algn="l"/>
                <a:tab pos="10534015" algn="l"/>
                <a:tab pos="11163300" algn="l"/>
                <a:tab pos="11571605" algn="l"/>
              </a:tabLst>
            </a:pPr>
            <a:r>
              <a:rPr sz="2400" spc="-25" dirty="0">
                <a:latin typeface="Times New Roman"/>
                <a:cs typeface="Times New Roman"/>
              </a:rPr>
              <a:t>The</a:t>
            </a:r>
            <a:r>
              <a:rPr sz="2400" dirty="0">
                <a:latin typeface="Times New Roman"/>
                <a:cs typeface="Times New Roman"/>
              </a:rPr>
              <a:t>	</a:t>
            </a:r>
            <a:r>
              <a:rPr sz="2400" spc="-10" dirty="0">
                <a:latin typeface="Times New Roman"/>
                <a:cs typeface="Times New Roman"/>
              </a:rPr>
              <a:t>lung,</a:t>
            </a:r>
            <a:r>
              <a:rPr sz="2400" dirty="0">
                <a:latin typeface="Times New Roman"/>
                <a:cs typeface="Times New Roman"/>
              </a:rPr>
              <a:t>	</a:t>
            </a:r>
            <a:r>
              <a:rPr sz="2400" spc="-20" dirty="0">
                <a:latin typeface="Times New Roman"/>
                <a:cs typeface="Times New Roman"/>
              </a:rPr>
              <a:t>with</a:t>
            </a:r>
            <a:r>
              <a:rPr sz="2400" dirty="0">
                <a:latin typeface="Times New Roman"/>
                <a:cs typeface="Times New Roman"/>
              </a:rPr>
              <a:t>	</a:t>
            </a:r>
            <a:r>
              <a:rPr sz="2400" spc="-25" dirty="0">
                <a:latin typeface="Times New Roman"/>
                <a:cs typeface="Times New Roman"/>
              </a:rPr>
              <a:t>its</a:t>
            </a:r>
            <a:r>
              <a:rPr sz="2400" dirty="0">
                <a:latin typeface="Times New Roman"/>
                <a:cs typeface="Times New Roman"/>
              </a:rPr>
              <a:t>	</a:t>
            </a:r>
            <a:r>
              <a:rPr sz="2400" spc="-10" dirty="0">
                <a:latin typeface="Times New Roman"/>
                <a:cs typeface="Times New Roman"/>
              </a:rPr>
              <a:t>unique</a:t>
            </a:r>
            <a:r>
              <a:rPr sz="2400" dirty="0">
                <a:latin typeface="Times New Roman"/>
                <a:cs typeface="Times New Roman"/>
              </a:rPr>
              <a:t>	</a:t>
            </a:r>
            <a:r>
              <a:rPr sz="2400" spc="-10" dirty="0">
                <a:latin typeface="Times New Roman"/>
                <a:cs typeface="Times New Roman"/>
              </a:rPr>
              <a:t>ability</a:t>
            </a:r>
            <a:r>
              <a:rPr sz="2400" dirty="0">
                <a:latin typeface="Times New Roman"/>
                <a:cs typeface="Times New Roman"/>
              </a:rPr>
              <a:t>	</a:t>
            </a:r>
            <a:r>
              <a:rPr sz="2400" spc="-25" dirty="0">
                <a:latin typeface="Times New Roman"/>
                <a:cs typeface="Times New Roman"/>
              </a:rPr>
              <a:t>to</a:t>
            </a:r>
            <a:r>
              <a:rPr sz="2400" dirty="0">
                <a:latin typeface="Times New Roman"/>
                <a:cs typeface="Times New Roman"/>
              </a:rPr>
              <a:t>	</a:t>
            </a:r>
            <a:r>
              <a:rPr sz="2400" spc="-10" dirty="0">
                <a:latin typeface="Times New Roman"/>
                <a:cs typeface="Times New Roman"/>
              </a:rPr>
              <a:t>distend</a:t>
            </a:r>
            <a:r>
              <a:rPr sz="2400" dirty="0">
                <a:latin typeface="Times New Roman"/>
                <a:cs typeface="Times New Roman"/>
              </a:rPr>
              <a:t>	</a:t>
            </a:r>
            <a:r>
              <a:rPr sz="2400" spc="-25" dirty="0">
                <a:latin typeface="Times New Roman"/>
                <a:cs typeface="Times New Roman"/>
              </a:rPr>
              <a:t>and</a:t>
            </a:r>
            <a:r>
              <a:rPr sz="2400" dirty="0">
                <a:latin typeface="Times New Roman"/>
                <a:cs typeface="Times New Roman"/>
              </a:rPr>
              <a:t>	</a:t>
            </a:r>
            <a:r>
              <a:rPr sz="2400" spc="-10" dirty="0">
                <a:latin typeface="Times New Roman"/>
                <a:cs typeface="Times New Roman"/>
              </a:rPr>
              <a:t>recruit</a:t>
            </a:r>
            <a:r>
              <a:rPr sz="2400" dirty="0">
                <a:latin typeface="Times New Roman"/>
                <a:cs typeface="Times New Roman"/>
              </a:rPr>
              <a:t>	</a:t>
            </a:r>
            <a:r>
              <a:rPr sz="2400" spc="-10" dirty="0">
                <a:latin typeface="Times New Roman"/>
                <a:cs typeface="Times New Roman"/>
              </a:rPr>
              <a:t>pulmonary</a:t>
            </a:r>
            <a:r>
              <a:rPr sz="2400" dirty="0">
                <a:latin typeface="Times New Roman"/>
                <a:cs typeface="Times New Roman"/>
              </a:rPr>
              <a:t>	</a:t>
            </a:r>
            <a:r>
              <a:rPr sz="2400" spc="-10" dirty="0">
                <a:latin typeface="Times New Roman"/>
                <a:cs typeface="Times New Roman"/>
              </a:rPr>
              <a:t>vasculature,</a:t>
            </a:r>
            <a:r>
              <a:rPr sz="2400" dirty="0">
                <a:latin typeface="Times New Roman"/>
                <a:cs typeface="Times New Roman"/>
              </a:rPr>
              <a:t>	</a:t>
            </a:r>
            <a:r>
              <a:rPr sz="2400" spc="-20" dirty="0">
                <a:latin typeface="Times New Roman"/>
                <a:cs typeface="Times New Roman"/>
              </a:rPr>
              <a:t>acts</a:t>
            </a:r>
            <a:r>
              <a:rPr sz="2400" dirty="0">
                <a:latin typeface="Times New Roman"/>
                <a:cs typeface="Times New Roman"/>
              </a:rPr>
              <a:t>	</a:t>
            </a:r>
            <a:r>
              <a:rPr sz="2400" spc="-25" dirty="0">
                <a:latin typeface="Times New Roman"/>
                <a:cs typeface="Times New Roman"/>
              </a:rPr>
              <a:t>as</a:t>
            </a:r>
            <a:r>
              <a:rPr sz="2400" dirty="0">
                <a:latin typeface="Times New Roman"/>
                <a:cs typeface="Times New Roman"/>
              </a:rPr>
              <a:t>	</a:t>
            </a:r>
            <a:r>
              <a:rPr sz="2400" spc="-50" dirty="0">
                <a:latin typeface="Times New Roman"/>
                <a:cs typeface="Times New Roman"/>
              </a:rPr>
              <a:t>a </a:t>
            </a:r>
            <a:r>
              <a:rPr sz="2400" dirty="0">
                <a:latin typeface="Times New Roman"/>
                <a:cs typeface="Times New Roman"/>
              </a:rPr>
              <a:t>reservoir</a:t>
            </a:r>
            <a:r>
              <a:rPr sz="2400" spc="-25" dirty="0">
                <a:latin typeface="Times New Roman"/>
                <a:cs typeface="Times New Roman"/>
              </a:rPr>
              <a:t> </a:t>
            </a:r>
            <a:r>
              <a:rPr sz="2400" dirty="0">
                <a:latin typeface="Times New Roman"/>
                <a:cs typeface="Times New Roman"/>
              </a:rPr>
              <a:t>of blood,</a:t>
            </a:r>
            <a:r>
              <a:rPr sz="2400" spc="-10" dirty="0">
                <a:latin typeface="Times New Roman"/>
                <a:cs typeface="Times New Roman"/>
              </a:rPr>
              <a:t> fine-</a:t>
            </a:r>
            <a:r>
              <a:rPr sz="2400" dirty="0">
                <a:latin typeface="Times New Roman"/>
                <a:cs typeface="Times New Roman"/>
              </a:rPr>
              <a:t>tuning</a:t>
            </a:r>
            <a:r>
              <a:rPr sz="2400" spc="-25" dirty="0">
                <a:latin typeface="Times New Roman"/>
                <a:cs typeface="Times New Roman"/>
              </a:rPr>
              <a:t> </a:t>
            </a:r>
            <a:r>
              <a:rPr sz="2400" dirty="0">
                <a:latin typeface="Times New Roman"/>
                <a:cs typeface="Times New Roman"/>
              </a:rPr>
              <a:t>preload</a:t>
            </a:r>
            <a:r>
              <a:rPr sz="2400" spc="-1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left</a:t>
            </a:r>
            <a:r>
              <a:rPr sz="2400" spc="-20" dirty="0">
                <a:latin typeface="Times New Roman"/>
                <a:cs typeface="Times New Roman"/>
              </a:rPr>
              <a:t> </a:t>
            </a:r>
            <a:r>
              <a:rPr sz="2400" dirty="0">
                <a:latin typeface="Times New Roman"/>
                <a:cs typeface="Times New Roman"/>
              </a:rPr>
              <a:t>heart</a:t>
            </a:r>
            <a:r>
              <a:rPr sz="2400" spc="-20" dirty="0">
                <a:latin typeface="Times New Roman"/>
                <a:cs typeface="Times New Roman"/>
              </a:rPr>
              <a:t> </a:t>
            </a:r>
            <a:r>
              <a:rPr sz="2400" dirty="0">
                <a:latin typeface="Times New Roman"/>
                <a:cs typeface="Times New Roman"/>
              </a:rPr>
              <a:t>to optimize</a:t>
            </a:r>
            <a:r>
              <a:rPr sz="2400" spc="-25" dirty="0">
                <a:latin typeface="Times New Roman"/>
                <a:cs typeface="Times New Roman"/>
              </a:rPr>
              <a:t> </a:t>
            </a:r>
            <a:r>
              <a:rPr sz="2400" dirty="0">
                <a:latin typeface="Times New Roman"/>
                <a:cs typeface="Times New Roman"/>
              </a:rPr>
              <a:t>cardiac</a:t>
            </a:r>
            <a:r>
              <a:rPr sz="2400" spc="-25" dirty="0">
                <a:latin typeface="Times New Roman"/>
                <a:cs typeface="Times New Roman"/>
              </a:rPr>
              <a:t> </a:t>
            </a:r>
            <a:r>
              <a:rPr sz="2400" spc="-10" dirty="0">
                <a:latin typeface="Times New Roman"/>
                <a:cs typeface="Times New Roman"/>
              </a:rPr>
              <a:t>output.</a:t>
            </a:r>
            <a:endParaRPr sz="2400">
              <a:latin typeface="Times New Roman"/>
              <a:cs typeface="Times New Roman"/>
            </a:endParaRPr>
          </a:p>
          <a:p>
            <a:pPr marL="12700">
              <a:lnSpc>
                <a:spcPct val="100000"/>
              </a:lnSpc>
              <a:tabLst>
                <a:tab pos="355600" algn="l"/>
              </a:tabLst>
            </a:pPr>
            <a:r>
              <a:rPr sz="2400" spc="-50" dirty="0">
                <a:latin typeface="Arial MT"/>
                <a:cs typeface="Arial MT"/>
              </a:rPr>
              <a:t>*</a:t>
            </a:r>
            <a:r>
              <a:rPr sz="2400" dirty="0">
                <a:latin typeface="Arial MT"/>
                <a:cs typeface="Arial MT"/>
              </a:rPr>
              <a:t>	</a:t>
            </a:r>
            <a:r>
              <a:rPr sz="2400" dirty="0">
                <a:latin typeface="Times New Roman"/>
                <a:cs typeface="Times New Roman"/>
              </a:rPr>
              <a:t>The</a:t>
            </a:r>
            <a:r>
              <a:rPr sz="2400" spc="220" dirty="0">
                <a:latin typeface="Times New Roman"/>
                <a:cs typeface="Times New Roman"/>
              </a:rPr>
              <a:t> </a:t>
            </a:r>
            <a:r>
              <a:rPr sz="2400" dirty="0">
                <a:latin typeface="Times New Roman"/>
                <a:cs typeface="Times New Roman"/>
              </a:rPr>
              <a:t>lung</a:t>
            </a:r>
            <a:r>
              <a:rPr sz="2400" spc="225" dirty="0">
                <a:latin typeface="Times New Roman"/>
                <a:cs typeface="Times New Roman"/>
              </a:rPr>
              <a:t> </a:t>
            </a:r>
            <a:r>
              <a:rPr sz="2400" dirty="0">
                <a:latin typeface="Times New Roman"/>
                <a:cs typeface="Times New Roman"/>
              </a:rPr>
              <a:t>acts</a:t>
            </a:r>
            <a:r>
              <a:rPr sz="2400" spc="229" dirty="0">
                <a:latin typeface="Times New Roman"/>
                <a:cs typeface="Times New Roman"/>
              </a:rPr>
              <a:t> </a:t>
            </a:r>
            <a:r>
              <a:rPr sz="2400" dirty="0">
                <a:latin typeface="Times New Roman"/>
                <a:cs typeface="Times New Roman"/>
              </a:rPr>
              <a:t>as</a:t>
            </a:r>
            <a:r>
              <a:rPr sz="2400" spc="240" dirty="0">
                <a:latin typeface="Times New Roman"/>
                <a:cs typeface="Times New Roman"/>
              </a:rPr>
              <a:t> </a:t>
            </a:r>
            <a:r>
              <a:rPr sz="2400" dirty="0">
                <a:latin typeface="Times New Roman"/>
                <a:cs typeface="Times New Roman"/>
              </a:rPr>
              <a:t>a</a:t>
            </a:r>
            <a:r>
              <a:rPr sz="2400" spc="225" dirty="0">
                <a:latin typeface="Times New Roman"/>
                <a:cs typeface="Times New Roman"/>
              </a:rPr>
              <a:t> </a:t>
            </a:r>
            <a:r>
              <a:rPr sz="2400" dirty="0">
                <a:latin typeface="Times New Roman"/>
                <a:cs typeface="Times New Roman"/>
              </a:rPr>
              <a:t>filter</a:t>
            </a:r>
            <a:r>
              <a:rPr sz="2400" spc="225" dirty="0">
                <a:latin typeface="Times New Roman"/>
                <a:cs typeface="Times New Roman"/>
              </a:rPr>
              <a:t> </a:t>
            </a:r>
            <a:r>
              <a:rPr sz="2400" dirty="0">
                <a:latin typeface="Times New Roman"/>
                <a:cs typeface="Times New Roman"/>
              </a:rPr>
              <a:t>against</a:t>
            </a:r>
            <a:r>
              <a:rPr sz="2400" spc="229" dirty="0">
                <a:latin typeface="Times New Roman"/>
                <a:cs typeface="Times New Roman"/>
              </a:rPr>
              <a:t> </a:t>
            </a:r>
            <a:r>
              <a:rPr sz="2400" dirty="0">
                <a:latin typeface="Times New Roman"/>
                <a:cs typeface="Times New Roman"/>
              </a:rPr>
              <a:t>endogenous</a:t>
            </a:r>
            <a:r>
              <a:rPr sz="2400" spc="235" dirty="0">
                <a:latin typeface="Times New Roman"/>
                <a:cs typeface="Times New Roman"/>
              </a:rPr>
              <a:t> </a:t>
            </a:r>
            <a:r>
              <a:rPr sz="2400" dirty="0">
                <a:latin typeface="Times New Roman"/>
                <a:cs typeface="Times New Roman"/>
              </a:rPr>
              <a:t>and</a:t>
            </a:r>
            <a:r>
              <a:rPr sz="2400" spc="235" dirty="0">
                <a:latin typeface="Times New Roman"/>
                <a:cs typeface="Times New Roman"/>
              </a:rPr>
              <a:t> </a:t>
            </a:r>
            <a:r>
              <a:rPr sz="2400" dirty="0">
                <a:latin typeface="Times New Roman"/>
                <a:cs typeface="Times New Roman"/>
              </a:rPr>
              <a:t>exogenous</a:t>
            </a:r>
            <a:r>
              <a:rPr sz="2400" spc="245" dirty="0">
                <a:latin typeface="Times New Roman"/>
                <a:cs typeface="Times New Roman"/>
              </a:rPr>
              <a:t> </a:t>
            </a:r>
            <a:r>
              <a:rPr sz="2400" dirty="0">
                <a:latin typeface="Times New Roman"/>
                <a:cs typeface="Times New Roman"/>
              </a:rPr>
              <a:t>emboli,</a:t>
            </a:r>
            <a:r>
              <a:rPr sz="2400" spc="229" dirty="0">
                <a:latin typeface="Times New Roman"/>
                <a:cs typeface="Times New Roman"/>
              </a:rPr>
              <a:t> </a:t>
            </a:r>
            <a:r>
              <a:rPr sz="2400" dirty="0">
                <a:latin typeface="Times New Roman"/>
                <a:cs typeface="Times New Roman"/>
              </a:rPr>
              <a:t>preventing</a:t>
            </a:r>
            <a:r>
              <a:rPr sz="2400" spc="229" dirty="0">
                <a:latin typeface="Times New Roman"/>
                <a:cs typeface="Times New Roman"/>
              </a:rPr>
              <a:t> </a:t>
            </a:r>
            <a:r>
              <a:rPr sz="2400" dirty="0">
                <a:latin typeface="Times New Roman"/>
                <a:cs typeface="Times New Roman"/>
              </a:rPr>
              <a:t>them</a:t>
            </a:r>
            <a:r>
              <a:rPr sz="2400" spc="220" dirty="0">
                <a:latin typeface="Times New Roman"/>
                <a:cs typeface="Times New Roman"/>
              </a:rPr>
              <a:t> </a:t>
            </a:r>
            <a:r>
              <a:rPr sz="2400" spc="-20" dirty="0">
                <a:latin typeface="Times New Roman"/>
                <a:cs typeface="Times New Roman"/>
              </a:rPr>
              <a:t>from</a:t>
            </a:r>
            <a:endParaRPr sz="2400">
              <a:latin typeface="Times New Roman"/>
              <a:cs typeface="Times New Roman"/>
            </a:endParaRPr>
          </a:p>
          <a:p>
            <a:pPr marL="355600">
              <a:lnSpc>
                <a:spcPct val="100000"/>
              </a:lnSpc>
            </a:pPr>
            <a:r>
              <a:rPr sz="2400" dirty="0">
                <a:latin typeface="Times New Roman"/>
                <a:cs typeface="Times New Roman"/>
              </a:rPr>
              <a:t>accessing</a:t>
            </a:r>
            <a:r>
              <a:rPr sz="2400" spc="-55" dirty="0">
                <a:latin typeface="Times New Roman"/>
                <a:cs typeface="Times New Roman"/>
              </a:rPr>
              <a:t> </a:t>
            </a:r>
            <a:r>
              <a:rPr sz="2400" dirty="0">
                <a:latin typeface="Times New Roman"/>
                <a:cs typeface="Times New Roman"/>
              </a:rPr>
              <a:t>systemic</a:t>
            </a:r>
            <a:r>
              <a:rPr sz="2400" spc="-35" dirty="0">
                <a:latin typeface="Times New Roman"/>
                <a:cs typeface="Times New Roman"/>
              </a:rPr>
              <a:t> </a:t>
            </a:r>
            <a:r>
              <a:rPr sz="2400" spc="-10" dirty="0">
                <a:latin typeface="Times New Roman"/>
                <a:cs typeface="Times New Roman"/>
              </a:rPr>
              <a:t>circulation.</a:t>
            </a:r>
            <a:endParaRPr sz="2400">
              <a:latin typeface="Times New Roman"/>
              <a:cs typeface="Times New Roman"/>
            </a:endParaRPr>
          </a:p>
        </p:txBody>
      </p:sp>
      <p:sp>
        <p:nvSpPr>
          <p:cNvPr id="6" name="object 6"/>
          <p:cNvSpPr txBox="1"/>
          <p:nvPr/>
        </p:nvSpPr>
        <p:spPr>
          <a:xfrm>
            <a:off x="592315" y="4243704"/>
            <a:ext cx="9493885" cy="338455"/>
          </a:xfrm>
          <a:prstGeom prst="rect">
            <a:avLst/>
          </a:prstGeom>
          <a:solidFill>
            <a:srgbClr val="00FFFF"/>
          </a:solidFill>
        </p:spPr>
        <p:txBody>
          <a:bodyPr vert="horz" wrap="square" lIns="0" tIns="0" rIns="0" bIns="0" rtlCol="0">
            <a:spAutoFit/>
          </a:bodyPr>
          <a:lstStyle/>
          <a:p>
            <a:pPr>
              <a:lnSpc>
                <a:spcPts val="2585"/>
              </a:lnSpc>
            </a:pPr>
            <a:r>
              <a:rPr sz="2400" dirty="0">
                <a:latin typeface="Times New Roman"/>
                <a:cs typeface="Times New Roman"/>
              </a:rPr>
              <a:t>Pulmonary</a:t>
            </a:r>
            <a:r>
              <a:rPr sz="2400" spc="-10" dirty="0">
                <a:latin typeface="Times New Roman"/>
                <a:cs typeface="Times New Roman"/>
              </a:rPr>
              <a:t> </a:t>
            </a:r>
            <a:r>
              <a:rPr sz="2400" dirty="0">
                <a:latin typeface="Times New Roman"/>
                <a:cs typeface="Times New Roman"/>
              </a:rPr>
              <a:t>epithelium</a:t>
            </a:r>
            <a:r>
              <a:rPr sz="2400" spc="-45" dirty="0">
                <a:latin typeface="Times New Roman"/>
                <a:cs typeface="Times New Roman"/>
              </a:rPr>
              <a:t> </a:t>
            </a:r>
            <a:r>
              <a:rPr sz="2400" dirty="0">
                <a:latin typeface="Times New Roman"/>
                <a:cs typeface="Times New Roman"/>
              </a:rPr>
              <a:t>forms</a:t>
            </a:r>
            <a:r>
              <a:rPr sz="2400" spc="2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first</a:t>
            </a:r>
            <a:r>
              <a:rPr sz="2400" spc="-5" dirty="0">
                <a:latin typeface="Times New Roman"/>
                <a:cs typeface="Times New Roman"/>
              </a:rPr>
              <a:t> </a:t>
            </a:r>
            <a:r>
              <a:rPr sz="2400" dirty="0">
                <a:latin typeface="Times New Roman"/>
                <a:cs typeface="Times New Roman"/>
              </a:rPr>
              <a:t>line</a:t>
            </a:r>
            <a:r>
              <a:rPr sz="2400" spc="-3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defense</a:t>
            </a:r>
            <a:r>
              <a:rPr sz="2400" spc="-5" dirty="0">
                <a:latin typeface="Times New Roman"/>
                <a:cs typeface="Times New Roman"/>
              </a:rPr>
              <a:t> </a:t>
            </a:r>
            <a:r>
              <a:rPr sz="2400" dirty="0">
                <a:latin typeface="Times New Roman"/>
                <a:cs typeface="Times New Roman"/>
              </a:rPr>
              <a:t>against</a:t>
            </a:r>
            <a:r>
              <a:rPr sz="2400" spc="-30" dirty="0">
                <a:latin typeface="Times New Roman"/>
                <a:cs typeface="Times New Roman"/>
              </a:rPr>
              <a:t> </a:t>
            </a:r>
            <a:r>
              <a:rPr sz="2400" dirty="0">
                <a:latin typeface="Times New Roman"/>
                <a:cs typeface="Times New Roman"/>
              </a:rPr>
              <a:t>inhaled</a:t>
            </a:r>
            <a:r>
              <a:rPr sz="2400" spc="-25" dirty="0">
                <a:latin typeface="Times New Roman"/>
                <a:cs typeface="Times New Roman"/>
              </a:rPr>
              <a:t> </a:t>
            </a:r>
            <a:r>
              <a:rPr sz="2400" spc="-10" dirty="0">
                <a:latin typeface="Times New Roman"/>
                <a:cs typeface="Times New Roman"/>
              </a:rPr>
              <a:t>particles.</a:t>
            </a:r>
            <a:endParaRPr sz="2400">
              <a:latin typeface="Times New Roman"/>
              <a:cs typeface="Times New Roman"/>
            </a:endParaRPr>
          </a:p>
        </p:txBody>
      </p:sp>
      <p:sp>
        <p:nvSpPr>
          <p:cNvPr id="7" name="object 7"/>
          <p:cNvSpPr txBox="1"/>
          <p:nvPr/>
        </p:nvSpPr>
        <p:spPr>
          <a:xfrm>
            <a:off x="236626" y="4193794"/>
            <a:ext cx="11718925" cy="75692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Arial MT"/>
                <a:cs typeface="Arial MT"/>
              </a:rPr>
              <a:t>*</a:t>
            </a:r>
            <a:endParaRPr sz="2400">
              <a:latin typeface="Arial MT"/>
              <a:cs typeface="Arial MT"/>
            </a:endParaRPr>
          </a:p>
          <a:p>
            <a:pPr marL="12700">
              <a:lnSpc>
                <a:spcPct val="100000"/>
              </a:lnSpc>
              <a:tabLst>
                <a:tab pos="355600" algn="l"/>
                <a:tab pos="2002789" algn="l"/>
                <a:tab pos="3665854" algn="l"/>
                <a:tab pos="4534535" algn="l"/>
                <a:tab pos="5217795" algn="l"/>
                <a:tab pos="6915150" algn="l"/>
                <a:tab pos="7579995" algn="l"/>
                <a:tab pos="8263255" algn="l"/>
                <a:tab pos="9460865" algn="l"/>
                <a:tab pos="11265535" algn="l"/>
              </a:tabLst>
            </a:pPr>
            <a:r>
              <a:rPr sz="2400" spc="-50" dirty="0">
                <a:latin typeface="Arial MT"/>
                <a:cs typeface="Arial MT"/>
              </a:rPr>
              <a:t>*</a:t>
            </a:r>
            <a:r>
              <a:rPr sz="2400" dirty="0">
                <a:latin typeface="Arial MT"/>
                <a:cs typeface="Arial MT"/>
              </a:rPr>
              <a:t>	</a:t>
            </a:r>
            <a:r>
              <a:rPr sz="2400" spc="-10" dirty="0">
                <a:latin typeface="Times New Roman"/>
                <a:cs typeface="Times New Roman"/>
              </a:rPr>
              <a:t>Pulmonary</a:t>
            </a:r>
            <a:r>
              <a:rPr sz="2400" dirty="0">
                <a:latin typeface="Times New Roman"/>
                <a:cs typeface="Times New Roman"/>
              </a:rPr>
              <a:t>	</a:t>
            </a:r>
            <a:r>
              <a:rPr sz="2400" spc="-10" dirty="0">
                <a:latin typeface="Times New Roman"/>
                <a:cs typeface="Times New Roman"/>
              </a:rPr>
              <a:t>endothelial</a:t>
            </a:r>
            <a:r>
              <a:rPr sz="2400" dirty="0">
                <a:latin typeface="Times New Roman"/>
                <a:cs typeface="Times New Roman"/>
              </a:rPr>
              <a:t>	</a:t>
            </a:r>
            <a:r>
              <a:rPr sz="2400" spc="-10" dirty="0">
                <a:latin typeface="Times New Roman"/>
                <a:cs typeface="Times New Roman"/>
              </a:rPr>
              <a:t>cells</a:t>
            </a:r>
            <a:r>
              <a:rPr sz="2400" dirty="0">
                <a:latin typeface="Times New Roman"/>
                <a:cs typeface="Times New Roman"/>
              </a:rPr>
              <a:t>	</a:t>
            </a:r>
            <a:r>
              <a:rPr sz="2400" spc="-25" dirty="0">
                <a:latin typeface="Times New Roman"/>
                <a:cs typeface="Times New Roman"/>
              </a:rPr>
              <a:t>are</a:t>
            </a:r>
            <a:r>
              <a:rPr sz="2400" dirty="0">
                <a:latin typeface="Times New Roman"/>
                <a:cs typeface="Times New Roman"/>
              </a:rPr>
              <a:t>	</a:t>
            </a:r>
            <a:r>
              <a:rPr sz="2400" spc="-10" dirty="0">
                <a:latin typeface="Times New Roman"/>
                <a:cs typeface="Times New Roman"/>
              </a:rPr>
              <a:t>responsible</a:t>
            </a:r>
            <a:r>
              <a:rPr sz="2400" dirty="0">
                <a:latin typeface="Times New Roman"/>
                <a:cs typeface="Times New Roman"/>
              </a:rPr>
              <a:t>	</a:t>
            </a:r>
            <a:r>
              <a:rPr sz="2400" spc="-25" dirty="0">
                <a:latin typeface="Times New Roman"/>
                <a:cs typeface="Times New Roman"/>
              </a:rPr>
              <a:t>for</a:t>
            </a:r>
            <a:r>
              <a:rPr sz="2400" dirty="0">
                <a:latin typeface="Times New Roman"/>
                <a:cs typeface="Times New Roman"/>
              </a:rPr>
              <a:t>	</a:t>
            </a:r>
            <a:r>
              <a:rPr sz="2400" spc="-25" dirty="0">
                <a:latin typeface="Times New Roman"/>
                <a:cs typeface="Times New Roman"/>
              </a:rPr>
              <a:t>the</a:t>
            </a:r>
            <a:r>
              <a:rPr sz="2400" dirty="0">
                <a:latin typeface="Times New Roman"/>
                <a:cs typeface="Times New Roman"/>
              </a:rPr>
              <a:t>	</a:t>
            </a:r>
            <a:r>
              <a:rPr sz="2400" spc="-10" dirty="0">
                <a:latin typeface="Times New Roman"/>
                <a:cs typeface="Times New Roman"/>
              </a:rPr>
              <a:t>uptake,</a:t>
            </a:r>
            <a:r>
              <a:rPr sz="2400" dirty="0">
                <a:latin typeface="Times New Roman"/>
                <a:cs typeface="Times New Roman"/>
              </a:rPr>
              <a:t>	</a:t>
            </a:r>
            <a:r>
              <a:rPr sz="2400" spc="-10" dirty="0">
                <a:latin typeface="Times New Roman"/>
                <a:cs typeface="Times New Roman"/>
              </a:rPr>
              <a:t>metabolism,</a:t>
            </a:r>
            <a:r>
              <a:rPr sz="2400" dirty="0">
                <a:latin typeface="Times New Roman"/>
                <a:cs typeface="Times New Roman"/>
              </a:rPr>
              <a:t>	</a:t>
            </a:r>
            <a:r>
              <a:rPr sz="2400" spc="-25" dirty="0">
                <a:latin typeface="Times New Roman"/>
                <a:cs typeface="Times New Roman"/>
              </a:rPr>
              <a:t>and</a:t>
            </a:r>
            <a:endParaRPr sz="2400">
              <a:latin typeface="Times New Roman"/>
              <a:cs typeface="Times New Roman"/>
            </a:endParaRPr>
          </a:p>
        </p:txBody>
      </p:sp>
      <p:sp>
        <p:nvSpPr>
          <p:cNvPr id="8" name="object 8"/>
          <p:cNvSpPr txBox="1"/>
          <p:nvPr/>
        </p:nvSpPr>
        <p:spPr>
          <a:xfrm>
            <a:off x="579831" y="4925009"/>
            <a:ext cx="8362950"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biotransformation</a:t>
            </a:r>
            <a:r>
              <a:rPr sz="2400" spc="-3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several</a:t>
            </a:r>
            <a:r>
              <a:rPr sz="2400" spc="-25" dirty="0">
                <a:latin typeface="Times New Roman"/>
                <a:cs typeface="Times New Roman"/>
              </a:rPr>
              <a:t> </a:t>
            </a:r>
            <a:r>
              <a:rPr sz="2400" dirty="0">
                <a:latin typeface="Times New Roman"/>
                <a:cs typeface="Times New Roman"/>
              </a:rPr>
              <a:t>exogenous</a:t>
            </a:r>
            <a:r>
              <a:rPr sz="2400" spc="-20" dirty="0">
                <a:latin typeface="Times New Roman"/>
                <a:cs typeface="Times New Roman"/>
              </a:rPr>
              <a:t> </a:t>
            </a:r>
            <a:r>
              <a:rPr sz="2400" dirty="0">
                <a:latin typeface="Times New Roman"/>
                <a:cs typeface="Times New Roman"/>
              </a:rPr>
              <a:t>and</a:t>
            </a:r>
            <a:r>
              <a:rPr sz="2400" spc="-20" dirty="0">
                <a:latin typeface="Times New Roman"/>
                <a:cs typeface="Times New Roman"/>
              </a:rPr>
              <a:t> </a:t>
            </a:r>
            <a:r>
              <a:rPr sz="2400" dirty="0">
                <a:latin typeface="Times New Roman"/>
                <a:cs typeface="Times New Roman"/>
              </a:rPr>
              <a:t>endogenous</a:t>
            </a:r>
            <a:r>
              <a:rPr sz="2400" spc="-5" dirty="0">
                <a:latin typeface="Times New Roman"/>
                <a:cs typeface="Times New Roman"/>
              </a:rPr>
              <a:t> </a:t>
            </a:r>
            <a:r>
              <a:rPr sz="2400" spc="-10" dirty="0">
                <a:latin typeface="Times New Roman"/>
                <a:cs typeface="Times New Roman"/>
              </a:rPr>
              <a:t>substances.</a:t>
            </a:r>
            <a:endParaRPr sz="2400">
              <a:latin typeface="Times New Roman"/>
              <a:cs typeface="Times New Roman"/>
            </a:endParaRPr>
          </a:p>
        </p:txBody>
      </p:sp>
      <p:sp>
        <p:nvSpPr>
          <p:cNvPr id="9" name="object 9"/>
          <p:cNvSpPr txBox="1"/>
          <p:nvPr/>
        </p:nvSpPr>
        <p:spPr>
          <a:xfrm>
            <a:off x="236626" y="5291429"/>
            <a:ext cx="144145"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Arial MT"/>
                <a:cs typeface="Arial MT"/>
              </a:rPr>
              <a:t>*</a:t>
            </a:r>
            <a:endParaRPr sz="2400">
              <a:latin typeface="Arial MT"/>
              <a:cs typeface="Arial MT"/>
            </a:endParaRPr>
          </a:p>
        </p:txBody>
      </p:sp>
      <p:sp>
        <p:nvSpPr>
          <p:cNvPr id="10" name="object 10"/>
          <p:cNvSpPr txBox="1"/>
          <p:nvPr/>
        </p:nvSpPr>
        <p:spPr>
          <a:xfrm>
            <a:off x="592315" y="5340984"/>
            <a:ext cx="11425555" cy="338455"/>
          </a:xfrm>
          <a:prstGeom prst="rect">
            <a:avLst/>
          </a:prstGeom>
          <a:solidFill>
            <a:srgbClr val="00FFFF"/>
          </a:solidFill>
        </p:spPr>
        <p:txBody>
          <a:bodyPr vert="horz" wrap="square" lIns="0" tIns="0" rIns="0" bIns="0" rtlCol="0">
            <a:spAutoFit/>
          </a:bodyPr>
          <a:lstStyle/>
          <a:p>
            <a:pPr>
              <a:lnSpc>
                <a:spcPts val="2590"/>
              </a:lnSpc>
              <a:tabLst>
                <a:tab pos="1483995" algn="l"/>
                <a:tab pos="2830195" algn="l"/>
                <a:tab pos="3989704" algn="l"/>
                <a:tab pos="4340225" algn="l"/>
                <a:tab pos="5197475" algn="l"/>
                <a:tab pos="6518275" algn="l"/>
                <a:tab pos="7055484" algn="l"/>
                <a:tab pos="8519795" algn="l"/>
                <a:tab pos="10019665" algn="l"/>
                <a:tab pos="11097260" algn="l"/>
              </a:tabLst>
            </a:pPr>
            <a:r>
              <a:rPr sz="2400" spc="-10" dirty="0">
                <a:latin typeface="Times New Roman"/>
                <a:cs typeface="Times New Roman"/>
              </a:rPr>
              <a:t>Pulmonary</a:t>
            </a:r>
            <a:r>
              <a:rPr sz="2400" dirty="0">
                <a:latin typeface="Times New Roman"/>
                <a:cs typeface="Times New Roman"/>
              </a:rPr>
              <a:t>	</a:t>
            </a:r>
            <a:r>
              <a:rPr sz="2400" spc="-10" dirty="0">
                <a:latin typeface="Times New Roman"/>
                <a:cs typeface="Times New Roman"/>
              </a:rPr>
              <a:t>metabolic</a:t>
            </a:r>
            <a:r>
              <a:rPr sz="2400" dirty="0">
                <a:latin typeface="Times New Roman"/>
                <a:cs typeface="Times New Roman"/>
              </a:rPr>
              <a:t>	</a:t>
            </a:r>
            <a:r>
              <a:rPr sz="2400" spc="-10" dirty="0">
                <a:latin typeface="Times New Roman"/>
                <a:cs typeface="Times New Roman"/>
              </a:rPr>
              <a:t>capacity</a:t>
            </a:r>
            <a:r>
              <a:rPr sz="2400" dirty="0">
                <a:latin typeface="Times New Roman"/>
                <a:cs typeface="Times New Roman"/>
              </a:rPr>
              <a:t>	</a:t>
            </a:r>
            <a:r>
              <a:rPr sz="2400" spc="-25" dirty="0">
                <a:latin typeface="Times New Roman"/>
                <a:cs typeface="Times New Roman"/>
              </a:rPr>
              <a:t>is</a:t>
            </a:r>
            <a:r>
              <a:rPr sz="2400" dirty="0">
                <a:latin typeface="Times New Roman"/>
                <a:cs typeface="Times New Roman"/>
              </a:rPr>
              <a:t>	</a:t>
            </a:r>
            <a:r>
              <a:rPr sz="2400" spc="-10" dirty="0">
                <a:latin typeface="Times New Roman"/>
                <a:cs typeface="Times New Roman"/>
              </a:rPr>
              <a:t>easily</a:t>
            </a:r>
            <a:r>
              <a:rPr sz="2400" dirty="0">
                <a:latin typeface="Times New Roman"/>
                <a:cs typeface="Times New Roman"/>
              </a:rPr>
              <a:t>	</a:t>
            </a:r>
            <a:r>
              <a:rPr sz="2400" spc="-10" dirty="0">
                <a:latin typeface="Times New Roman"/>
                <a:cs typeface="Times New Roman"/>
              </a:rPr>
              <a:t>saturated,</a:t>
            </a:r>
            <a:r>
              <a:rPr sz="2400" dirty="0">
                <a:latin typeface="Times New Roman"/>
                <a:cs typeface="Times New Roman"/>
              </a:rPr>
              <a:t>	</a:t>
            </a:r>
            <a:r>
              <a:rPr sz="2400" spc="-25" dirty="0">
                <a:latin typeface="Times New Roman"/>
                <a:cs typeface="Times New Roman"/>
              </a:rPr>
              <a:t>but</a:t>
            </a:r>
            <a:r>
              <a:rPr sz="2400" dirty="0">
                <a:latin typeface="Times New Roman"/>
                <a:cs typeface="Times New Roman"/>
              </a:rPr>
              <a:t>	</a:t>
            </a:r>
            <a:r>
              <a:rPr sz="2400" spc="-10" dirty="0">
                <a:latin typeface="Times New Roman"/>
                <a:cs typeface="Times New Roman"/>
              </a:rPr>
              <a:t>pulmonary</a:t>
            </a:r>
            <a:r>
              <a:rPr sz="2400" dirty="0">
                <a:latin typeface="Times New Roman"/>
                <a:cs typeface="Times New Roman"/>
              </a:rPr>
              <a:t>	</a:t>
            </a:r>
            <a:r>
              <a:rPr sz="2400" spc="-10" dirty="0">
                <a:latin typeface="Times New Roman"/>
                <a:cs typeface="Times New Roman"/>
              </a:rPr>
              <a:t>endothelial</a:t>
            </a:r>
            <a:r>
              <a:rPr sz="2400" dirty="0">
                <a:latin typeface="Times New Roman"/>
                <a:cs typeface="Times New Roman"/>
              </a:rPr>
              <a:t>	</a:t>
            </a:r>
            <a:r>
              <a:rPr sz="2400" spc="-10" dirty="0">
                <a:latin typeface="Times New Roman"/>
                <a:cs typeface="Times New Roman"/>
              </a:rPr>
              <a:t>binding</a:t>
            </a:r>
            <a:r>
              <a:rPr sz="2400" dirty="0">
                <a:latin typeface="Times New Roman"/>
                <a:cs typeface="Times New Roman"/>
              </a:rPr>
              <a:t>	</a:t>
            </a:r>
            <a:r>
              <a:rPr sz="2400" spc="-25" dirty="0">
                <a:latin typeface="Times New Roman"/>
                <a:cs typeface="Times New Roman"/>
              </a:rPr>
              <a:t>of</a:t>
            </a:r>
            <a:endParaRPr sz="2400">
              <a:latin typeface="Times New Roman"/>
              <a:cs typeface="Times New Roman"/>
            </a:endParaRPr>
          </a:p>
        </p:txBody>
      </p:sp>
      <p:sp>
        <p:nvSpPr>
          <p:cNvPr id="11" name="object 11"/>
          <p:cNvSpPr txBox="1"/>
          <p:nvPr/>
        </p:nvSpPr>
        <p:spPr>
          <a:xfrm>
            <a:off x="592315" y="5706745"/>
            <a:ext cx="5081905" cy="338455"/>
          </a:xfrm>
          <a:prstGeom prst="rect">
            <a:avLst/>
          </a:prstGeom>
          <a:solidFill>
            <a:srgbClr val="00FFFF"/>
          </a:solidFill>
        </p:spPr>
        <p:txBody>
          <a:bodyPr vert="horz" wrap="square" lIns="0" tIns="0" rIns="0" bIns="0" rtlCol="0">
            <a:spAutoFit/>
          </a:bodyPr>
          <a:lstStyle/>
          <a:p>
            <a:pPr>
              <a:lnSpc>
                <a:spcPts val="2590"/>
              </a:lnSpc>
            </a:pPr>
            <a:r>
              <a:rPr sz="2400" dirty="0">
                <a:latin typeface="Times New Roman"/>
                <a:cs typeface="Times New Roman"/>
              </a:rPr>
              <a:t>some</a:t>
            </a:r>
            <a:r>
              <a:rPr sz="2400" spc="-15" dirty="0">
                <a:latin typeface="Times New Roman"/>
                <a:cs typeface="Times New Roman"/>
              </a:rPr>
              <a:t> </a:t>
            </a:r>
            <a:r>
              <a:rPr sz="2400" dirty="0">
                <a:latin typeface="Times New Roman"/>
                <a:cs typeface="Times New Roman"/>
              </a:rPr>
              <a:t>drugs</a:t>
            </a:r>
            <a:r>
              <a:rPr sz="2400" spc="-20" dirty="0">
                <a:latin typeface="Times New Roman"/>
                <a:cs typeface="Times New Roman"/>
              </a:rPr>
              <a:t> </a:t>
            </a:r>
            <a:r>
              <a:rPr sz="2400" dirty="0">
                <a:latin typeface="Times New Roman"/>
                <a:cs typeface="Times New Roman"/>
              </a:rPr>
              <a:t>alters</a:t>
            </a:r>
            <a:r>
              <a:rPr sz="2400" spc="-50" dirty="0">
                <a:latin typeface="Times New Roman"/>
                <a:cs typeface="Times New Roman"/>
              </a:rPr>
              <a:t> </a:t>
            </a:r>
            <a:r>
              <a:rPr sz="2400" dirty="0">
                <a:latin typeface="Times New Roman"/>
                <a:cs typeface="Times New Roman"/>
              </a:rPr>
              <a:t>their</a:t>
            </a:r>
            <a:r>
              <a:rPr sz="2400" spc="-40" dirty="0">
                <a:latin typeface="Times New Roman"/>
                <a:cs typeface="Times New Roman"/>
              </a:rPr>
              <a:t> </a:t>
            </a:r>
            <a:r>
              <a:rPr sz="2400" spc="-10" dirty="0">
                <a:latin typeface="Times New Roman"/>
                <a:cs typeface="Times New Roman"/>
              </a:rPr>
              <a:t>pharmacokinetics.</a:t>
            </a:r>
            <a:endParaRPr sz="240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2504" y="445008"/>
            <a:ext cx="5527548" cy="5967984"/>
          </a:xfrm>
          <a:prstGeom prst="rect">
            <a:avLst/>
          </a:prstGeom>
        </p:spPr>
      </p:pic>
      <p:pic>
        <p:nvPicPr>
          <p:cNvPr id="3" name="object 3"/>
          <p:cNvPicPr/>
          <p:nvPr/>
        </p:nvPicPr>
        <p:blipFill>
          <a:blip r:embed="rId3" cstate="print"/>
          <a:stretch>
            <a:fillRect/>
          </a:stretch>
        </p:blipFill>
        <p:spPr>
          <a:xfrm>
            <a:off x="6018276" y="656844"/>
            <a:ext cx="5527548" cy="575614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7365" y="186689"/>
            <a:ext cx="4013835" cy="330835"/>
          </a:xfrm>
          <a:prstGeom prst="rect">
            <a:avLst/>
          </a:prstGeom>
        </p:spPr>
        <p:txBody>
          <a:bodyPr vert="horz" wrap="square" lIns="0" tIns="12700" rIns="0" bIns="0" rtlCol="0">
            <a:spAutoFit/>
          </a:bodyPr>
          <a:lstStyle/>
          <a:p>
            <a:pPr marL="12700">
              <a:lnSpc>
                <a:spcPct val="100000"/>
              </a:lnSpc>
              <a:spcBef>
                <a:spcPts val="100"/>
              </a:spcBef>
            </a:pPr>
            <a:r>
              <a:rPr sz="2000" b="1" u="sng" dirty="0">
                <a:solidFill>
                  <a:srgbClr val="000000"/>
                </a:solidFill>
                <a:uFill>
                  <a:solidFill>
                    <a:srgbClr val="000000"/>
                  </a:solidFill>
                </a:uFill>
                <a:latin typeface="Times New Roman"/>
                <a:cs typeface="Times New Roman"/>
              </a:rPr>
              <a:t>GAS</a:t>
            </a:r>
            <a:r>
              <a:rPr sz="2000" b="1" u="sng" spc="-25" dirty="0">
                <a:solidFill>
                  <a:srgbClr val="000000"/>
                </a:solidFill>
                <a:uFill>
                  <a:solidFill>
                    <a:srgbClr val="000000"/>
                  </a:solidFill>
                </a:uFill>
                <a:latin typeface="Times New Roman"/>
                <a:cs typeface="Times New Roman"/>
              </a:rPr>
              <a:t> </a:t>
            </a:r>
            <a:r>
              <a:rPr sz="2000" b="1" u="sng" dirty="0">
                <a:solidFill>
                  <a:srgbClr val="000000"/>
                </a:solidFill>
                <a:uFill>
                  <a:solidFill>
                    <a:srgbClr val="000000"/>
                  </a:solidFill>
                </a:uFill>
                <a:latin typeface="Times New Roman"/>
                <a:cs typeface="Times New Roman"/>
              </a:rPr>
              <a:t>EXCHANGE</a:t>
            </a:r>
            <a:r>
              <a:rPr sz="2000" b="1" u="sng" spc="-35" dirty="0">
                <a:solidFill>
                  <a:srgbClr val="000000"/>
                </a:solidFill>
                <a:uFill>
                  <a:solidFill>
                    <a:srgbClr val="000000"/>
                  </a:solidFill>
                </a:uFill>
                <a:latin typeface="Times New Roman"/>
                <a:cs typeface="Times New Roman"/>
              </a:rPr>
              <a:t> </a:t>
            </a:r>
            <a:r>
              <a:rPr sz="2000" b="1" u="sng" spc="-10" dirty="0">
                <a:solidFill>
                  <a:srgbClr val="000000"/>
                </a:solidFill>
                <a:uFill>
                  <a:solidFill>
                    <a:srgbClr val="000000"/>
                  </a:solidFill>
                </a:uFill>
                <a:latin typeface="Times New Roman"/>
                <a:cs typeface="Times New Roman"/>
              </a:rPr>
              <a:t>MECHANISMS:</a:t>
            </a:r>
            <a:endParaRPr sz="2000">
              <a:latin typeface="Times New Roman"/>
              <a:cs typeface="Times New Roman"/>
            </a:endParaRPr>
          </a:p>
        </p:txBody>
      </p:sp>
      <p:pic>
        <p:nvPicPr>
          <p:cNvPr id="3" name="object 3"/>
          <p:cNvPicPr/>
          <p:nvPr/>
        </p:nvPicPr>
        <p:blipFill>
          <a:blip r:embed="rId2" cstate="print"/>
          <a:stretch>
            <a:fillRect/>
          </a:stretch>
        </p:blipFill>
        <p:spPr>
          <a:xfrm>
            <a:off x="8775192" y="3145535"/>
            <a:ext cx="3232404" cy="3523488"/>
          </a:xfrm>
          <a:prstGeom prst="rect">
            <a:avLst/>
          </a:prstGeom>
        </p:spPr>
      </p:pic>
      <p:sp>
        <p:nvSpPr>
          <p:cNvPr id="4" name="object 4"/>
          <p:cNvSpPr txBox="1"/>
          <p:nvPr/>
        </p:nvSpPr>
        <p:spPr>
          <a:xfrm>
            <a:off x="207365" y="492585"/>
            <a:ext cx="11459845" cy="5408930"/>
          </a:xfrm>
          <a:prstGeom prst="rect">
            <a:avLst/>
          </a:prstGeom>
        </p:spPr>
        <p:txBody>
          <a:bodyPr vert="horz" wrap="square" lIns="0" tIns="164465" rIns="0" bIns="0" rtlCol="0">
            <a:spAutoFit/>
          </a:bodyPr>
          <a:lstStyle/>
          <a:p>
            <a:pPr marL="354965" indent="-342265">
              <a:lnSpc>
                <a:spcPct val="100000"/>
              </a:lnSpc>
              <a:spcBef>
                <a:spcPts val="1295"/>
              </a:spcBef>
              <a:buFont typeface="Arial MT"/>
              <a:buChar char="•"/>
              <a:tabLst>
                <a:tab pos="354965" algn="l"/>
              </a:tabLst>
            </a:pPr>
            <a:r>
              <a:rPr sz="2000" dirty="0">
                <a:latin typeface="Times New Roman"/>
                <a:cs typeface="Times New Roman"/>
              </a:rPr>
              <a:t>Air</a:t>
            </a:r>
            <a:r>
              <a:rPr sz="2000" spc="170" dirty="0">
                <a:latin typeface="Times New Roman"/>
                <a:cs typeface="Times New Roman"/>
              </a:rPr>
              <a:t> </a:t>
            </a:r>
            <a:r>
              <a:rPr sz="2000" dirty="0">
                <a:latin typeface="Times New Roman"/>
                <a:cs typeface="Times New Roman"/>
              </a:rPr>
              <a:t>enters</a:t>
            </a:r>
            <a:r>
              <a:rPr sz="2000" spc="170" dirty="0">
                <a:latin typeface="Times New Roman"/>
                <a:cs typeface="Times New Roman"/>
              </a:rPr>
              <a:t> </a:t>
            </a:r>
            <a:r>
              <a:rPr sz="2000" dirty="0">
                <a:latin typeface="Times New Roman"/>
                <a:cs typeface="Times New Roman"/>
              </a:rPr>
              <a:t>the</a:t>
            </a:r>
            <a:r>
              <a:rPr sz="2000" spc="155" dirty="0">
                <a:latin typeface="Times New Roman"/>
                <a:cs typeface="Times New Roman"/>
              </a:rPr>
              <a:t> </a:t>
            </a:r>
            <a:r>
              <a:rPr sz="2000" dirty="0">
                <a:latin typeface="Times New Roman"/>
                <a:cs typeface="Times New Roman"/>
              </a:rPr>
              <a:t>body</a:t>
            </a:r>
            <a:r>
              <a:rPr sz="2000" spc="165" dirty="0">
                <a:latin typeface="Times New Roman"/>
                <a:cs typeface="Times New Roman"/>
              </a:rPr>
              <a:t> </a:t>
            </a:r>
            <a:r>
              <a:rPr sz="2000" dirty="0">
                <a:latin typeface="Times New Roman"/>
                <a:cs typeface="Times New Roman"/>
              </a:rPr>
              <a:t>through</a:t>
            </a:r>
            <a:r>
              <a:rPr sz="2000" spc="170" dirty="0">
                <a:latin typeface="Times New Roman"/>
                <a:cs typeface="Times New Roman"/>
              </a:rPr>
              <a:t> </a:t>
            </a:r>
            <a:r>
              <a:rPr sz="2000" dirty="0">
                <a:latin typeface="Times New Roman"/>
                <a:cs typeface="Times New Roman"/>
              </a:rPr>
              <a:t>the</a:t>
            </a:r>
            <a:r>
              <a:rPr sz="2000" spc="175" dirty="0">
                <a:latin typeface="Times New Roman"/>
                <a:cs typeface="Times New Roman"/>
              </a:rPr>
              <a:t> </a:t>
            </a:r>
            <a:r>
              <a:rPr sz="2000" dirty="0">
                <a:latin typeface="Times New Roman"/>
                <a:cs typeface="Times New Roman"/>
              </a:rPr>
              <a:t>mouth</a:t>
            </a:r>
            <a:r>
              <a:rPr sz="2000" spc="175" dirty="0">
                <a:latin typeface="Times New Roman"/>
                <a:cs typeface="Times New Roman"/>
              </a:rPr>
              <a:t> </a:t>
            </a:r>
            <a:r>
              <a:rPr sz="2000" dirty="0">
                <a:latin typeface="Times New Roman"/>
                <a:cs typeface="Times New Roman"/>
              </a:rPr>
              <a:t>or</a:t>
            </a:r>
            <a:r>
              <a:rPr sz="2000" spc="160" dirty="0">
                <a:latin typeface="Times New Roman"/>
                <a:cs typeface="Times New Roman"/>
              </a:rPr>
              <a:t> </a:t>
            </a:r>
            <a:r>
              <a:rPr sz="2000" dirty="0">
                <a:latin typeface="Times New Roman"/>
                <a:cs typeface="Times New Roman"/>
              </a:rPr>
              <a:t>nose</a:t>
            </a:r>
            <a:r>
              <a:rPr sz="2000" spc="165" dirty="0">
                <a:latin typeface="Times New Roman"/>
                <a:cs typeface="Times New Roman"/>
              </a:rPr>
              <a:t> </a:t>
            </a:r>
            <a:r>
              <a:rPr sz="2000" dirty="0">
                <a:latin typeface="Times New Roman"/>
                <a:cs typeface="Times New Roman"/>
              </a:rPr>
              <a:t>and</a:t>
            </a:r>
            <a:r>
              <a:rPr sz="2000" spc="165" dirty="0">
                <a:latin typeface="Times New Roman"/>
                <a:cs typeface="Times New Roman"/>
              </a:rPr>
              <a:t> </a:t>
            </a:r>
            <a:r>
              <a:rPr sz="2000" dirty="0">
                <a:latin typeface="Times New Roman"/>
                <a:cs typeface="Times New Roman"/>
              </a:rPr>
              <a:t>quickly</a:t>
            </a:r>
            <a:r>
              <a:rPr sz="2000" spc="175" dirty="0">
                <a:latin typeface="Times New Roman"/>
                <a:cs typeface="Times New Roman"/>
              </a:rPr>
              <a:t> </a:t>
            </a:r>
            <a:r>
              <a:rPr sz="2000" dirty="0">
                <a:latin typeface="Times New Roman"/>
                <a:cs typeface="Times New Roman"/>
              </a:rPr>
              <a:t>moves</a:t>
            </a:r>
            <a:r>
              <a:rPr sz="2000" spc="175" dirty="0">
                <a:latin typeface="Times New Roman"/>
                <a:cs typeface="Times New Roman"/>
              </a:rPr>
              <a:t> </a:t>
            </a:r>
            <a:r>
              <a:rPr sz="2000" dirty="0">
                <a:latin typeface="Times New Roman"/>
                <a:cs typeface="Times New Roman"/>
              </a:rPr>
              <a:t>to</a:t>
            </a:r>
            <a:r>
              <a:rPr sz="2000" spc="175" dirty="0">
                <a:latin typeface="Times New Roman"/>
                <a:cs typeface="Times New Roman"/>
              </a:rPr>
              <a:t> </a:t>
            </a:r>
            <a:r>
              <a:rPr sz="2000" dirty="0">
                <a:latin typeface="Times New Roman"/>
                <a:cs typeface="Times New Roman"/>
              </a:rPr>
              <a:t>the</a:t>
            </a:r>
            <a:r>
              <a:rPr sz="2000" spc="160" dirty="0">
                <a:latin typeface="Times New Roman"/>
                <a:cs typeface="Times New Roman"/>
              </a:rPr>
              <a:t> </a:t>
            </a:r>
            <a:r>
              <a:rPr sz="2000" dirty="0">
                <a:latin typeface="Times New Roman"/>
                <a:cs typeface="Times New Roman"/>
              </a:rPr>
              <a:t>pharynx</a:t>
            </a:r>
            <a:r>
              <a:rPr sz="2000" spc="165" dirty="0">
                <a:latin typeface="Times New Roman"/>
                <a:cs typeface="Times New Roman"/>
              </a:rPr>
              <a:t> </a:t>
            </a:r>
            <a:r>
              <a:rPr sz="2000" dirty="0">
                <a:latin typeface="Times New Roman"/>
                <a:cs typeface="Times New Roman"/>
              </a:rPr>
              <a:t>or</a:t>
            </a:r>
            <a:r>
              <a:rPr sz="2000" spc="160" dirty="0">
                <a:latin typeface="Times New Roman"/>
                <a:cs typeface="Times New Roman"/>
              </a:rPr>
              <a:t> </a:t>
            </a:r>
            <a:r>
              <a:rPr sz="2000" dirty="0">
                <a:latin typeface="Times New Roman"/>
                <a:cs typeface="Times New Roman"/>
              </a:rPr>
              <a:t>throat.</a:t>
            </a:r>
            <a:r>
              <a:rPr sz="2000" spc="175" dirty="0">
                <a:latin typeface="Times New Roman"/>
                <a:cs typeface="Times New Roman"/>
              </a:rPr>
              <a:t> </a:t>
            </a:r>
            <a:r>
              <a:rPr sz="2000" dirty="0">
                <a:latin typeface="Times New Roman"/>
                <a:cs typeface="Times New Roman"/>
              </a:rPr>
              <a:t>From</a:t>
            </a:r>
            <a:r>
              <a:rPr sz="2000" spc="150" dirty="0">
                <a:latin typeface="Times New Roman"/>
                <a:cs typeface="Times New Roman"/>
              </a:rPr>
              <a:t> </a:t>
            </a:r>
            <a:r>
              <a:rPr sz="2000" dirty="0">
                <a:latin typeface="Times New Roman"/>
                <a:cs typeface="Times New Roman"/>
              </a:rPr>
              <a:t>there,</a:t>
            </a:r>
            <a:r>
              <a:rPr sz="2000" spc="175" dirty="0">
                <a:latin typeface="Times New Roman"/>
                <a:cs typeface="Times New Roman"/>
              </a:rPr>
              <a:t> </a:t>
            </a:r>
            <a:r>
              <a:rPr sz="2000" spc="-25" dirty="0">
                <a:latin typeface="Times New Roman"/>
                <a:cs typeface="Times New Roman"/>
              </a:rPr>
              <a:t>it</a:t>
            </a:r>
            <a:endParaRPr sz="2000">
              <a:latin typeface="Times New Roman"/>
              <a:cs typeface="Times New Roman"/>
            </a:endParaRPr>
          </a:p>
          <a:p>
            <a:pPr marL="355600" algn="just">
              <a:lnSpc>
                <a:spcPct val="100000"/>
              </a:lnSpc>
              <a:spcBef>
                <a:spcPts val="1200"/>
              </a:spcBef>
            </a:pPr>
            <a:r>
              <a:rPr sz="2000" dirty="0">
                <a:latin typeface="Times New Roman"/>
                <a:cs typeface="Times New Roman"/>
              </a:rPr>
              <a:t>passes</a:t>
            </a:r>
            <a:r>
              <a:rPr sz="2000" spc="-40" dirty="0">
                <a:latin typeface="Times New Roman"/>
                <a:cs typeface="Times New Roman"/>
              </a:rPr>
              <a:t> </a:t>
            </a:r>
            <a:r>
              <a:rPr sz="2000" dirty="0">
                <a:latin typeface="Times New Roman"/>
                <a:cs typeface="Times New Roman"/>
              </a:rPr>
              <a:t>through</a:t>
            </a:r>
            <a:r>
              <a:rPr sz="2000" spc="-40" dirty="0">
                <a:latin typeface="Times New Roman"/>
                <a:cs typeface="Times New Roman"/>
              </a:rPr>
              <a:t> </a:t>
            </a:r>
            <a:r>
              <a:rPr sz="2000" dirty="0">
                <a:latin typeface="Times New Roman"/>
                <a:cs typeface="Times New Roman"/>
              </a:rPr>
              <a:t>the</a:t>
            </a:r>
            <a:r>
              <a:rPr sz="2000" spc="-20" dirty="0">
                <a:latin typeface="Times New Roman"/>
                <a:cs typeface="Times New Roman"/>
              </a:rPr>
              <a:t> </a:t>
            </a:r>
            <a:r>
              <a:rPr sz="2000" dirty="0">
                <a:latin typeface="Times New Roman"/>
                <a:cs typeface="Times New Roman"/>
              </a:rPr>
              <a:t>larynx,</a:t>
            </a:r>
            <a:r>
              <a:rPr sz="2000" spc="-30" dirty="0">
                <a:latin typeface="Times New Roman"/>
                <a:cs typeface="Times New Roman"/>
              </a:rPr>
              <a:t> </a:t>
            </a:r>
            <a:r>
              <a:rPr sz="2000" dirty="0">
                <a:latin typeface="Times New Roman"/>
                <a:cs typeface="Times New Roman"/>
              </a:rPr>
              <a:t>or</a:t>
            </a:r>
            <a:r>
              <a:rPr sz="2000" spc="-20" dirty="0">
                <a:latin typeface="Times New Roman"/>
                <a:cs typeface="Times New Roman"/>
              </a:rPr>
              <a:t> </a:t>
            </a:r>
            <a:r>
              <a:rPr sz="2000" dirty="0">
                <a:latin typeface="Times New Roman"/>
                <a:cs typeface="Times New Roman"/>
              </a:rPr>
              <a:t>voice</a:t>
            </a:r>
            <a:r>
              <a:rPr sz="2000" spc="-25" dirty="0">
                <a:latin typeface="Times New Roman"/>
                <a:cs typeface="Times New Roman"/>
              </a:rPr>
              <a:t> </a:t>
            </a:r>
            <a:r>
              <a:rPr sz="2000" dirty="0">
                <a:latin typeface="Times New Roman"/>
                <a:cs typeface="Times New Roman"/>
              </a:rPr>
              <a:t>box,</a:t>
            </a:r>
            <a:r>
              <a:rPr sz="2000" spc="-20" dirty="0">
                <a:latin typeface="Times New Roman"/>
                <a:cs typeface="Times New Roman"/>
              </a:rPr>
              <a:t> </a:t>
            </a:r>
            <a:r>
              <a:rPr sz="2000" dirty="0">
                <a:latin typeface="Times New Roman"/>
                <a:cs typeface="Times New Roman"/>
              </a:rPr>
              <a:t>and</a:t>
            </a:r>
            <a:r>
              <a:rPr sz="2000" spc="-20" dirty="0">
                <a:latin typeface="Times New Roman"/>
                <a:cs typeface="Times New Roman"/>
              </a:rPr>
              <a:t> </a:t>
            </a:r>
            <a:r>
              <a:rPr sz="2000" dirty="0">
                <a:latin typeface="Times New Roman"/>
                <a:cs typeface="Times New Roman"/>
              </a:rPr>
              <a:t>enters</a:t>
            </a:r>
            <a:r>
              <a:rPr sz="2000" spc="-20" dirty="0">
                <a:latin typeface="Times New Roman"/>
                <a:cs typeface="Times New Roman"/>
              </a:rPr>
              <a:t> </a:t>
            </a:r>
            <a:r>
              <a:rPr sz="2000" dirty="0">
                <a:latin typeface="Times New Roman"/>
                <a:cs typeface="Times New Roman"/>
              </a:rPr>
              <a:t>the</a:t>
            </a:r>
            <a:r>
              <a:rPr sz="2000" spc="-25" dirty="0">
                <a:latin typeface="Times New Roman"/>
                <a:cs typeface="Times New Roman"/>
              </a:rPr>
              <a:t> </a:t>
            </a:r>
            <a:r>
              <a:rPr sz="2000" spc="-10" dirty="0">
                <a:latin typeface="Times New Roman"/>
                <a:cs typeface="Times New Roman"/>
              </a:rPr>
              <a:t>trachea.</a:t>
            </a:r>
            <a:endParaRPr sz="2000">
              <a:latin typeface="Times New Roman"/>
              <a:cs typeface="Times New Roman"/>
            </a:endParaRPr>
          </a:p>
          <a:p>
            <a:pPr marL="352425" marR="5080" indent="-339725" algn="just">
              <a:lnSpc>
                <a:spcPct val="150000"/>
              </a:lnSpc>
              <a:buFont typeface="Arial MT"/>
              <a:buChar char="•"/>
              <a:tabLst>
                <a:tab pos="355600" algn="l"/>
              </a:tabLst>
            </a:pPr>
            <a:r>
              <a:rPr sz="2000" b="1" dirty="0">
                <a:solidFill>
                  <a:srgbClr val="EC7C30"/>
                </a:solidFill>
                <a:latin typeface="Times New Roman"/>
                <a:cs typeface="Times New Roman"/>
              </a:rPr>
              <a:t>The</a:t>
            </a:r>
            <a:r>
              <a:rPr sz="2000" b="1" spc="10" dirty="0">
                <a:solidFill>
                  <a:srgbClr val="EC7C30"/>
                </a:solidFill>
                <a:latin typeface="Times New Roman"/>
                <a:cs typeface="Times New Roman"/>
              </a:rPr>
              <a:t> </a:t>
            </a:r>
            <a:r>
              <a:rPr sz="2000" b="1" dirty="0">
                <a:solidFill>
                  <a:srgbClr val="EC7C30"/>
                </a:solidFill>
                <a:latin typeface="Times New Roman"/>
                <a:cs typeface="Times New Roman"/>
              </a:rPr>
              <a:t>trachea</a:t>
            </a:r>
            <a:r>
              <a:rPr sz="2000" b="1" spc="10" dirty="0">
                <a:solidFill>
                  <a:srgbClr val="EC7C30"/>
                </a:solidFill>
                <a:latin typeface="Times New Roman"/>
                <a:cs typeface="Times New Roman"/>
              </a:rPr>
              <a:t> </a:t>
            </a:r>
            <a:r>
              <a:rPr sz="2000" b="1" dirty="0">
                <a:solidFill>
                  <a:srgbClr val="EC7C30"/>
                </a:solidFill>
                <a:latin typeface="Times New Roman"/>
                <a:cs typeface="Times New Roman"/>
              </a:rPr>
              <a:t>is a</a:t>
            </a:r>
            <a:r>
              <a:rPr sz="2000" b="1" spc="5" dirty="0">
                <a:solidFill>
                  <a:srgbClr val="EC7C30"/>
                </a:solidFill>
                <a:latin typeface="Times New Roman"/>
                <a:cs typeface="Times New Roman"/>
              </a:rPr>
              <a:t> </a:t>
            </a:r>
            <a:r>
              <a:rPr sz="2000" b="1" dirty="0">
                <a:solidFill>
                  <a:srgbClr val="EC7C30"/>
                </a:solidFill>
                <a:latin typeface="Times New Roman"/>
                <a:cs typeface="Times New Roman"/>
              </a:rPr>
              <a:t>strong</a:t>
            </a:r>
            <a:r>
              <a:rPr sz="2000" b="1" spc="5" dirty="0">
                <a:solidFill>
                  <a:srgbClr val="EC7C30"/>
                </a:solidFill>
                <a:latin typeface="Times New Roman"/>
                <a:cs typeface="Times New Roman"/>
              </a:rPr>
              <a:t> </a:t>
            </a:r>
            <a:r>
              <a:rPr sz="2000" b="1" dirty="0">
                <a:solidFill>
                  <a:srgbClr val="EC7C30"/>
                </a:solidFill>
                <a:latin typeface="Times New Roman"/>
                <a:cs typeface="Times New Roman"/>
              </a:rPr>
              <a:t>tube</a:t>
            </a:r>
            <a:r>
              <a:rPr sz="2000" b="1" spc="5" dirty="0">
                <a:solidFill>
                  <a:srgbClr val="EC7C30"/>
                </a:solidFill>
                <a:latin typeface="Times New Roman"/>
                <a:cs typeface="Times New Roman"/>
              </a:rPr>
              <a:t> </a:t>
            </a:r>
            <a:r>
              <a:rPr sz="2000" b="1" dirty="0">
                <a:solidFill>
                  <a:srgbClr val="EC7C30"/>
                </a:solidFill>
                <a:latin typeface="Times New Roman"/>
                <a:cs typeface="Times New Roman"/>
              </a:rPr>
              <a:t>that</a:t>
            </a:r>
            <a:r>
              <a:rPr sz="2000" b="1" spc="5" dirty="0">
                <a:solidFill>
                  <a:srgbClr val="EC7C30"/>
                </a:solidFill>
                <a:latin typeface="Times New Roman"/>
                <a:cs typeface="Times New Roman"/>
              </a:rPr>
              <a:t> </a:t>
            </a:r>
            <a:r>
              <a:rPr sz="2000" b="1" dirty="0">
                <a:solidFill>
                  <a:srgbClr val="EC7C30"/>
                </a:solidFill>
                <a:latin typeface="Times New Roman"/>
                <a:cs typeface="Times New Roman"/>
              </a:rPr>
              <a:t>contains rings of</a:t>
            </a:r>
            <a:r>
              <a:rPr sz="2000" b="1" spc="15" dirty="0">
                <a:solidFill>
                  <a:srgbClr val="EC7C30"/>
                </a:solidFill>
                <a:latin typeface="Times New Roman"/>
                <a:cs typeface="Times New Roman"/>
              </a:rPr>
              <a:t> </a:t>
            </a:r>
            <a:r>
              <a:rPr sz="2000" b="1" dirty="0">
                <a:solidFill>
                  <a:srgbClr val="EC7C30"/>
                </a:solidFill>
                <a:latin typeface="Times New Roman"/>
                <a:cs typeface="Times New Roman"/>
              </a:rPr>
              <a:t>cartilage</a:t>
            </a:r>
            <a:r>
              <a:rPr sz="2000" b="1" spc="-5" dirty="0">
                <a:solidFill>
                  <a:srgbClr val="EC7C30"/>
                </a:solidFill>
                <a:latin typeface="Times New Roman"/>
                <a:cs typeface="Times New Roman"/>
              </a:rPr>
              <a:t> </a:t>
            </a:r>
            <a:r>
              <a:rPr sz="2000" b="1" dirty="0">
                <a:solidFill>
                  <a:srgbClr val="EC7C30"/>
                </a:solidFill>
                <a:latin typeface="Times New Roman"/>
                <a:cs typeface="Times New Roman"/>
              </a:rPr>
              <a:t>that</a:t>
            </a:r>
            <a:r>
              <a:rPr sz="2000" b="1" spc="5" dirty="0">
                <a:solidFill>
                  <a:srgbClr val="EC7C30"/>
                </a:solidFill>
                <a:latin typeface="Times New Roman"/>
                <a:cs typeface="Times New Roman"/>
              </a:rPr>
              <a:t> </a:t>
            </a:r>
            <a:r>
              <a:rPr sz="2000" b="1" dirty="0">
                <a:solidFill>
                  <a:srgbClr val="EC7C30"/>
                </a:solidFill>
                <a:latin typeface="Times New Roman"/>
                <a:cs typeface="Times New Roman"/>
              </a:rPr>
              <a:t>prevent</a:t>
            </a:r>
            <a:r>
              <a:rPr sz="2000" b="1" spc="10" dirty="0">
                <a:solidFill>
                  <a:srgbClr val="EC7C30"/>
                </a:solidFill>
                <a:latin typeface="Times New Roman"/>
                <a:cs typeface="Times New Roman"/>
              </a:rPr>
              <a:t> </a:t>
            </a:r>
            <a:r>
              <a:rPr sz="2000" b="1" dirty="0">
                <a:solidFill>
                  <a:srgbClr val="EC7C30"/>
                </a:solidFill>
                <a:latin typeface="Times New Roman"/>
                <a:cs typeface="Times New Roman"/>
              </a:rPr>
              <a:t>it</a:t>
            </a:r>
            <a:r>
              <a:rPr sz="2000" b="1" spc="5" dirty="0">
                <a:solidFill>
                  <a:srgbClr val="EC7C30"/>
                </a:solidFill>
                <a:latin typeface="Times New Roman"/>
                <a:cs typeface="Times New Roman"/>
              </a:rPr>
              <a:t> </a:t>
            </a:r>
            <a:r>
              <a:rPr sz="2000" b="1" dirty="0">
                <a:solidFill>
                  <a:srgbClr val="EC7C30"/>
                </a:solidFill>
                <a:latin typeface="Times New Roman"/>
                <a:cs typeface="Times New Roman"/>
              </a:rPr>
              <a:t>from</a:t>
            </a:r>
            <a:r>
              <a:rPr sz="2000" b="1" spc="10" dirty="0">
                <a:solidFill>
                  <a:srgbClr val="EC7C30"/>
                </a:solidFill>
                <a:latin typeface="Times New Roman"/>
                <a:cs typeface="Times New Roman"/>
              </a:rPr>
              <a:t> </a:t>
            </a:r>
            <a:r>
              <a:rPr sz="2000" b="1" dirty="0">
                <a:solidFill>
                  <a:srgbClr val="EC7C30"/>
                </a:solidFill>
                <a:latin typeface="Times New Roman"/>
                <a:cs typeface="Times New Roman"/>
              </a:rPr>
              <a:t>collapsing.</a:t>
            </a:r>
            <a:r>
              <a:rPr sz="2000" b="1" spc="5" dirty="0">
                <a:solidFill>
                  <a:srgbClr val="EC7C30"/>
                </a:solidFill>
                <a:latin typeface="Times New Roman"/>
                <a:cs typeface="Times New Roman"/>
              </a:rPr>
              <a:t> </a:t>
            </a:r>
            <a:r>
              <a:rPr sz="2000" b="1" dirty="0">
                <a:solidFill>
                  <a:srgbClr val="EC7C30"/>
                </a:solidFill>
                <a:latin typeface="Times New Roman"/>
                <a:cs typeface="Times New Roman"/>
              </a:rPr>
              <a:t>Within</a:t>
            </a:r>
            <a:r>
              <a:rPr sz="2000" b="1" spc="10" dirty="0">
                <a:solidFill>
                  <a:srgbClr val="EC7C30"/>
                </a:solidFill>
                <a:latin typeface="Times New Roman"/>
                <a:cs typeface="Times New Roman"/>
              </a:rPr>
              <a:t> </a:t>
            </a:r>
            <a:r>
              <a:rPr sz="2000" b="1" spc="-25" dirty="0">
                <a:solidFill>
                  <a:srgbClr val="EC7C30"/>
                </a:solidFill>
                <a:latin typeface="Times New Roman"/>
                <a:cs typeface="Times New Roman"/>
              </a:rPr>
              <a:t>the 	</a:t>
            </a:r>
            <a:r>
              <a:rPr sz="2000" b="1" dirty="0">
                <a:solidFill>
                  <a:srgbClr val="EC7C30"/>
                </a:solidFill>
                <a:latin typeface="Times New Roman"/>
                <a:cs typeface="Times New Roman"/>
              </a:rPr>
              <a:t>lungs,</a:t>
            </a:r>
            <a:r>
              <a:rPr sz="2000" b="1" spc="335" dirty="0">
                <a:solidFill>
                  <a:srgbClr val="EC7C30"/>
                </a:solidFill>
                <a:latin typeface="Times New Roman"/>
                <a:cs typeface="Times New Roman"/>
              </a:rPr>
              <a:t> </a:t>
            </a:r>
            <a:r>
              <a:rPr sz="2000" b="1" dirty="0">
                <a:solidFill>
                  <a:srgbClr val="EC7C30"/>
                </a:solidFill>
                <a:latin typeface="Times New Roman"/>
                <a:cs typeface="Times New Roman"/>
              </a:rPr>
              <a:t>the</a:t>
            </a:r>
            <a:r>
              <a:rPr sz="2000" b="1" spc="350" dirty="0">
                <a:solidFill>
                  <a:srgbClr val="EC7C30"/>
                </a:solidFill>
                <a:latin typeface="Times New Roman"/>
                <a:cs typeface="Times New Roman"/>
              </a:rPr>
              <a:t> </a:t>
            </a:r>
            <a:r>
              <a:rPr sz="2000" b="1" dirty="0">
                <a:solidFill>
                  <a:srgbClr val="EC7C30"/>
                </a:solidFill>
                <a:latin typeface="Times New Roman"/>
                <a:cs typeface="Times New Roman"/>
              </a:rPr>
              <a:t>trachea</a:t>
            </a:r>
            <a:r>
              <a:rPr sz="2000" b="1" spc="355" dirty="0">
                <a:solidFill>
                  <a:srgbClr val="EC7C30"/>
                </a:solidFill>
                <a:latin typeface="Times New Roman"/>
                <a:cs typeface="Times New Roman"/>
              </a:rPr>
              <a:t> </a:t>
            </a:r>
            <a:r>
              <a:rPr sz="2000" b="1" dirty="0">
                <a:solidFill>
                  <a:srgbClr val="EC7C30"/>
                </a:solidFill>
                <a:latin typeface="Times New Roman"/>
                <a:cs typeface="Times New Roman"/>
              </a:rPr>
              <a:t>branches</a:t>
            </a:r>
            <a:r>
              <a:rPr sz="2000" b="1" spc="360" dirty="0">
                <a:solidFill>
                  <a:srgbClr val="EC7C30"/>
                </a:solidFill>
                <a:latin typeface="Times New Roman"/>
                <a:cs typeface="Times New Roman"/>
              </a:rPr>
              <a:t> </a:t>
            </a:r>
            <a:r>
              <a:rPr sz="2000" b="1" dirty="0">
                <a:solidFill>
                  <a:srgbClr val="EC7C30"/>
                </a:solidFill>
                <a:latin typeface="Times New Roman"/>
                <a:cs typeface="Times New Roman"/>
              </a:rPr>
              <a:t>into</a:t>
            </a:r>
            <a:r>
              <a:rPr sz="2000" b="1" spc="355" dirty="0">
                <a:solidFill>
                  <a:srgbClr val="EC7C30"/>
                </a:solidFill>
                <a:latin typeface="Times New Roman"/>
                <a:cs typeface="Times New Roman"/>
              </a:rPr>
              <a:t> </a:t>
            </a:r>
            <a:r>
              <a:rPr sz="2000" b="1" dirty="0">
                <a:solidFill>
                  <a:srgbClr val="EC7C30"/>
                </a:solidFill>
                <a:latin typeface="Times New Roman"/>
                <a:cs typeface="Times New Roman"/>
              </a:rPr>
              <a:t>a</a:t>
            </a:r>
            <a:r>
              <a:rPr sz="2000" b="1" spc="365" dirty="0">
                <a:solidFill>
                  <a:srgbClr val="EC7C30"/>
                </a:solidFill>
                <a:latin typeface="Times New Roman"/>
                <a:cs typeface="Times New Roman"/>
              </a:rPr>
              <a:t> </a:t>
            </a:r>
            <a:r>
              <a:rPr sz="2000" b="1" dirty="0">
                <a:solidFill>
                  <a:srgbClr val="EC7C30"/>
                </a:solidFill>
                <a:latin typeface="Times New Roman"/>
                <a:cs typeface="Times New Roman"/>
              </a:rPr>
              <a:t>left</a:t>
            </a:r>
            <a:r>
              <a:rPr sz="2000" b="1" spc="350" dirty="0">
                <a:solidFill>
                  <a:srgbClr val="EC7C30"/>
                </a:solidFill>
                <a:latin typeface="Times New Roman"/>
                <a:cs typeface="Times New Roman"/>
              </a:rPr>
              <a:t> </a:t>
            </a:r>
            <a:r>
              <a:rPr sz="2000" b="1" dirty="0">
                <a:solidFill>
                  <a:srgbClr val="EC7C30"/>
                </a:solidFill>
                <a:latin typeface="Times New Roman"/>
                <a:cs typeface="Times New Roman"/>
              </a:rPr>
              <a:t>and</a:t>
            </a:r>
            <a:r>
              <a:rPr sz="2000" b="1" spc="360" dirty="0">
                <a:solidFill>
                  <a:srgbClr val="EC7C30"/>
                </a:solidFill>
                <a:latin typeface="Times New Roman"/>
                <a:cs typeface="Times New Roman"/>
              </a:rPr>
              <a:t> </a:t>
            </a:r>
            <a:r>
              <a:rPr sz="2000" b="1" dirty="0">
                <a:solidFill>
                  <a:srgbClr val="EC7C30"/>
                </a:solidFill>
                <a:latin typeface="Times New Roman"/>
                <a:cs typeface="Times New Roman"/>
              </a:rPr>
              <a:t>right</a:t>
            </a:r>
            <a:r>
              <a:rPr sz="2000" b="1" spc="355" dirty="0">
                <a:solidFill>
                  <a:srgbClr val="EC7C30"/>
                </a:solidFill>
                <a:latin typeface="Times New Roman"/>
                <a:cs typeface="Times New Roman"/>
              </a:rPr>
              <a:t> </a:t>
            </a:r>
            <a:r>
              <a:rPr sz="2000" b="1" dirty="0">
                <a:solidFill>
                  <a:srgbClr val="EC7C30"/>
                </a:solidFill>
                <a:latin typeface="Times New Roman"/>
                <a:cs typeface="Times New Roman"/>
              </a:rPr>
              <a:t>bronchus.</a:t>
            </a:r>
            <a:r>
              <a:rPr sz="2000" b="1" spc="360" dirty="0">
                <a:solidFill>
                  <a:srgbClr val="EC7C30"/>
                </a:solidFill>
                <a:latin typeface="Times New Roman"/>
                <a:cs typeface="Times New Roman"/>
              </a:rPr>
              <a:t> </a:t>
            </a:r>
            <a:r>
              <a:rPr sz="2000" b="1" dirty="0">
                <a:solidFill>
                  <a:srgbClr val="EC7C30"/>
                </a:solidFill>
                <a:latin typeface="Times New Roman"/>
                <a:cs typeface="Times New Roman"/>
              </a:rPr>
              <a:t>These</a:t>
            </a:r>
            <a:r>
              <a:rPr sz="2000" b="1" spc="335" dirty="0">
                <a:solidFill>
                  <a:srgbClr val="EC7C30"/>
                </a:solidFill>
                <a:latin typeface="Times New Roman"/>
                <a:cs typeface="Times New Roman"/>
              </a:rPr>
              <a:t> </a:t>
            </a:r>
            <a:r>
              <a:rPr sz="2000" b="1" dirty="0">
                <a:solidFill>
                  <a:srgbClr val="EC7C30"/>
                </a:solidFill>
                <a:latin typeface="Times New Roman"/>
                <a:cs typeface="Times New Roman"/>
              </a:rPr>
              <a:t>further</a:t>
            </a:r>
            <a:r>
              <a:rPr sz="2000" b="1" spc="325" dirty="0">
                <a:solidFill>
                  <a:srgbClr val="EC7C30"/>
                </a:solidFill>
                <a:latin typeface="Times New Roman"/>
                <a:cs typeface="Times New Roman"/>
              </a:rPr>
              <a:t> </a:t>
            </a:r>
            <a:r>
              <a:rPr sz="2000" b="1" dirty="0">
                <a:solidFill>
                  <a:srgbClr val="EC7C30"/>
                </a:solidFill>
                <a:latin typeface="Times New Roman"/>
                <a:cs typeface="Times New Roman"/>
              </a:rPr>
              <a:t>divide</a:t>
            </a:r>
            <a:r>
              <a:rPr sz="2000" b="1" spc="340" dirty="0">
                <a:solidFill>
                  <a:srgbClr val="EC7C30"/>
                </a:solidFill>
                <a:latin typeface="Times New Roman"/>
                <a:cs typeface="Times New Roman"/>
              </a:rPr>
              <a:t> </a:t>
            </a:r>
            <a:r>
              <a:rPr sz="2000" b="1" dirty="0">
                <a:solidFill>
                  <a:srgbClr val="EC7C30"/>
                </a:solidFill>
                <a:latin typeface="Times New Roman"/>
                <a:cs typeface="Times New Roman"/>
              </a:rPr>
              <a:t>into</a:t>
            </a:r>
            <a:r>
              <a:rPr sz="2000" b="1" spc="365" dirty="0">
                <a:solidFill>
                  <a:srgbClr val="EC7C30"/>
                </a:solidFill>
                <a:latin typeface="Times New Roman"/>
                <a:cs typeface="Times New Roman"/>
              </a:rPr>
              <a:t> </a:t>
            </a:r>
            <a:r>
              <a:rPr sz="2000" b="1" dirty="0">
                <a:solidFill>
                  <a:srgbClr val="EC7C30"/>
                </a:solidFill>
                <a:latin typeface="Times New Roman"/>
                <a:cs typeface="Times New Roman"/>
              </a:rPr>
              <a:t>smaller</a:t>
            </a:r>
            <a:r>
              <a:rPr sz="2000" b="1" spc="320" dirty="0">
                <a:solidFill>
                  <a:srgbClr val="EC7C30"/>
                </a:solidFill>
                <a:latin typeface="Times New Roman"/>
                <a:cs typeface="Times New Roman"/>
              </a:rPr>
              <a:t> </a:t>
            </a:r>
            <a:r>
              <a:rPr sz="2000" b="1" spc="-25" dirty="0">
                <a:solidFill>
                  <a:srgbClr val="EC7C30"/>
                </a:solidFill>
                <a:latin typeface="Times New Roman"/>
                <a:cs typeface="Times New Roman"/>
              </a:rPr>
              <a:t>and 	</a:t>
            </a:r>
            <a:r>
              <a:rPr sz="2000" b="1" dirty="0">
                <a:solidFill>
                  <a:srgbClr val="EC7C30"/>
                </a:solidFill>
                <a:latin typeface="Times New Roman"/>
                <a:cs typeface="Times New Roman"/>
              </a:rPr>
              <a:t>smaller</a:t>
            </a:r>
            <a:r>
              <a:rPr sz="2000" b="1" spc="185" dirty="0">
                <a:solidFill>
                  <a:srgbClr val="EC7C30"/>
                </a:solidFill>
                <a:latin typeface="Times New Roman"/>
                <a:cs typeface="Times New Roman"/>
              </a:rPr>
              <a:t> </a:t>
            </a:r>
            <a:r>
              <a:rPr sz="2000" b="1" dirty="0">
                <a:solidFill>
                  <a:srgbClr val="EC7C30"/>
                </a:solidFill>
                <a:latin typeface="Times New Roman"/>
                <a:cs typeface="Times New Roman"/>
              </a:rPr>
              <a:t>branches</a:t>
            </a:r>
            <a:r>
              <a:rPr sz="2000" b="1" spc="245" dirty="0">
                <a:solidFill>
                  <a:srgbClr val="EC7C30"/>
                </a:solidFill>
                <a:latin typeface="Times New Roman"/>
                <a:cs typeface="Times New Roman"/>
              </a:rPr>
              <a:t> </a:t>
            </a:r>
            <a:r>
              <a:rPr sz="2000" b="1" dirty="0">
                <a:solidFill>
                  <a:srgbClr val="EC7C30"/>
                </a:solidFill>
                <a:latin typeface="Times New Roman"/>
                <a:cs typeface="Times New Roman"/>
              </a:rPr>
              <a:t>called</a:t>
            </a:r>
            <a:r>
              <a:rPr sz="2000" b="1" spc="225" dirty="0">
                <a:solidFill>
                  <a:srgbClr val="EC7C30"/>
                </a:solidFill>
                <a:latin typeface="Times New Roman"/>
                <a:cs typeface="Times New Roman"/>
              </a:rPr>
              <a:t> </a:t>
            </a:r>
            <a:r>
              <a:rPr sz="2000" b="1" dirty="0">
                <a:solidFill>
                  <a:srgbClr val="EC7C30"/>
                </a:solidFill>
                <a:latin typeface="Times New Roman"/>
                <a:cs typeface="Times New Roman"/>
              </a:rPr>
              <a:t>bronchioles.</a:t>
            </a:r>
            <a:r>
              <a:rPr sz="2000" b="1" spc="229" dirty="0">
                <a:solidFill>
                  <a:srgbClr val="EC7C30"/>
                </a:solidFill>
                <a:latin typeface="Times New Roman"/>
                <a:cs typeface="Times New Roman"/>
              </a:rPr>
              <a:t> </a:t>
            </a:r>
            <a:r>
              <a:rPr sz="2000" b="1" dirty="0">
                <a:solidFill>
                  <a:srgbClr val="EC7C30"/>
                </a:solidFill>
                <a:latin typeface="Times New Roman"/>
                <a:cs typeface="Times New Roman"/>
              </a:rPr>
              <a:t>The</a:t>
            </a:r>
            <a:r>
              <a:rPr sz="2000" b="1" spc="225" dirty="0">
                <a:solidFill>
                  <a:srgbClr val="EC7C30"/>
                </a:solidFill>
                <a:latin typeface="Times New Roman"/>
                <a:cs typeface="Times New Roman"/>
              </a:rPr>
              <a:t> </a:t>
            </a:r>
            <a:r>
              <a:rPr sz="2000" b="1" dirty="0">
                <a:solidFill>
                  <a:srgbClr val="EC7C30"/>
                </a:solidFill>
                <a:latin typeface="Times New Roman"/>
                <a:cs typeface="Times New Roman"/>
              </a:rPr>
              <a:t>smallest</a:t>
            </a:r>
            <a:r>
              <a:rPr sz="2000" b="1" spc="235" dirty="0">
                <a:solidFill>
                  <a:srgbClr val="EC7C30"/>
                </a:solidFill>
                <a:latin typeface="Times New Roman"/>
                <a:cs typeface="Times New Roman"/>
              </a:rPr>
              <a:t> </a:t>
            </a:r>
            <a:r>
              <a:rPr sz="2000" b="1" dirty="0">
                <a:solidFill>
                  <a:srgbClr val="EC7C30"/>
                </a:solidFill>
                <a:latin typeface="Times New Roman"/>
                <a:cs typeface="Times New Roman"/>
              </a:rPr>
              <a:t>bronchioles</a:t>
            </a:r>
            <a:r>
              <a:rPr sz="2000" b="1" spc="245" dirty="0">
                <a:solidFill>
                  <a:srgbClr val="EC7C30"/>
                </a:solidFill>
                <a:latin typeface="Times New Roman"/>
                <a:cs typeface="Times New Roman"/>
              </a:rPr>
              <a:t> </a:t>
            </a:r>
            <a:r>
              <a:rPr sz="2000" b="1" dirty="0">
                <a:solidFill>
                  <a:srgbClr val="EC7C30"/>
                </a:solidFill>
                <a:latin typeface="Times New Roman"/>
                <a:cs typeface="Times New Roman"/>
              </a:rPr>
              <a:t>end</a:t>
            </a:r>
            <a:r>
              <a:rPr sz="2000" b="1" spc="240" dirty="0">
                <a:solidFill>
                  <a:srgbClr val="EC7C30"/>
                </a:solidFill>
                <a:latin typeface="Times New Roman"/>
                <a:cs typeface="Times New Roman"/>
              </a:rPr>
              <a:t> </a:t>
            </a:r>
            <a:r>
              <a:rPr sz="2000" b="1" dirty="0">
                <a:solidFill>
                  <a:srgbClr val="EC7C30"/>
                </a:solidFill>
                <a:latin typeface="Times New Roman"/>
                <a:cs typeface="Times New Roman"/>
              </a:rPr>
              <a:t>in</a:t>
            </a:r>
            <a:r>
              <a:rPr sz="2000" b="1" spc="229" dirty="0">
                <a:solidFill>
                  <a:srgbClr val="EC7C30"/>
                </a:solidFill>
                <a:latin typeface="Times New Roman"/>
                <a:cs typeface="Times New Roman"/>
              </a:rPr>
              <a:t> </a:t>
            </a:r>
            <a:r>
              <a:rPr sz="2000" b="1" dirty="0">
                <a:solidFill>
                  <a:srgbClr val="EC7C30"/>
                </a:solidFill>
                <a:latin typeface="Times New Roman"/>
                <a:cs typeface="Times New Roman"/>
              </a:rPr>
              <a:t>tiny</a:t>
            </a:r>
            <a:r>
              <a:rPr sz="2000" b="1" spc="235" dirty="0">
                <a:solidFill>
                  <a:srgbClr val="EC7C30"/>
                </a:solidFill>
                <a:latin typeface="Times New Roman"/>
                <a:cs typeface="Times New Roman"/>
              </a:rPr>
              <a:t> </a:t>
            </a:r>
            <a:r>
              <a:rPr sz="2000" b="1" dirty="0">
                <a:solidFill>
                  <a:srgbClr val="EC7C30"/>
                </a:solidFill>
                <a:latin typeface="Times New Roman"/>
                <a:cs typeface="Times New Roman"/>
              </a:rPr>
              <a:t>air</a:t>
            </a:r>
            <a:r>
              <a:rPr sz="2000" b="1" spc="190" dirty="0">
                <a:solidFill>
                  <a:srgbClr val="EC7C30"/>
                </a:solidFill>
                <a:latin typeface="Times New Roman"/>
                <a:cs typeface="Times New Roman"/>
              </a:rPr>
              <a:t> </a:t>
            </a:r>
            <a:r>
              <a:rPr sz="2000" b="1" dirty="0">
                <a:solidFill>
                  <a:srgbClr val="EC7C30"/>
                </a:solidFill>
                <a:latin typeface="Times New Roman"/>
                <a:cs typeface="Times New Roman"/>
              </a:rPr>
              <a:t>sacs.</a:t>
            </a:r>
            <a:r>
              <a:rPr sz="2000" b="1" spc="229" dirty="0">
                <a:solidFill>
                  <a:srgbClr val="EC7C30"/>
                </a:solidFill>
                <a:latin typeface="Times New Roman"/>
                <a:cs typeface="Times New Roman"/>
              </a:rPr>
              <a:t> </a:t>
            </a:r>
            <a:r>
              <a:rPr sz="2000" b="1" dirty="0">
                <a:solidFill>
                  <a:srgbClr val="EC7C30"/>
                </a:solidFill>
                <a:latin typeface="Times New Roman"/>
                <a:cs typeface="Times New Roman"/>
              </a:rPr>
              <a:t>These</a:t>
            </a:r>
            <a:r>
              <a:rPr sz="2000" b="1" spc="240" dirty="0">
                <a:solidFill>
                  <a:srgbClr val="EC7C30"/>
                </a:solidFill>
                <a:latin typeface="Times New Roman"/>
                <a:cs typeface="Times New Roman"/>
              </a:rPr>
              <a:t> </a:t>
            </a:r>
            <a:r>
              <a:rPr sz="2000" b="1" dirty="0">
                <a:solidFill>
                  <a:srgbClr val="EC7C30"/>
                </a:solidFill>
                <a:latin typeface="Times New Roman"/>
                <a:cs typeface="Times New Roman"/>
              </a:rPr>
              <a:t>are</a:t>
            </a:r>
            <a:r>
              <a:rPr sz="2000" b="1" spc="240" dirty="0">
                <a:solidFill>
                  <a:srgbClr val="EC7C30"/>
                </a:solidFill>
                <a:latin typeface="Times New Roman"/>
                <a:cs typeface="Times New Roman"/>
              </a:rPr>
              <a:t> </a:t>
            </a:r>
            <a:r>
              <a:rPr sz="2000" b="1" spc="-10" dirty="0">
                <a:solidFill>
                  <a:srgbClr val="EC7C30"/>
                </a:solidFill>
                <a:latin typeface="Times New Roman"/>
                <a:cs typeface="Times New Roman"/>
              </a:rPr>
              <a:t>called 	alveoli.</a:t>
            </a:r>
            <a:endParaRPr sz="2000">
              <a:latin typeface="Times New Roman"/>
              <a:cs typeface="Times New Roman"/>
            </a:endParaRPr>
          </a:p>
          <a:p>
            <a:pPr>
              <a:lnSpc>
                <a:spcPct val="100000"/>
              </a:lnSpc>
              <a:spcBef>
                <a:spcPts val="125"/>
              </a:spcBef>
              <a:buFont typeface="Arial MT"/>
              <a:buChar char="•"/>
            </a:pPr>
            <a:endParaRPr sz="2000">
              <a:latin typeface="Times New Roman"/>
              <a:cs typeface="Times New Roman"/>
            </a:endParaRPr>
          </a:p>
          <a:p>
            <a:pPr marL="411480" indent="-342900">
              <a:lnSpc>
                <a:spcPct val="100000"/>
              </a:lnSpc>
              <a:buFont typeface="Arial MT"/>
              <a:buChar char="•"/>
              <a:tabLst>
                <a:tab pos="411480" algn="l"/>
              </a:tabLst>
            </a:pPr>
            <a:r>
              <a:rPr sz="1800" b="1" dirty="0">
                <a:latin typeface="Times New Roman"/>
                <a:cs typeface="Times New Roman"/>
              </a:rPr>
              <a:t>They</a:t>
            </a:r>
            <a:r>
              <a:rPr sz="1800" b="1" spc="70" dirty="0">
                <a:latin typeface="Times New Roman"/>
                <a:cs typeface="Times New Roman"/>
              </a:rPr>
              <a:t> </a:t>
            </a:r>
            <a:r>
              <a:rPr sz="1800" b="1" dirty="0">
                <a:latin typeface="Times New Roman"/>
                <a:cs typeface="Times New Roman"/>
              </a:rPr>
              <a:t>inflate</a:t>
            </a:r>
            <a:r>
              <a:rPr sz="1800" b="1" spc="45" dirty="0">
                <a:latin typeface="Times New Roman"/>
                <a:cs typeface="Times New Roman"/>
              </a:rPr>
              <a:t> </a:t>
            </a:r>
            <a:r>
              <a:rPr sz="1800" b="1" dirty="0">
                <a:latin typeface="Times New Roman"/>
                <a:cs typeface="Times New Roman"/>
              </a:rPr>
              <a:t>when</a:t>
            </a:r>
            <a:r>
              <a:rPr sz="1800" b="1" spc="70" dirty="0">
                <a:latin typeface="Times New Roman"/>
                <a:cs typeface="Times New Roman"/>
              </a:rPr>
              <a:t> </a:t>
            </a:r>
            <a:r>
              <a:rPr sz="1800" b="1" dirty="0">
                <a:latin typeface="Times New Roman"/>
                <a:cs typeface="Times New Roman"/>
              </a:rPr>
              <a:t>a</a:t>
            </a:r>
            <a:r>
              <a:rPr sz="1800" b="1" spc="65" dirty="0">
                <a:latin typeface="Times New Roman"/>
                <a:cs typeface="Times New Roman"/>
              </a:rPr>
              <a:t> </a:t>
            </a:r>
            <a:r>
              <a:rPr sz="1800" b="1" dirty="0">
                <a:latin typeface="Times New Roman"/>
                <a:cs typeface="Times New Roman"/>
              </a:rPr>
              <a:t>person</a:t>
            </a:r>
            <a:r>
              <a:rPr sz="1800" b="1" spc="55" dirty="0">
                <a:latin typeface="Times New Roman"/>
                <a:cs typeface="Times New Roman"/>
              </a:rPr>
              <a:t> </a:t>
            </a:r>
            <a:r>
              <a:rPr sz="1800" b="1" dirty="0">
                <a:latin typeface="Times New Roman"/>
                <a:cs typeface="Times New Roman"/>
              </a:rPr>
              <a:t>inhales</a:t>
            </a:r>
            <a:r>
              <a:rPr sz="1800" b="1" spc="60" dirty="0">
                <a:latin typeface="Times New Roman"/>
                <a:cs typeface="Times New Roman"/>
              </a:rPr>
              <a:t> </a:t>
            </a:r>
            <a:r>
              <a:rPr sz="1800" b="1" dirty="0">
                <a:latin typeface="Times New Roman"/>
                <a:cs typeface="Times New Roman"/>
              </a:rPr>
              <a:t>and</a:t>
            </a:r>
            <a:r>
              <a:rPr sz="1800" b="1" spc="60" dirty="0">
                <a:latin typeface="Times New Roman"/>
                <a:cs typeface="Times New Roman"/>
              </a:rPr>
              <a:t> </a:t>
            </a:r>
            <a:r>
              <a:rPr sz="1800" b="1" dirty="0">
                <a:latin typeface="Times New Roman"/>
                <a:cs typeface="Times New Roman"/>
              </a:rPr>
              <a:t>deflate</a:t>
            </a:r>
            <a:r>
              <a:rPr sz="1800" b="1" spc="45" dirty="0">
                <a:latin typeface="Times New Roman"/>
                <a:cs typeface="Times New Roman"/>
              </a:rPr>
              <a:t> </a:t>
            </a:r>
            <a:r>
              <a:rPr sz="1800" b="1" dirty="0">
                <a:latin typeface="Times New Roman"/>
                <a:cs typeface="Times New Roman"/>
              </a:rPr>
              <a:t>when</a:t>
            </a:r>
            <a:r>
              <a:rPr sz="1800" b="1" spc="70" dirty="0">
                <a:latin typeface="Times New Roman"/>
                <a:cs typeface="Times New Roman"/>
              </a:rPr>
              <a:t> </a:t>
            </a:r>
            <a:r>
              <a:rPr sz="1800" b="1" dirty="0">
                <a:latin typeface="Times New Roman"/>
                <a:cs typeface="Times New Roman"/>
              </a:rPr>
              <a:t>a</a:t>
            </a:r>
            <a:r>
              <a:rPr sz="1800" b="1" spc="50" dirty="0">
                <a:latin typeface="Times New Roman"/>
                <a:cs typeface="Times New Roman"/>
              </a:rPr>
              <a:t> </a:t>
            </a:r>
            <a:r>
              <a:rPr sz="1800" b="1" dirty="0">
                <a:latin typeface="Times New Roman"/>
                <a:cs typeface="Times New Roman"/>
              </a:rPr>
              <a:t>person</a:t>
            </a:r>
            <a:r>
              <a:rPr sz="1800" b="1" spc="55" dirty="0">
                <a:latin typeface="Times New Roman"/>
                <a:cs typeface="Times New Roman"/>
              </a:rPr>
              <a:t> </a:t>
            </a:r>
            <a:r>
              <a:rPr sz="1800" b="1" dirty="0">
                <a:latin typeface="Times New Roman"/>
                <a:cs typeface="Times New Roman"/>
              </a:rPr>
              <a:t>exhales.</a:t>
            </a:r>
            <a:r>
              <a:rPr sz="1800" b="1" spc="60" dirty="0">
                <a:latin typeface="Times New Roman"/>
                <a:cs typeface="Times New Roman"/>
              </a:rPr>
              <a:t> </a:t>
            </a:r>
            <a:r>
              <a:rPr sz="1800" b="1" spc="-10" dirty="0">
                <a:latin typeface="Times New Roman"/>
                <a:cs typeface="Times New Roman"/>
              </a:rPr>
              <a:t>During</a:t>
            </a:r>
            <a:endParaRPr sz="1800">
              <a:latin typeface="Times New Roman"/>
              <a:cs typeface="Times New Roman"/>
            </a:endParaRPr>
          </a:p>
          <a:p>
            <a:pPr marL="411480" algn="just">
              <a:lnSpc>
                <a:spcPct val="100000"/>
              </a:lnSpc>
              <a:spcBef>
                <a:spcPts val="1080"/>
              </a:spcBef>
            </a:pPr>
            <a:r>
              <a:rPr sz="1800" b="1" dirty="0">
                <a:latin typeface="Times New Roman"/>
                <a:cs typeface="Times New Roman"/>
              </a:rPr>
              <a:t>gas</a:t>
            </a:r>
            <a:r>
              <a:rPr sz="1800" b="1" spc="455" dirty="0">
                <a:latin typeface="Times New Roman"/>
                <a:cs typeface="Times New Roman"/>
              </a:rPr>
              <a:t>  </a:t>
            </a:r>
            <a:r>
              <a:rPr sz="1800" b="1" dirty="0">
                <a:latin typeface="Times New Roman"/>
                <a:cs typeface="Times New Roman"/>
              </a:rPr>
              <a:t>exchange</a:t>
            </a:r>
            <a:r>
              <a:rPr sz="1800" b="1" spc="455" dirty="0">
                <a:latin typeface="Times New Roman"/>
                <a:cs typeface="Times New Roman"/>
              </a:rPr>
              <a:t>  </a:t>
            </a:r>
            <a:r>
              <a:rPr sz="1800" b="1" dirty="0">
                <a:latin typeface="Times New Roman"/>
                <a:cs typeface="Times New Roman"/>
              </a:rPr>
              <a:t>oxygen</a:t>
            </a:r>
            <a:r>
              <a:rPr sz="1800" b="1" spc="455" dirty="0">
                <a:latin typeface="Times New Roman"/>
                <a:cs typeface="Times New Roman"/>
              </a:rPr>
              <a:t>  </a:t>
            </a:r>
            <a:r>
              <a:rPr sz="1800" b="1" dirty="0">
                <a:latin typeface="Times New Roman"/>
                <a:cs typeface="Times New Roman"/>
              </a:rPr>
              <a:t>moves</a:t>
            </a:r>
            <a:r>
              <a:rPr sz="1800" b="1" spc="459" dirty="0">
                <a:latin typeface="Times New Roman"/>
                <a:cs typeface="Times New Roman"/>
              </a:rPr>
              <a:t>  </a:t>
            </a:r>
            <a:r>
              <a:rPr sz="1800" b="1" dirty="0">
                <a:latin typeface="Times New Roman"/>
                <a:cs typeface="Times New Roman"/>
              </a:rPr>
              <a:t>from</a:t>
            </a:r>
            <a:r>
              <a:rPr sz="1800" b="1" spc="450" dirty="0">
                <a:latin typeface="Times New Roman"/>
                <a:cs typeface="Times New Roman"/>
              </a:rPr>
              <a:t>  </a:t>
            </a:r>
            <a:r>
              <a:rPr sz="1800" b="1" dirty="0">
                <a:latin typeface="Times New Roman"/>
                <a:cs typeface="Times New Roman"/>
              </a:rPr>
              <a:t>the</a:t>
            </a:r>
            <a:r>
              <a:rPr sz="1800" b="1" spc="455" dirty="0">
                <a:latin typeface="Times New Roman"/>
                <a:cs typeface="Times New Roman"/>
              </a:rPr>
              <a:t>  </a:t>
            </a:r>
            <a:r>
              <a:rPr sz="1800" b="1" dirty="0">
                <a:latin typeface="Times New Roman"/>
                <a:cs typeface="Times New Roman"/>
              </a:rPr>
              <a:t>lungs</a:t>
            </a:r>
            <a:r>
              <a:rPr sz="1800" b="1" spc="455" dirty="0">
                <a:latin typeface="Times New Roman"/>
                <a:cs typeface="Times New Roman"/>
              </a:rPr>
              <a:t>  </a:t>
            </a:r>
            <a:r>
              <a:rPr sz="1800" b="1" dirty="0">
                <a:latin typeface="Times New Roman"/>
                <a:cs typeface="Times New Roman"/>
              </a:rPr>
              <a:t>to</a:t>
            </a:r>
            <a:r>
              <a:rPr sz="1800" b="1" spc="455" dirty="0">
                <a:latin typeface="Times New Roman"/>
                <a:cs typeface="Times New Roman"/>
              </a:rPr>
              <a:t>  </a:t>
            </a:r>
            <a:r>
              <a:rPr sz="1800" b="1" dirty="0">
                <a:latin typeface="Times New Roman"/>
                <a:cs typeface="Times New Roman"/>
              </a:rPr>
              <a:t>the</a:t>
            </a:r>
            <a:r>
              <a:rPr sz="1800" b="1" spc="455" dirty="0">
                <a:latin typeface="Times New Roman"/>
                <a:cs typeface="Times New Roman"/>
              </a:rPr>
              <a:t>  </a:t>
            </a:r>
            <a:r>
              <a:rPr sz="1800" b="1" spc="-10" dirty="0">
                <a:latin typeface="Times New Roman"/>
                <a:cs typeface="Times New Roman"/>
              </a:rPr>
              <a:t>bloodstream.</a:t>
            </a:r>
            <a:endParaRPr sz="1800">
              <a:latin typeface="Times New Roman"/>
              <a:cs typeface="Times New Roman"/>
            </a:endParaRPr>
          </a:p>
          <a:p>
            <a:pPr>
              <a:lnSpc>
                <a:spcPct val="100000"/>
              </a:lnSpc>
              <a:spcBef>
                <a:spcPts val="1170"/>
              </a:spcBef>
            </a:pPr>
            <a:endParaRPr sz="1800">
              <a:latin typeface="Times New Roman"/>
              <a:cs typeface="Times New Roman"/>
            </a:endParaRPr>
          </a:p>
          <a:p>
            <a:pPr marL="411480" marR="3354070" indent="-342900" algn="just">
              <a:lnSpc>
                <a:spcPct val="150100"/>
              </a:lnSpc>
              <a:buFont typeface="Arial MT"/>
              <a:buChar char="•"/>
              <a:tabLst>
                <a:tab pos="411480" algn="l"/>
              </a:tabLst>
            </a:pPr>
            <a:r>
              <a:rPr sz="1800" b="1" dirty="0">
                <a:latin typeface="Times New Roman"/>
                <a:cs typeface="Times New Roman"/>
              </a:rPr>
              <a:t>At</a:t>
            </a:r>
            <a:r>
              <a:rPr sz="1800" b="1" spc="320" dirty="0">
                <a:latin typeface="Times New Roman"/>
                <a:cs typeface="Times New Roman"/>
              </a:rPr>
              <a:t> </a:t>
            </a:r>
            <a:r>
              <a:rPr sz="1800" b="1" dirty="0">
                <a:latin typeface="Times New Roman"/>
                <a:cs typeface="Times New Roman"/>
              </a:rPr>
              <a:t>the</a:t>
            </a:r>
            <a:r>
              <a:rPr sz="1800" b="1" spc="325" dirty="0">
                <a:latin typeface="Times New Roman"/>
                <a:cs typeface="Times New Roman"/>
              </a:rPr>
              <a:t> </a:t>
            </a:r>
            <a:r>
              <a:rPr sz="1800" b="1" dirty="0">
                <a:latin typeface="Times New Roman"/>
                <a:cs typeface="Times New Roman"/>
              </a:rPr>
              <a:t>same</a:t>
            </a:r>
            <a:r>
              <a:rPr sz="1800" b="1" spc="320" dirty="0">
                <a:latin typeface="Times New Roman"/>
                <a:cs typeface="Times New Roman"/>
              </a:rPr>
              <a:t> </a:t>
            </a:r>
            <a:r>
              <a:rPr sz="1800" b="1" dirty="0">
                <a:latin typeface="Times New Roman"/>
                <a:cs typeface="Times New Roman"/>
              </a:rPr>
              <a:t>time,</a:t>
            </a:r>
            <a:r>
              <a:rPr sz="1800" b="1" spc="320" dirty="0">
                <a:latin typeface="Times New Roman"/>
                <a:cs typeface="Times New Roman"/>
              </a:rPr>
              <a:t> </a:t>
            </a:r>
            <a:r>
              <a:rPr sz="1800" b="1" dirty="0">
                <a:latin typeface="Times New Roman"/>
                <a:cs typeface="Times New Roman"/>
              </a:rPr>
              <a:t>carbon</a:t>
            </a:r>
            <a:r>
              <a:rPr sz="1800" b="1" spc="320" dirty="0">
                <a:latin typeface="Times New Roman"/>
                <a:cs typeface="Times New Roman"/>
              </a:rPr>
              <a:t> </a:t>
            </a:r>
            <a:r>
              <a:rPr sz="1800" b="1" dirty="0">
                <a:latin typeface="Times New Roman"/>
                <a:cs typeface="Times New Roman"/>
              </a:rPr>
              <a:t>dioxide</a:t>
            </a:r>
            <a:r>
              <a:rPr sz="1800" b="1" spc="330" dirty="0">
                <a:latin typeface="Times New Roman"/>
                <a:cs typeface="Times New Roman"/>
              </a:rPr>
              <a:t> </a:t>
            </a:r>
            <a:r>
              <a:rPr sz="1800" b="1" dirty="0">
                <a:latin typeface="Times New Roman"/>
                <a:cs typeface="Times New Roman"/>
              </a:rPr>
              <a:t>passes</a:t>
            </a:r>
            <a:r>
              <a:rPr sz="1800" b="1" spc="315" dirty="0">
                <a:latin typeface="Times New Roman"/>
                <a:cs typeface="Times New Roman"/>
              </a:rPr>
              <a:t> </a:t>
            </a:r>
            <a:r>
              <a:rPr sz="1800" b="1" dirty="0">
                <a:latin typeface="Times New Roman"/>
                <a:cs typeface="Times New Roman"/>
              </a:rPr>
              <a:t>from</a:t>
            </a:r>
            <a:r>
              <a:rPr sz="1800" b="1" spc="330" dirty="0">
                <a:latin typeface="Times New Roman"/>
                <a:cs typeface="Times New Roman"/>
              </a:rPr>
              <a:t> </a:t>
            </a:r>
            <a:r>
              <a:rPr sz="1800" b="1" dirty="0">
                <a:latin typeface="Times New Roman"/>
                <a:cs typeface="Times New Roman"/>
              </a:rPr>
              <a:t>the</a:t>
            </a:r>
            <a:r>
              <a:rPr sz="1800" b="1" spc="325" dirty="0">
                <a:latin typeface="Times New Roman"/>
                <a:cs typeface="Times New Roman"/>
              </a:rPr>
              <a:t> </a:t>
            </a:r>
            <a:r>
              <a:rPr sz="1800" b="1" dirty="0">
                <a:latin typeface="Times New Roman"/>
                <a:cs typeface="Times New Roman"/>
              </a:rPr>
              <a:t>blood</a:t>
            </a:r>
            <a:r>
              <a:rPr sz="1800" b="1" spc="310" dirty="0">
                <a:latin typeface="Times New Roman"/>
                <a:cs typeface="Times New Roman"/>
              </a:rPr>
              <a:t> </a:t>
            </a:r>
            <a:r>
              <a:rPr sz="1800" b="1" dirty="0">
                <a:latin typeface="Times New Roman"/>
                <a:cs typeface="Times New Roman"/>
              </a:rPr>
              <a:t>to</a:t>
            </a:r>
            <a:r>
              <a:rPr sz="1800" b="1" spc="315" dirty="0">
                <a:latin typeface="Times New Roman"/>
                <a:cs typeface="Times New Roman"/>
              </a:rPr>
              <a:t> </a:t>
            </a:r>
            <a:r>
              <a:rPr sz="1800" b="1" dirty="0">
                <a:latin typeface="Times New Roman"/>
                <a:cs typeface="Times New Roman"/>
              </a:rPr>
              <a:t>the</a:t>
            </a:r>
            <a:r>
              <a:rPr sz="1800" b="1" spc="315" dirty="0">
                <a:latin typeface="Times New Roman"/>
                <a:cs typeface="Times New Roman"/>
              </a:rPr>
              <a:t> </a:t>
            </a:r>
            <a:r>
              <a:rPr sz="1800" b="1" dirty="0">
                <a:latin typeface="Times New Roman"/>
                <a:cs typeface="Times New Roman"/>
              </a:rPr>
              <a:t>lungs.</a:t>
            </a:r>
            <a:r>
              <a:rPr sz="1800" b="1" spc="335" dirty="0">
                <a:latin typeface="Times New Roman"/>
                <a:cs typeface="Times New Roman"/>
              </a:rPr>
              <a:t> </a:t>
            </a:r>
            <a:r>
              <a:rPr sz="1800" b="1" spc="-20" dirty="0">
                <a:latin typeface="Times New Roman"/>
                <a:cs typeface="Times New Roman"/>
              </a:rPr>
              <a:t>This </a:t>
            </a:r>
            <a:r>
              <a:rPr sz="1800" b="1" dirty="0">
                <a:latin typeface="Times New Roman"/>
                <a:cs typeface="Times New Roman"/>
              </a:rPr>
              <a:t>happens</a:t>
            </a:r>
            <a:r>
              <a:rPr sz="1800" b="1" spc="165" dirty="0">
                <a:latin typeface="Times New Roman"/>
                <a:cs typeface="Times New Roman"/>
              </a:rPr>
              <a:t> </a:t>
            </a:r>
            <a:r>
              <a:rPr sz="1800" b="1" dirty="0">
                <a:latin typeface="Times New Roman"/>
                <a:cs typeface="Times New Roman"/>
              </a:rPr>
              <a:t>in</a:t>
            </a:r>
            <a:r>
              <a:rPr sz="1800" b="1" spc="170" dirty="0">
                <a:latin typeface="Times New Roman"/>
                <a:cs typeface="Times New Roman"/>
              </a:rPr>
              <a:t> </a:t>
            </a:r>
            <a:r>
              <a:rPr sz="1800" b="1" dirty="0">
                <a:latin typeface="Times New Roman"/>
                <a:cs typeface="Times New Roman"/>
              </a:rPr>
              <a:t>the</a:t>
            </a:r>
            <a:r>
              <a:rPr sz="1800" b="1" spc="165" dirty="0">
                <a:latin typeface="Times New Roman"/>
                <a:cs typeface="Times New Roman"/>
              </a:rPr>
              <a:t> </a:t>
            </a:r>
            <a:r>
              <a:rPr sz="1800" b="1" dirty="0">
                <a:latin typeface="Times New Roman"/>
                <a:cs typeface="Times New Roman"/>
              </a:rPr>
              <a:t>lungs</a:t>
            </a:r>
            <a:r>
              <a:rPr sz="1800" b="1" spc="170" dirty="0">
                <a:latin typeface="Times New Roman"/>
                <a:cs typeface="Times New Roman"/>
              </a:rPr>
              <a:t> </a:t>
            </a:r>
            <a:r>
              <a:rPr sz="1800" b="1" dirty="0">
                <a:latin typeface="Times New Roman"/>
                <a:cs typeface="Times New Roman"/>
              </a:rPr>
              <a:t>between</a:t>
            </a:r>
            <a:r>
              <a:rPr sz="1800" b="1" spc="165" dirty="0">
                <a:latin typeface="Times New Roman"/>
                <a:cs typeface="Times New Roman"/>
              </a:rPr>
              <a:t> </a:t>
            </a:r>
            <a:r>
              <a:rPr sz="1800" b="1" dirty="0">
                <a:latin typeface="Times New Roman"/>
                <a:cs typeface="Times New Roman"/>
              </a:rPr>
              <a:t>the</a:t>
            </a:r>
            <a:r>
              <a:rPr sz="1800" b="1" spc="175" dirty="0">
                <a:latin typeface="Times New Roman"/>
                <a:cs typeface="Times New Roman"/>
              </a:rPr>
              <a:t> </a:t>
            </a:r>
            <a:r>
              <a:rPr sz="1800" b="1" dirty="0">
                <a:latin typeface="Times New Roman"/>
                <a:cs typeface="Times New Roman"/>
              </a:rPr>
              <a:t>alveoli</a:t>
            </a:r>
            <a:r>
              <a:rPr sz="1800" b="1" spc="175" dirty="0">
                <a:latin typeface="Times New Roman"/>
                <a:cs typeface="Times New Roman"/>
              </a:rPr>
              <a:t> </a:t>
            </a:r>
            <a:r>
              <a:rPr sz="1800" b="1" dirty="0">
                <a:latin typeface="Times New Roman"/>
                <a:cs typeface="Times New Roman"/>
              </a:rPr>
              <a:t>and</a:t>
            </a:r>
            <a:r>
              <a:rPr sz="1800" b="1" spc="155" dirty="0">
                <a:latin typeface="Times New Roman"/>
                <a:cs typeface="Times New Roman"/>
              </a:rPr>
              <a:t> </a:t>
            </a:r>
            <a:r>
              <a:rPr sz="1800" b="1" dirty="0">
                <a:latin typeface="Times New Roman"/>
                <a:cs typeface="Times New Roman"/>
              </a:rPr>
              <a:t>a</a:t>
            </a:r>
            <a:r>
              <a:rPr sz="1800" b="1" spc="175" dirty="0">
                <a:latin typeface="Times New Roman"/>
                <a:cs typeface="Times New Roman"/>
              </a:rPr>
              <a:t> </a:t>
            </a:r>
            <a:r>
              <a:rPr sz="1800" b="1" dirty="0">
                <a:latin typeface="Times New Roman"/>
                <a:cs typeface="Times New Roman"/>
              </a:rPr>
              <a:t>network</a:t>
            </a:r>
            <a:r>
              <a:rPr sz="1800" b="1" spc="175" dirty="0">
                <a:latin typeface="Times New Roman"/>
                <a:cs typeface="Times New Roman"/>
              </a:rPr>
              <a:t> </a:t>
            </a:r>
            <a:r>
              <a:rPr sz="1800" b="1" dirty="0">
                <a:latin typeface="Times New Roman"/>
                <a:cs typeface="Times New Roman"/>
              </a:rPr>
              <a:t>of</a:t>
            </a:r>
            <a:r>
              <a:rPr sz="1800" b="1" spc="165" dirty="0">
                <a:latin typeface="Times New Roman"/>
                <a:cs typeface="Times New Roman"/>
              </a:rPr>
              <a:t> </a:t>
            </a:r>
            <a:r>
              <a:rPr sz="1800" b="1" dirty="0">
                <a:latin typeface="Times New Roman"/>
                <a:cs typeface="Times New Roman"/>
              </a:rPr>
              <a:t>tiny</a:t>
            </a:r>
            <a:r>
              <a:rPr sz="1800" b="1" spc="185" dirty="0">
                <a:latin typeface="Times New Roman"/>
                <a:cs typeface="Times New Roman"/>
              </a:rPr>
              <a:t> </a:t>
            </a:r>
            <a:r>
              <a:rPr sz="1800" b="1" dirty="0">
                <a:latin typeface="Times New Roman"/>
                <a:cs typeface="Times New Roman"/>
              </a:rPr>
              <a:t>blood</a:t>
            </a:r>
            <a:r>
              <a:rPr sz="1800" b="1" spc="155" dirty="0">
                <a:latin typeface="Times New Roman"/>
                <a:cs typeface="Times New Roman"/>
              </a:rPr>
              <a:t> </a:t>
            </a:r>
            <a:r>
              <a:rPr sz="1800" b="1" spc="-10" dirty="0">
                <a:latin typeface="Times New Roman"/>
                <a:cs typeface="Times New Roman"/>
              </a:rPr>
              <a:t>vessels </a:t>
            </a:r>
            <a:r>
              <a:rPr sz="1800" b="1" dirty="0">
                <a:latin typeface="Times New Roman"/>
                <a:cs typeface="Times New Roman"/>
              </a:rPr>
              <a:t>called</a:t>
            </a:r>
            <a:r>
              <a:rPr sz="1800" b="1" spc="-40" dirty="0">
                <a:latin typeface="Times New Roman"/>
                <a:cs typeface="Times New Roman"/>
              </a:rPr>
              <a:t> </a:t>
            </a:r>
            <a:r>
              <a:rPr sz="1800" b="1" dirty="0">
                <a:latin typeface="Times New Roman"/>
                <a:cs typeface="Times New Roman"/>
              </a:rPr>
              <a:t>capillaries,</a:t>
            </a:r>
            <a:r>
              <a:rPr sz="1800" b="1" spc="-25" dirty="0">
                <a:latin typeface="Times New Roman"/>
                <a:cs typeface="Times New Roman"/>
              </a:rPr>
              <a:t> </a:t>
            </a:r>
            <a:r>
              <a:rPr sz="1800" b="1" dirty="0">
                <a:latin typeface="Times New Roman"/>
                <a:cs typeface="Times New Roman"/>
              </a:rPr>
              <a:t>which</a:t>
            </a:r>
            <a:r>
              <a:rPr sz="1800" b="1" spc="-40" dirty="0">
                <a:latin typeface="Times New Roman"/>
                <a:cs typeface="Times New Roman"/>
              </a:rPr>
              <a:t> </a:t>
            </a:r>
            <a:r>
              <a:rPr sz="1800" b="1" dirty="0">
                <a:latin typeface="Times New Roman"/>
                <a:cs typeface="Times New Roman"/>
              </a:rPr>
              <a:t>are</a:t>
            </a:r>
            <a:r>
              <a:rPr sz="1800" b="1" spc="-20" dirty="0">
                <a:latin typeface="Times New Roman"/>
                <a:cs typeface="Times New Roman"/>
              </a:rPr>
              <a:t> </a:t>
            </a:r>
            <a:r>
              <a:rPr sz="1800" b="1" dirty="0">
                <a:latin typeface="Times New Roman"/>
                <a:cs typeface="Times New Roman"/>
              </a:rPr>
              <a:t>located</a:t>
            </a:r>
            <a:r>
              <a:rPr sz="1800" b="1" spc="-30" dirty="0">
                <a:latin typeface="Times New Roman"/>
                <a:cs typeface="Times New Roman"/>
              </a:rPr>
              <a:t> </a:t>
            </a:r>
            <a:r>
              <a:rPr sz="1800" b="1" dirty="0">
                <a:latin typeface="Times New Roman"/>
                <a:cs typeface="Times New Roman"/>
              </a:rPr>
              <a:t>in</a:t>
            </a:r>
            <a:r>
              <a:rPr sz="1800" b="1" spc="-25" dirty="0">
                <a:latin typeface="Times New Roman"/>
                <a:cs typeface="Times New Roman"/>
              </a:rPr>
              <a:t> </a:t>
            </a:r>
            <a:r>
              <a:rPr sz="1800" b="1" dirty="0">
                <a:latin typeface="Times New Roman"/>
                <a:cs typeface="Times New Roman"/>
              </a:rPr>
              <a:t>the</a:t>
            </a:r>
            <a:r>
              <a:rPr sz="1800" b="1" spc="-15" dirty="0">
                <a:latin typeface="Times New Roman"/>
                <a:cs typeface="Times New Roman"/>
              </a:rPr>
              <a:t> </a:t>
            </a:r>
            <a:r>
              <a:rPr sz="1800" b="1" dirty="0">
                <a:latin typeface="Times New Roman"/>
                <a:cs typeface="Times New Roman"/>
              </a:rPr>
              <a:t>walls</a:t>
            </a:r>
            <a:r>
              <a:rPr sz="1800" b="1" spc="-45" dirty="0">
                <a:latin typeface="Times New Roman"/>
                <a:cs typeface="Times New Roman"/>
              </a:rPr>
              <a:t> </a:t>
            </a:r>
            <a:r>
              <a:rPr sz="1800" b="1" dirty="0">
                <a:latin typeface="Times New Roman"/>
                <a:cs typeface="Times New Roman"/>
              </a:rPr>
              <a:t>of</a:t>
            </a:r>
            <a:r>
              <a:rPr sz="1800" b="1" spc="-15" dirty="0">
                <a:latin typeface="Times New Roman"/>
                <a:cs typeface="Times New Roman"/>
              </a:rPr>
              <a:t> </a:t>
            </a:r>
            <a:r>
              <a:rPr sz="1800" b="1" dirty="0">
                <a:latin typeface="Times New Roman"/>
                <a:cs typeface="Times New Roman"/>
              </a:rPr>
              <a:t>the</a:t>
            </a:r>
            <a:r>
              <a:rPr sz="1800" b="1" spc="-25" dirty="0">
                <a:latin typeface="Times New Roman"/>
                <a:cs typeface="Times New Roman"/>
              </a:rPr>
              <a:t> </a:t>
            </a:r>
            <a:r>
              <a:rPr sz="1800" b="1" spc="-10" dirty="0">
                <a:latin typeface="Times New Roman"/>
                <a:cs typeface="Times New Roman"/>
              </a:rPr>
              <a:t>alveoli.</a:t>
            </a:r>
            <a:endParaRPr sz="1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294" y="395160"/>
            <a:ext cx="6096000" cy="11941731"/>
          </a:xfrm>
          <a:prstGeom prst="rect">
            <a:avLst/>
          </a:prstGeom>
        </p:spPr>
        <p:txBody>
          <a:bodyPr wrap="square">
            <a:spAutoFit/>
          </a:bodyPr>
          <a:lstStyle/>
          <a:p>
            <a:pPr marL="457200" indent="-457200">
              <a:lnSpc>
                <a:spcPct val="150000"/>
              </a:lnSpc>
              <a:spcAft>
                <a:spcPts val="0"/>
              </a:spcAft>
              <a:buFont typeface="Arial" panose="020B0604020202020204" pitchFamily="34" charset="0"/>
              <a:buChar char="•"/>
            </a:pP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BRAIN AS A CPU SYSTEM</a:t>
            </a:r>
            <a:endParaRPr lang="en-IN" sz="2400" u="sng"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Both CPU and brain use electrical signals to send messages. </a:t>
            </a:r>
          </a:p>
          <a:p>
            <a:pPr marL="457200" indent="-457200">
              <a:buFont typeface="Arial" panose="020B0604020202020204" pitchFamily="34" charset="0"/>
              <a:buChar char="•"/>
            </a:pPr>
            <a:endParaRPr lang="en-US" sz="28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The brain uses chemicals to transmit information; the computer uses electricity. </a:t>
            </a:r>
          </a:p>
          <a:p>
            <a:pPr marL="457200" indent="-457200">
              <a:buFont typeface="Arial" panose="020B0604020202020204" pitchFamily="34" charset="0"/>
              <a:buChar char="•"/>
            </a:pPr>
            <a:endParaRPr lang="en-US" sz="2800" dirty="0">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en-US" sz="2800" dirty="0">
                <a:effectLst/>
                <a:latin typeface="Times New Roman" panose="02020603050405020304" pitchFamily="18" charset="0"/>
                <a:ea typeface="Calibri" panose="020F0502020204030204" pitchFamily="34" charset="0"/>
              </a:rPr>
              <a:t>Even though electrical signals travel at high speeds in the nervous system, they travel even faster through the wires in a computer. Both transmit information.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pic>
        <p:nvPicPr>
          <p:cNvPr id="3" name="Picture 2" descr="A Beginner's Guide to Brain-Computer Interface and ..."/>
          <p:cNvPicPr/>
          <p:nvPr/>
        </p:nvPicPr>
        <p:blipFill>
          <a:blip r:embed="rId2">
            <a:extLst>
              <a:ext uri="{28A0092B-C50C-407E-A947-70E740481C1C}">
                <a14:useLocalDpi xmlns:a14="http://schemas.microsoft.com/office/drawing/2010/main" val="0"/>
              </a:ext>
            </a:extLst>
          </a:blip>
          <a:srcRect/>
          <a:stretch>
            <a:fillRect/>
          </a:stretch>
        </p:blipFill>
        <p:spPr bwMode="auto">
          <a:xfrm>
            <a:off x="6266987" y="907700"/>
            <a:ext cx="5741638" cy="4879781"/>
          </a:xfrm>
          <a:prstGeom prst="rect">
            <a:avLst/>
          </a:prstGeom>
          <a:noFill/>
          <a:ln>
            <a:noFill/>
          </a:ln>
        </p:spPr>
      </p:pic>
    </p:spTree>
    <p:extLst>
      <p:ext uri="{BB962C8B-B14F-4D97-AF65-F5344CB8AC3E}">
        <p14:creationId xmlns:p14="http://schemas.microsoft.com/office/powerpoint/2010/main" val="2489820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7"/>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57141" y="40767"/>
            <a:ext cx="2484120" cy="683260"/>
          </a:xfrm>
          <a:prstGeom prst="rect">
            <a:avLst/>
          </a:prstGeom>
          <a:solidFill>
            <a:srgbClr val="FFFF00"/>
          </a:solidFill>
        </p:spPr>
        <p:txBody>
          <a:bodyPr vert="horz" wrap="square" lIns="0" tIns="0" rIns="0" bIns="0" rtlCol="0">
            <a:spAutoFit/>
          </a:bodyPr>
          <a:lstStyle/>
          <a:p>
            <a:pPr marL="635">
              <a:lnSpc>
                <a:spcPts val="5095"/>
              </a:lnSpc>
            </a:pPr>
            <a:r>
              <a:rPr spc="-20" dirty="0">
                <a:solidFill>
                  <a:srgbClr val="000000"/>
                </a:solidFill>
                <a:latin typeface="Calibri Light"/>
                <a:cs typeface="Calibri Light"/>
              </a:rPr>
              <a:t>Spirometry</a:t>
            </a:r>
          </a:p>
        </p:txBody>
      </p:sp>
      <p:sp>
        <p:nvSpPr>
          <p:cNvPr id="3" name="object 3"/>
          <p:cNvSpPr txBox="1"/>
          <p:nvPr/>
        </p:nvSpPr>
        <p:spPr>
          <a:xfrm>
            <a:off x="585622" y="1088517"/>
            <a:ext cx="7566025" cy="5056505"/>
          </a:xfrm>
          <a:prstGeom prst="rect">
            <a:avLst/>
          </a:prstGeom>
        </p:spPr>
        <p:txBody>
          <a:bodyPr vert="horz" wrap="square" lIns="0" tIns="97155" rIns="0" bIns="0" rtlCol="0">
            <a:spAutoFit/>
          </a:bodyPr>
          <a:lstStyle/>
          <a:p>
            <a:pPr marL="239395" marR="5715" indent="-227329" algn="just">
              <a:lnSpc>
                <a:spcPct val="80000"/>
              </a:lnSpc>
              <a:spcBef>
                <a:spcPts val="765"/>
              </a:spcBef>
              <a:buFont typeface="Arial MT"/>
              <a:buChar char="•"/>
              <a:tabLst>
                <a:tab pos="240665" algn="l"/>
              </a:tabLst>
            </a:pPr>
            <a:r>
              <a:rPr sz="2800" dirty="0">
                <a:latin typeface="Cambria"/>
                <a:cs typeface="Cambria"/>
              </a:rPr>
              <a:t>Spirometry</a:t>
            </a:r>
            <a:r>
              <a:rPr sz="2800" spc="180" dirty="0">
                <a:latin typeface="Cambria"/>
                <a:cs typeface="Cambria"/>
              </a:rPr>
              <a:t> </a:t>
            </a:r>
            <a:r>
              <a:rPr sz="2800" dirty="0">
                <a:latin typeface="Cambria"/>
                <a:cs typeface="Cambria"/>
              </a:rPr>
              <a:t>uses</a:t>
            </a:r>
            <a:r>
              <a:rPr sz="2800" spc="190" dirty="0">
                <a:latin typeface="Cambria"/>
                <a:cs typeface="Cambria"/>
              </a:rPr>
              <a:t> </a:t>
            </a:r>
            <a:r>
              <a:rPr sz="2800" dirty="0">
                <a:latin typeface="Cambria"/>
                <a:cs typeface="Cambria"/>
              </a:rPr>
              <a:t>a</a:t>
            </a:r>
            <a:r>
              <a:rPr sz="2800" spc="190" dirty="0">
                <a:latin typeface="Cambria"/>
                <a:cs typeface="Cambria"/>
              </a:rPr>
              <a:t> </a:t>
            </a:r>
            <a:r>
              <a:rPr sz="2800" dirty="0">
                <a:latin typeface="Cambria"/>
                <a:cs typeface="Cambria"/>
              </a:rPr>
              <a:t>machine</a:t>
            </a:r>
            <a:r>
              <a:rPr sz="2800" spc="190" dirty="0">
                <a:latin typeface="Cambria"/>
                <a:cs typeface="Cambria"/>
              </a:rPr>
              <a:t> </a:t>
            </a:r>
            <a:r>
              <a:rPr sz="2800" dirty="0">
                <a:latin typeface="Cambria"/>
                <a:cs typeface="Cambria"/>
              </a:rPr>
              <a:t>called</a:t>
            </a:r>
            <a:r>
              <a:rPr sz="2800" spc="180" dirty="0">
                <a:latin typeface="Cambria"/>
                <a:cs typeface="Cambria"/>
              </a:rPr>
              <a:t> </a:t>
            </a:r>
            <a:r>
              <a:rPr sz="2800" dirty="0">
                <a:latin typeface="Cambria"/>
                <a:cs typeface="Cambria"/>
              </a:rPr>
              <a:t>a</a:t>
            </a:r>
            <a:r>
              <a:rPr sz="2800" spc="190" dirty="0">
                <a:latin typeface="Cambria"/>
                <a:cs typeface="Cambria"/>
              </a:rPr>
              <a:t> </a:t>
            </a:r>
            <a:r>
              <a:rPr sz="2800" spc="-10" dirty="0">
                <a:latin typeface="Cambria"/>
                <a:cs typeface="Cambria"/>
              </a:rPr>
              <a:t>spirometer. 	</a:t>
            </a:r>
            <a:r>
              <a:rPr sz="2800" dirty="0">
                <a:latin typeface="Cambria"/>
                <a:cs typeface="Cambria"/>
              </a:rPr>
              <a:t>A spirometer is a</a:t>
            </a:r>
            <a:r>
              <a:rPr sz="2800" spc="5" dirty="0">
                <a:latin typeface="Cambria"/>
                <a:cs typeface="Cambria"/>
              </a:rPr>
              <a:t> </a:t>
            </a:r>
            <a:r>
              <a:rPr sz="2800" dirty="0">
                <a:latin typeface="Cambria"/>
                <a:cs typeface="Cambria"/>
              </a:rPr>
              <a:t>medical</a:t>
            </a:r>
            <a:r>
              <a:rPr sz="2800" spc="10" dirty="0">
                <a:latin typeface="Cambria"/>
                <a:cs typeface="Cambria"/>
              </a:rPr>
              <a:t> </a:t>
            </a:r>
            <a:r>
              <a:rPr sz="2800" dirty="0">
                <a:latin typeface="Cambria"/>
                <a:cs typeface="Cambria"/>
              </a:rPr>
              <a:t>device</a:t>
            </a:r>
            <a:r>
              <a:rPr sz="2800" spc="5" dirty="0">
                <a:latin typeface="Cambria"/>
                <a:cs typeface="Cambria"/>
              </a:rPr>
              <a:t> </a:t>
            </a:r>
            <a:r>
              <a:rPr sz="2800" dirty="0">
                <a:latin typeface="Cambria"/>
                <a:cs typeface="Cambria"/>
              </a:rPr>
              <a:t>that</a:t>
            </a:r>
            <a:r>
              <a:rPr sz="2800" spc="15" dirty="0">
                <a:latin typeface="Cambria"/>
                <a:cs typeface="Cambria"/>
              </a:rPr>
              <a:t> </a:t>
            </a:r>
            <a:r>
              <a:rPr sz="2800" dirty="0">
                <a:latin typeface="Cambria"/>
                <a:cs typeface="Cambria"/>
              </a:rPr>
              <a:t>consists</a:t>
            </a:r>
            <a:r>
              <a:rPr sz="2800" spc="-5" dirty="0">
                <a:latin typeface="Cambria"/>
                <a:cs typeface="Cambria"/>
              </a:rPr>
              <a:t> </a:t>
            </a:r>
            <a:r>
              <a:rPr sz="2800" spc="-25" dirty="0">
                <a:latin typeface="Cambria"/>
                <a:cs typeface="Cambria"/>
              </a:rPr>
              <a:t>of 	</a:t>
            </a:r>
            <a:r>
              <a:rPr sz="2800" dirty="0">
                <a:latin typeface="Cambria"/>
                <a:cs typeface="Cambria"/>
              </a:rPr>
              <a:t>a</a:t>
            </a:r>
            <a:r>
              <a:rPr sz="2800" spc="-35" dirty="0">
                <a:latin typeface="Cambria"/>
                <a:cs typeface="Cambria"/>
              </a:rPr>
              <a:t> </a:t>
            </a:r>
            <a:r>
              <a:rPr sz="2800" dirty="0">
                <a:latin typeface="Cambria"/>
                <a:cs typeface="Cambria"/>
              </a:rPr>
              <a:t>mouthpiece</a:t>
            </a:r>
            <a:r>
              <a:rPr sz="2800" spc="-35" dirty="0">
                <a:latin typeface="Cambria"/>
                <a:cs typeface="Cambria"/>
              </a:rPr>
              <a:t> </a:t>
            </a:r>
            <a:r>
              <a:rPr sz="2800" dirty="0">
                <a:latin typeface="Cambria"/>
                <a:cs typeface="Cambria"/>
              </a:rPr>
              <a:t>and</a:t>
            </a:r>
            <a:r>
              <a:rPr sz="2800" spc="-40" dirty="0">
                <a:latin typeface="Cambria"/>
                <a:cs typeface="Cambria"/>
              </a:rPr>
              <a:t> </a:t>
            </a:r>
            <a:r>
              <a:rPr sz="2800" dirty="0">
                <a:latin typeface="Cambria"/>
                <a:cs typeface="Cambria"/>
              </a:rPr>
              <a:t>a</a:t>
            </a:r>
            <a:r>
              <a:rPr sz="2800" spc="-45" dirty="0">
                <a:latin typeface="Cambria"/>
                <a:cs typeface="Cambria"/>
              </a:rPr>
              <a:t> </a:t>
            </a:r>
            <a:r>
              <a:rPr sz="2800" spc="-10" dirty="0">
                <a:latin typeface="Cambria"/>
                <a:cs typeface="Cambria"/>
              </a:rPr>
              <a:t>tube.</a:t>
            </a:r>
            <a:endParaRPr sz="2800">
              <a:latin typeface="Cambria"/>
              <a:cs typeface="Cambria"/>
            </a:endParaRPr>
          </a:p>
          <a:p>
            <a:pPr marL="239395" marR="8255" indent="-227329" algn="just">
              <a:lnSpc>
                <a:spcPts val="2690"/>
              </a:lnSpc>
              <a:spcBef>
                <a:spcPts val="975"/>
              </a:spcBef>
              <a:buFont typeface="Arial MT"/>
              <a:buChar char="•"/>
              <a:tabLst>
                <a:tab pos="240665" algn="l"/>
              </a:tabLst>
            </a:pPr>
            <a:r>
              <a:rPr sz="2800" dirty="0">
                <a:latin typeface="Cambria"/>
                <a:cs typeface="Cambria"/>
              </a:rPr>
              <a:t>They</a:t>
            </a:r>
            <a:r>
              <a:rPr sz="2800" spc="225" dirty="0">
                <a:latin typeface="Cambria"/>
                <a:cs typeface="Cambria"/>
              </a:rPr>
              <a:t> </a:t>
            </a:r>
            <a:r>
              <a:rPr sz="2800" dirty="0">
                <a:latin typeface="Cambria"/>
                <a:cs typeface="Cambria"/>
              </a:rPr>
              <a:t>connect</a:t>
            </a:r>
            <a:r>
              <a:rPr sz="2800" spc="240" dirty="0">
                <a:latin typeface="Cambria"/>
                <a:cs typeface="Cambria"/>
              </a:rPr>
              <a:t> </a:t>
            </a:r>
            <a:r>
              <a:rPr sz="2800" dirty="0">
                <a:latin typeface="Cambria"/>
                <a:cs typeface="Cambria"/>
              </a:rPr>
              <a:t>to</a:t>
            </a:r>
            <a:r>
              <a:rPr sz="2800" spc="229" dirty="0">
                <a:latin typeface="Cambria"/>
                <a:cs typeface="Cambria"/>
              </a:rPr>
              <a:t> </a:t>
            </a:r>
            <a:r>
              <a:rPr sz="2800" dirty="0">
                <a:latin typeface="Cambria"/>
                <a:cs typeface="Cambria"/>
              </a:rPr>
              <a:t>a</a:t>
            </a:r>
            <a:r>
              <a:rPr sz="2800" spc="229" dirty="0">
                <a:latin typeface="Cambria"/>
                <a:cs typeface="Cambria"/>
              </a:rPr>
              <a:t> </a:t>
            </a:r>
            <a:r>
              <a:rPr sz="2800" dirty="0">
                <a:latin typeface="Cambria"/>
                <a:cs typeface="Cambria"/>
              </a:rPr>
              <a:t>machine</a:t>
            </a:r>
            <a:r>
              <a:rPr sz="2800" spc="235" dirty="0">
                <a:latin typeface="Cambria"/>
                <a:cs typeface="Cambria"/>
              </a:rPr>
              <a:t> </a:t>
            </a:r>
            <a:r>
              <a:rPr sz="2800" dirty="0">
                <a:latin typeface="Cambria"/>
                <a:cs typeface="Cambria"/>
              </a:rPr>
              <a:t>that</a:t>
            </a:r>
            <a:r>
              <a:rPr sz="2800" spc="235" dirty="0">
                <a:latin typeface="Cambria"/>
                <a:cs typeface="Cambria"/>
              </a:rPr>
              <a:t> </a:t>
            </a:r>
            <a:r>
              <a:rPr sz="2800" dirty="0">
                <a:latin typeface="Cambria"/>
                <a:cs typeface="Cambria"/>
              </a:rPr>
              <a:t>measures</a:t>
            </a:r>
            <a:r>
              <a:rPr sz="2800" spc="229" dirty="0">
                <a:latin typeface="Cambria"/>
                <a:cs typeface="Cambria"/>
              </a:rPr>
              <a:t> </a:t>
            </a:r>
            <a:r>
              <a:rPr sz="2800" spc="-20" dirty="0">
                <a:latin typeface="Cambria"/>
                <a:cs typeface="Cambria"/>
              </a:rPr>
              <a:t>your 	</a:t>
            </a:r>
            <a:r>
              <a:rPr sz="2800" spc="-10" dirty="0">
                <a:latin typeface="Cambria"/>
                <a:cs typeface="Cambria"/>
              </a:rPr>
              <a:t>airflow.</a:t>
            </a:r>
            <a:endParaRPr sz="2800">
              <a:latin typeface="Cambria"/>
              <a:cs typeface="Cambria"/>
            </a:endParaRPr>
          </a:p>
          <a:p>
            <a:pPr marL="239395" marR="5080" indent="-227329" algn="just">
              <a:lnSpc>
                <a:spcPts val="2690"/>
              </a:lnSpc>
              <a:spcBef>
                <a:spcPts val="1005"/>
              </a:spcBef>
              <a:buFont typeface="Arial MT"/>
              <a:buChar char="•"/>
              <a:tabLst>
                <a:tab pos="240665" algn="l"/>
              </a:tabLst>
            </a:pPr>
            <a:r>
              <a:rPr sz="2800" dirty="0">
                <a:latin typeface="Cambria"/>
                <a:cs typeface="Cambria"/>
              </a:rPr>
              <a:t>It</a:t>
            </a:r>
            <a:r>
              <a:rPr sz="2800" spc="375" dirty="0">
                <a:latin typeface="Cambria"/>
                <a:cs typeface="Cambria"/>
              </a:rPr>
              <a:t>  </a:t>
            </a:r>
            <a:r>
              <a:rPr sz="2800" dirty="0">
                <a:latin typeface="Cambria"/>
                <a:cs typeface="Cambria"/>
              </a:rPr>
              <a:t>is</a:t>
            </a:r>
            <a:r>
              <a:rPr sz="2800" spc="375" dirty="0">
                <a:latin typeface="Cambria"/>
                <a:cs typeface="Cambria"/>
              </a:rPr>
              <a:t>  </a:t>
            </a:r>
            <a:r>
              <a:rPr sz="2800" dirty="0">
                <a:latin typeface="Cambria"/>
                <a:cs typeface="Cambria"/>
              </a:rPr>
              <a:t>the</a:t>
            </a:r>
            <a:r>
              <a:rPr sz="2800" spc="375" dirty="0">
                <a:latin typeface="Cambria"/>
                <a:cs typeface="Cambria"/>
              </a:rPr>
              <a:t>  </a:t>
            </a:r>
            <a:r>
              <a:rPr sz="2800" dirty="0">
                <a:latin typeface="Cambria"/>
                <a:cs typeface="Cambria"/>
              </a:rPr>
              <a:t>most</a:t>
            </a:r>
            <a:r>
              <a:rPr sz="2800" spc="380" dirty="0">
                <a:latin typeface="Cambria"/>
                <a:cs typeface="Cambria"/>
              </a:rPr>
              <a:t>  </a:t>
            </a:r>
            <a:r>
              <a:rPr sz="2800" dirty="0">
                <a:latin typeface="Cambria"/>
                <a:cs typeface="Cambria"/>
              </a:rPr>
              <a:t>common</a:t>
            </a:r>
            <a:r>
              <a:rPr sz="2800" spc="375" dirty="0">
                <a:latin typeface="Cambria"/>
                <a:cs typeface="Cambria"/>
              </a:rPr>
              <a:t>  </a:t>
            </a:r>
            <a:r>
              <a:rPr sz="2800" dirty="0">
                <a:latin typeface="Cambria"/>
                <a:cs typeface="Cambria"/>
              </a:rPr>
              <a:t>of</a:t>
            </a:r>
            <a:r>
              <a:rPr sz="2800" spc="380" dirty="0">
                <a:latin typeface="Cambria"/>
                <a:cs typeface="Cambria"/>
              </a:rPr>
              <a:t>  </a:t>
            </a:r>
            <a:r>
              <a:rPr sz="2800" dirty="0">
                <a:latin typeface="Cambria"/>
                <a:cs typeface="Cambria"/>
              </a:rPr>
              <a:t>the</a:t>
            </a:r>
            <a:r>
              <a:rPr sz="2800" spc="375" dirty="0">
                <a:latin typeface="Cambria"/>
                <a:cs typeface="Cambria"/>
              </a:rPr>
              <a:t>  </a:t>
            </a:r>
            <a:r>
              <a:rPr sz="2800" spc="-10" dirty="0">
                <a:latin typeface="Cambria"/>
                <a:cs typeface="Cambria"/>
              </a:rPr>
              <a:t>pulmonary 	</a:t>
            </a:r>
            <a:r>
              <a:rPr sz="2800" dirty="0">
                <a:latin typeface="Cambria"/>
                <a:cs typeface="Cambria"/>
              </a:rPr>
              <a:t>function</a:t>
            </a:r>
            <a:r>
              <a:rPr sz="2800" spc="-100" dirty="0">
                <a:latin typeface="Cambria"/>
                <a:cs typeface="Cambria"/>
              </a:rPr>
              <a:t> </a:t>
            </a:r>
            <a:r>
              <a:rPr sz="2800" spc="-10" dirty="0">
                <a:latin typeface="Cambria"/>
                <a:cs typeface="Cambria"/>
              </a:rPr>
              <a:t>tests.</a:t>
            </a:r>
            <a:endParaRPr sz="2800">
              <a:latin typeface="Cambria"/>
              <a:cs typeface="Cambria"/>
            </a:endParaRPr>
          </a:p>
          <a:p>
            <a:pPr marL="239395" marR="5080" indent="-227329" algn="just">
              <a:lnSpc>
                <a:spcPct val="80000"/>
              </a:lnSpc>
              <a:spcBef>
                <a:spcPts val="1015"/>
              </a:spcBef>
              <a:buFont typeface="Arial MT"/>
              <a:buChar char="•"/>
              <a:tabLst>
                <a:tab pos="240665" algn="l"/>
              </a:tabLst>
            </a:pPr>
            <a:r>
              <a:rPr sz="2800" dirty="0">
                <a:latin typeface="Cambria"/>
                <a:cs typeface="Cambria"/>
              </a:rPr>
              <a:t>It</a:t>
            </a:r>
            <a:r>
              <a:rPr sz="2800" spc="459" dirty="0">
                <a:latin typeface="Cambria"/>
                <a:cs typeface="Cambria"/>
              </a:rPr>
              <a:t>  </a:t>
            </a:r>
            <a:r>
              <a:rPr sz="2800" dirty="0">
                <a:latin typeface="Cambria"/>
                <a:cs typeface="Cambria"/>
              </a:rPr>
              <a:t>measures</a:t>
            </a:r>
            <a:r>
              <a:rPr sz="2800" spc="459" dirty="0">
                <a:latin typeface="Cambria"/>
                <a:cs typeface="Cambria"/>
              </a:rPr>
              <a:t>  </a:t>
            </a:r>
            <a:r>
              <a:rPr sz="2800" dirty="0">
                <a:latin typeface="Cambria"/>
                <a:cs typeface="Cambria"/>
              </a:rPr>
              <a:t>lung</a:t>
            </a:r>
            <a:r>
              <a:rPr sz="2800" spc="465" dirty="0">
                <a:latin typeface="Cambria"/>
                <a:cs typeface="Cambria"/>
              </a:rPr>
              <a:t>  </a:t>
            </a:r>
            <a:r>
              <a:rPr sz="2800" dirty="0">
                <a:latin typeface="Cambria"/>
                <a:cs typeface="Cambria"/>
              </a:rPr>
              <a:t>function,</a:t>
            </a:r>
            <a:r>
              <a:rPr sz="2800" spc="470" dirty="0">
                <a:latin typeface="Cambria"/>
                <a:cs typeface="Cambria"/>
              </a:rPr>
              <a:t>  </a:t>
            </a:r>
            <a:r>
              <a:rPr sz="2800" dirty="0">
                <a:latin typeface="Cambria"/>
                <a:cs typeface="Cambria"/>
              </a:rPr>
              <a:t>specifically</a:t>
            </a:r>
            <a:r>
              <a:rPr sz="2800" spc="450" dirty="0">
                <a:latin typeface="Cambria"/>
                <a:cs typeface="Cambria"/>
              </a:rPr>
              <a:t>  </a:t>
            </a:r>
            <a:r>
              <a:rPr sz="2800" spc="-25" dirty="0">
                <a:latin typeface="Cambria"/>
                <a:cs typeface="Cambria"/>
              </a:rPr>
              <a:t>the 	</a:t>
            </a:r>
            <a:r>
              <a:rPr sz="2800" dirty="0">
                <a:latin typeface="Cambria"/>
                <a:cs typeface="Cambria"/>
              </a:rPr>
              <a:t>amount</a:t>
            </a:r>
            <a:r>
              <a:rPr sz="2800" spc="135" dirty="0">
                <a:latin typeface="Cambria"/>
                <a:cs typeface="Cambria"/>
              </a:rPr>
              <a:t> </a:t>
            </a:r>
            <a:r>
              <a:rPr sz="2800" dirty="0">
                <a:latin typeface="Cambria"/>
                <a:cs typeface="Cambria"/>
              </a:rPr>
              <a:t>and/or</a:t>
            </a:r>
            <a:r>
              <a:rPr sz="2800" spc="135" dirty="0">
                <a:latin typeface="Cambria"/>
                <a:cs typeface="Cambria"/>
              </a:rPr>
              <a:t> </a:t>
            </a:r>
            <a:r>
              <a:rPr sz="2800" dirty="0">
                <a:latin typeface="Cambria"/>
                <a:cs typeface="Cambria"/>
              </a:rPr>
              <a:t>speed</a:t>
            </a:r>
            <a:r>
              <a:rPr sz="2800" spc="130" dirty="0">
                <a:latin typeface="Cambria"/>
                <a:cs typeface="Cambria"/>
              </a:rPr>
              <a:t> </a:t>
            </a:r>
            <a:r>
              <a:rPr sz="2800" dirty="0">
                <a:latin typeface="Cambria"/>
                <a:cs typeface="Cambria"/>
              </a:rPr>
              <a:t>of</a:t>
            </a:r>
            <a:r>
              <a:rPr sz="2800" spc="140" dirty="0">
                <a:latin typeface="Cambria"/>
                <a:cs typeface="Cambria"/>
              </a:rPr>
              <a:t> </a:t>
            </a:r>
            <a:r>
              <a:rPr sz="2800" dirty="0">
                <a:latin typeface="Cambria"/>
                <a:cs typeface="Cambria"/>
              </a:rPr>
              <a:t>air</a:t>
            </a:r>
            <a:r>
              <a:rPr sz="2800" spc="125" dirty="0">
                <a:latin typeface="Cambria"/>
                <a:cs typeface="Cambria"/>
              </a:rPr>
              <a:t> </a:t>
            </a:r>
            <a:r>
              <a:rPr sz="2800" dirty="0">
                <a:latin typeface="Cambria"/>
                <a:cs typeface="Cambria"/>
              </a:rPr>
              <a:t>that</a:t>
            </a:r>
            <a:r>
              <a:rPr sz="2800" spc="140" dirty="0">
                <a:latin typeface="Cambria"/>
                <a:cs typeface="Cambria"/>
              </a:rPr>
              <a:t> </a:t>
            </a:r>
            <a:r>
              <a:rPr sz="2800" dirty="0">
                <a:latin typeface="Cambria"/>
                <a:cs typeface="Cambria"/>
              </a:rPr>
              <a:t>can</a:t>
            </a:r>
            <a:r>
              <a:rPr sz="2800" spc="135" dirty="0">
                <a:latin typeface="Cambria"/>
                <a:cs typeface="Cambria"/>
              </a:rPr>
              <a:t> </a:t>
            </a:r>
            <a:r>
              <a:rPr sz="2800" dirty="0">
                <a:latin typeface="Cambria"/>
                <a:cs typeface="Cambria"/>
              </a:rPr>
              <a:t>be</a:t>
            </a:r>
            <a:r>
              <a:rPr sz="2800" spc="135" dirty="0">
                <a:latin typeface="Cambria"/>
                <a:cs typeface="Cambria"/>
              </a:rPr>
              <a:t> </a:t>
            </a:r>
            <a:r>
              <a:rPr sz="2800" spc="-10" dirty="0">
                <a:latin typeface="Cambria"/>
                <a:cs typeface="Cambria"/>
              </a:rPr>
              <a:t>inhaled 	</a:t>
            </a:r>
            <a:r>
              <a:rPr sz="2800" dirty="0">
                <a:latin typeface="Cambria"/>
                <a:cs typeface="Cambria"/>
              </a:rPr>
              <a:t>and</a:t>
            </a:r>
            <a:r>
              <a:rPr sz="2800" spc="-10" dirty="0">
                <a:latin typeface="Cambria"/>
                <a:cs typeface="Cambria"/>
              </a:rPr>
              <a:t> exhaled</a:t>
            </a:r>
            <a:endParaRPr sz="2800">
              <a:latin typeface="Cambria"/>
              <a:cs typeface="Cambria"/>
            </a:endParaRPr>
          </a:p>
          <a:p>
            <a:pPr marL="239395" marR="6350" indent="-227329" algn="just">
              <a:lnSpc>
                <a:spcPts val="2690"/>
              </a:lnSpc>
              <a:spcBef>
                <a:spcPts val="975"/>
              </a:spcBef>
              <a:buFont typeface="Arial MT"/>
              <a:buChar char="•"/>
              <a:tabLst>
                <a:tab pos="240665" algn="l"/>
              </a:tabLst>
            </a:pPr>
            <a:r>
              <a:rPr sz="2800" dirty="0">
                <a:latin typeface="Cambria"/>
                <a:cs typeface="Cambria"/>
              </a:rPr>
              <a:t>And</a:t>
            </a:r>
            <a:r>
              <a:rPr sz="2800" spc="400" dirty="0">
                <a:latin typeface="Cambria"/>
                <a:cs typeface="Cambria"/>
              </a:rPr>
              <a:t>   </a:t>
            </a:r>
            <a:r>
              <a:rPr sz="2800" dirty="0">
                <a:latin typeface="Cambria"/>
                <a:cs typeface="Cambria"/>
              </a:rPr>
              <a:t>used</a:t>
            </a:r>
            <a:r>
              <a:rPr sz="2800" spc="405" dirty="0">
                <a:latin typeface="Cambria"/>
                <a:cs typeface="Cambria"/>
              </a:rPr>
              <a:t>   </a:t>
            </a:r>
            <a:r>
              <a:rPr sz="2800" dirty="0">
                <a:latin typeface="Cambria"/>
                <a:cs typeface="Cambria"/>
              </a:rPr>
              <a:t>to</a:t>
            </a:r>
            <a:r>
              <a:rPr sz="2800" spc="405" dirty="0">
                <a:latin typeface="Cambria"/>
                <a:cs typeface="Cambria"/>
              </a:rPr>
              <a:t>   </a:t>
            </a:r>
            <a:r>
              <a:rPr sz="2800" dirty="0">
                <a:latin typeface="Cambria"/>
                <a:cs typeface="Cambria"/>
              </a:rPr>
              <a:t>diagnose</a:t>
            </a:r>
            <a:r>
              <a:rPr sz="2800" spc="400" dirty="0">
                <a:latin typeface="Cambria"/>
                <a:cs typeface="Cambria"/>
              </a:rPr>
              <a:t>   </a:t>
            </a:r>
            <a:r>
              <a:rPr sz="2800" dirty="0">
                <a:latin typeface="Cambria"/>
                <a:cs typeface="Cambria"/>
              </a:rPr>
              <a:t>asthma,</a:t>
            </a:r>
            <a:r>
              <a:rPr sz="2800" spc="405" dirty="0">
                <a:latin typeface="Cambria"/>
                <a:cs typeface="Cambria"/>
              </a:rPr>
              <a:t>   </a:t>
            </a:r>
            <a:r>
              <a:rPr sz="2800" spc="-10" dirty="0">
                <a:latin typeface="Cambria"/>
                <a:cs typeface="Cambria"/>
              </a:rPr>
              <a:t>chronic 	</a:t>
            </a:r>
            <a:r>
              <a:rPr sz="2800" dirty="0">
                <a:latin typeface="Cambria"/>
                <a:cs typeface="Cambria"/>
              </a:rPr>
              <a:t>obstructive</a:t>
            </a:r>
            <a:r>
              <a:rPr sz="2800" spc="400" dirty="0">
                <a:latin typeface="Cambria"/>
                <a:cs typeface="Cambria"/>
              </a:rPr>
              <a:t>  </a:t>
            </a:r>
            <a:r>
              <a:rPr sz="2800" dirty="0">
                <a:latin typeface="Cambria"/>
                <a:cs typeface="Cambria"/>
              </a:rPr>
              <a:t>pulmonary</a:t>
            </a:r>
            <a:r>
              <a:rPr sz="2800" spc="400" dirty="0">
                <a:latin typeface="Cambria"/>
                <a:cs typeface="Cambria"/>
              </a:rPr>
              <a:t>  </a:t>
            </a:r>
            <a:r>
              <a:rPr sz="2800" dirty="0">
                <a:latin typeface="Cambria"/>
                <a:cs typeface="Cambria"/>
              </a:rPr>
              <a:t>disease</a:t>
            </a:r>
            <a:r>
              <a:rPr sz="2800" spc="405" dirty="0">
                <a:latin typeface="Cambria"/>
                <a:cs typeface="Cambria"/>
              </a:rPr>
              <a:t>  </a:t>
            </a:r>
            <a:r>
              <a:rPr sz="2800" dirty="0">
                <a:latin typeface="Cambria"/>
                <a:cs typeface="Cambria"/>
              </a:rPr>
              <a:t>(COPD)</a:t>
            </a:r>
            <a:r>
              <a:rPr sz="2800" spc="395" dirty="0">
                <a:latin typeface="Cambria"/>
                <a:cs typeface="Cambria"/>
              </a:rPr>
              <a:t>  </a:t>
            </a:r>
            <a:r>
              <a:rPr sz="2800" spc="-25" dirty="0">
                <a:latin typeface="Cambria"/>
                <a:cs typeface="Cambria"/>
              </a:rPr>
              <a:t>and 	</a:t>
            </a:r>
            <a:r>
              <a:rPr sz="2800" dirty="0">
                <a:latin typeface="Cambria"/>
                <a:cs typeface="Cambria"/>
              </a:rPr>
              <a:t>other</a:t>
            </a:r>
            <a:r>
              <a:rPr sz="2800" spc="-80" dirty="0">
                <a:latin typeface="Cambria"/>
                <a:cs typeface="Cambria"/>
              </a:rPr>
              <a:t> </a:t>
            </a:r>
            <a:r>
              <a:rPr sz="2800" dirty="0">
                <a:latin typeface="Cambria"/>
                <a:cs typeface="Cambria"/>
              </a:rPr>
              <a:t>conditions</a:t>
            </a:r>
            <a:r>
              <a:rPr sz="2800" spc="-90" dirty="0">
                <a:latin typeface="Cambria"/>
                <a:cs typeface="Cambria"/>
              </a:rPr>
              <a:t> </a:t>
            </a:r>
            <a:r>
              <a:rPr sz="2800" dirty="0">
                <a:latin typeface="Cambria"/>
                <a:cs typeface="Cambria"/>
              </a:rPr>
              <a:t>that</a:t>
            </a:r>
            <a:r>
              <a:rPr sz="2800" spc="-85" dirty="0">
                <a:latin typeface="Cambria"/>
                <a:cs typeface="Cambria"/>
              </a:rPr>
              <a:t> </a:t>
            </a:r>
            <a:r>
              <a:rPr sz="2800" dirty="0">
                <a:latin typeface="Cambria"/>
                <a:cs typeface="Cambria"/>
              </a:rPr>
              <a:t>affect</a:t>
            </a:r>
            <a:r>
              <a:rPr sz="2800" spc="-95" dirty="0">
                <a:latin typeface="Cambria"/>
                <a:cs typeface="Cambria"/>
              </a:rPr>
              <a:t> </a:t>
            </a:r>
            <a:r>
              <a:rPr sz="2800" spc="-10" dirty="0">
                <a:latin typeface="Cambria"/>
                <a:cs typeface="Cambria"/>
              </a:rPr>
              <a:t>breathing.</a:t>
            </a:r>
            <a:endParaRPr sz="2800">
              <a:latin typeface="Cambria"/>
              <a:cs typeface="Cambria"/>
            </a:endParaRPr>
          </a:p>
        </p:txBody>
      </p:sp>
      <p:pic>
        <p:nvPicPr>
          <p:cNvPr id="4" name="object 4"/>
          <p:cNvPicPr/>
          <p:nvPr/>
        </p:nvPicPr>
        <p:blipFill>
          <a:blip r:embed="rId2" cstate="print"/>
          <a:stretch>
            <a:fillRect/>
          </a:stretch>
        </p:blipFill>
        <p:spPr>
          <a:xfrm>
            <a:off x="8628888" y="1834895"/>
            <a:ext cx="3121152" cy="316992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1999" cy="685799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9862" y="411480"/>
            <a:ext cx="6146800" cy="372110"/>
          </a:xfrm>
          <a:prstGeom prst="rect">
            <a:avLst/>
          </a:prstGeom>
          <a:solidFill>
            <a:srgbClr val="FFFF00"/>
          </a:solidFill>
        </p:spPr>
        <p:txBody>
          <a:bodyPr vert="horz" wrap="square" lIns="0" tIns="0" rIns="0" bIns="0" rtlCol="0">
            <a:spAutoFit/>
          </a:bodyPr>
          <a:lstStyle/>
          <a:p>
            <a:pPr>
              <a:lnSpc>
                <a:spcPts val="2770"/>
              </a:lnSpc>
              <a:tabLst>
                <a:tab pos="2044700" algn="l"/>
                <a:tab pos="2522220" algn="l"/>
                <a:tab pos="3067685" algn="l"/>
                <a:tab pos="4662170" algn="l"/>
              </a:tabLst>
            </a:pPr>
            <a:r>
              <a:rPr sz="2400" b="1" u="sng" spc="-10" dirty="0">
                <a:uFill>
                  <a:solidFill>
                    <a:srgbClr val="000000"/>
                  </a:solidFill>
                </a:uFill>
                <a:latin typeface="Times New Roman"/>
                <a:cs typeface="Times New Roman"/>
              </a:rPr>
              <a:t>Requirements</a:t>
            </a:r>
            <a:r>
              <a:rPr sz="2400" b="1" u="sng" dirty="0">
                <a:uFill>
                  <a:solidFill>
                    <a:srgbClr val="000000"/>
                  </a:solidFill>
                </a:uFill>
                <a:latin typeface="Times New Roman"/>
                <a:cs typeface="Times New Roman"/>
              </a:rPr>
              <a:t>	</a:t>
            </a:r>
            <a:r>
              <a:rPr sz="2400" b="1" u="sng" spc="-25" dirty="0">
                <a:uFill>
                  <a:solidFill>
                    <a:srgbClr val="000000"/>
                  </a:solidFill>
                </a:uFill>
                <a:latin typeface="Times New Roman"/>
                <a:cs typeface="Times New Roman"/>
              </a:rPr>
              <a:t>of</a:t>
            </a:r>
            <a:r>
              <a:rPr sz="2400" b="1" u="sng" dirty="0">
                <a:uFill>
                  <a:solidFill>
                    <a:srgbClr val="000000"/>
                  </a:solidFill>
                </a:uFill>
                <a:latin typeface="Times New Roman"/>
                <a:cs typeface="Times New Roman"/>
              </a:rPr>
              <a:t>	</a:t>
            </a:r>
            <a:r>
              <a:rPr sz="2400" b="1" u="sng" spc="-25" dirty="0">
                <a:uFill>
                  <a:solidFill>
                    <a:srgbClr val="000000"/>
                  </a:solidFill>
                </a:uFill>
                <a:latin typeface="Times New Roman"/>
                <a:cs typeface="Times New Roman"/>
              </a:rPr>
              <a:t>an</a:t>
            </a:r>
            <a:r>
              <a:rPr sz="2400" b="1" u="sng" dirty="0">
                <a:uFill>
                  <a:solidFill>
                    <a:srgbClr val="000000"/>
                  </a:solidFill>
                </a:uFill>
                <a:latin typeface="Times New Roman"/>
                <a:cs typeface="Times New Roman"/>
              </a:rPr>
              <a:t>	</a:t>
            </a:r>
            <a:r>
              <a:rPr sz="2400" b="1" u="sng" spc="-10" dirty="0">
                <a:uFill>
                  <a:solidFill>
                    <a:srgbClr val="000000"/>
                  </a:solidFill>
                </a:uFill>
                <a:latin typeface="Times New Roman"/>
                <a:cs typeface="Times New Roman"/>
              </a:rPr>
              <a:t>acceptable</a:t>
            </a:r>
            <a:r>
              <a:rPr sz="2400" b="1" u="sng" dirty="0">
                <a:uFill>
                  <a:solidFill>
                    <a:srgbClr val="000000"/>
                  </a:solidFill>
                </a:uFill>
                <a:latin typeface="Times New Roman"/>
                <a:cs typeface="Times New Roman"/>
              </a:rPr>
              <a:t>	</a:t>
            </a:r>
            <a:r>
              <a:rPr sz="2400" b="1" u="sng" spc="-10" dirty="0">
                <a:uFill>
                  <a:solidFill>
                    <a:srgbClr val="000000"/>
                  </a:solidFill>
                </a:uFill>
                <a:latin typeface="Times New Roman"/>
                <a:cs typeface="Times New Roman"/>
              </a:rPr>
              <a:t>spirometer</a:t>
            </a:r>
            <a:endParaRPr sz="2400">
              <a:latin typeface="Times New Roman"/>
              <a:cs typeface="Times New Roman"/>
            </a:endParaRPr>
          </a:p>
        </p:txBody>
      </p:sp>
      <p:sp>
        <p:nvSpPr>
          <p:cNvPr id="3" name="object 3"/>
          <p:cNvSpPr txBox="1"/>
          <p:nvPr/>
        </p:nvSpPr>
        <p:spPr>
          <a:xfrm>
            <a:off x="269862" y="960119"/>
            <a:ext cx="520065" cy="372110"/>
          </a:xfrm>
          <a:prstGeom prst="rect">
            <a:avLst/>
          </a:prstGeom>
          <a:solidFill>
            <a:srgbClr val="FFFF00"/>
          </a:solidFill>
        </p:spPr>
        <p:txBody>
          <a:bodyPr vert="horz" wrap="square" lIns="0" tIns="0" rIns="0" bIns="0" rtlCol="0">
            <a:spAutoFit/>
          </a:bodyPr>
          <a:lstStyle/>
          <a:p>
            <a:pPr>
              <a:lnSpc>
                <a:spcPts val="2775"/>
              </a:lnSpc>
            </a:pPr>
            <a:r>
              <a:rPr sz="2400" b="1" u="sng" spc="-20" dirty="0">
                <a:uFill>
                  <a:solidFill>
                    <a:srgbClr val="000000"/>
                  </a:solidFill>
                </a:uFill>
                <a:latin typeface="Times New Roman"/>
                <a:cs typeface="Times New Roman"/>
              </a:rPr>
              <a:t>are:</a:t>
            </a:r>
            <a:endParaRPr sz="2400">
              <a:latin typeface="Times New Roman"/>
              <a:cs typeface="Times New Roman"/>
            </a:endParaRPr>
          </a:p>
        </p:txBody>
      </p:sp>
      <p:sp>
        <p:nvSpPr>
          <p:cNvPr id="4" name="object 4"/>
          <p:cNvSpPr txBox="1"/>
          <p:nvPr/>
        </p:nvSpPr>
        <p:spPr>
          <a:xfrm>
            <a:off x="257352" y="1300204"/>
            <a:ext cx="6099175" cy="1122680"/>
          </a:xfrm>
          <a:prstGeom prst="rect">
            <a:avLst/>
          </a:prstGeom>
        </p:spPr>
        <p:txBody>
          <a:bodyPr vert="horz" wrap="square" lIns="0" tIns="12065" rIns="0" bIns="0" rtlCol="0">
            <a:spAutoFit/>
          </a:bodyPr>
          <a:lstStyle/>
          <a:p>
            <a:pPr marL="12700" marR="5080" indent="187325">
              <a:lnSpc>
                <a:spcPct val="150000"/>
              </a:lnSpc>
              <a:spcBef>
                <a:spcPts val="95"/>
              </a:spcBef>
              <a:buChar char="•"/>
              <a:tabLst>
                <a:tab pos="200025" algn="l"/>
              </a:tabLst>
            </a:pPr>
            <a:r>
              <a:rPr sz="2400" dirty="0">
                <a:latin typeface="Times New Roman"/>
                <a:cs typeface="Times New Roman"/>
              </a:rPr>
              <a:t>Spirometers</a:t>
            </a:r>
            <a:r>
              <a:rPr sz="2400" spc="30" dirty="0">
                <a:latin typeface="Times New Roman"/>
                <a:cs typeface="Times New Roman"/>
              </a:rPr>
              <a:t> </a:t>
            </a:r>
            <a:r>
              <a:rPr sz="2400" dirty="0">
                <a:latin typeface="Times New Roman"/>
                <a:cs typeface="Times New Roman"/>
              </a:rPr>
              <a:t>must</a:t>
            </a:r>
            <a:r>
              <a:rPr sz="2400" spc="40" dirty="0">
                <a:latin typeface="Times New Roman"/>
                <a:cs typeface="Times New Roman"/>
              </a:rPr>
              <a:t> </a:t>
            </a:r>
            <a:r>
              <a:rPr sz="2400" dirty="0">
                <a:latin typeface="Times New Roman"/>
                <a:cs typeface="Times New Roman"/>
              </a:rPr>
              <a:t>be</a:t>
            </a:r>
            <a:r>
              <a:rPr sz="2400" spc="35" dirty="0">
                <a:latin typeface="Times New Roman"/>
                <a:cs typeface="Times New Roman"/>
              </a:rPr>
              <a:t> </a:t>
            </a:r>
            <a:r>
              <a:rPr sz="2400" dirty="0">
                <a:latin typeface="Times New Roman"/>
                <a:cs typeface="Times New Roman"/>
              </a:rPr>
              <a:t>able</a:t>
            </a:r>
            <a:r>
              <a:rPr sz="2400" spc="25" dirty="0">
                <a:latin typeface="Times New Roman"/>
                <a:cs typeface="Times New Roman"/>
              </a:rPr>
              <a:t> </a:t>
            </a:r>
            <a:r>
              <a:rPr sz="2400" dirty="0">
                <a:latin typeface="Times New Roman"/>
                <a:cs typeface="Times New Roman"/>
              </a:rPr>
              <a:t>to</a:t>
            </a:r>
            <a:r>
              <a:rPr sz="2400" spc="25" dirty="0">
                <a:latin typeface="Times New Roman"/>
                <a:cs typeface="Times New Roman"/>
              </a:rPr>
              <a:t> </a:t>
            </a:r>
            <a:r>
              <a:rPr sz="2400" dirty="0">
                <a:latin typeface="Times New Roman"/>
                <a:cs typeface="Times New Roman"/>
              </a:rPr>
              <a:t>accumulate</a:t>
            </a:r>
            <a:r>
              <a:rPr sz="2400" spc="30" dirty="0">
                <a:latin typeface="Times New Roman"/>
                <a:cs typeface="Times New Roman"/>
              </a:rPr>
              <a:t> </a:t>
            </a:r>
            <a:r>
              <a:rPr sz="2400" spc="-10" dirty="0">
                <a:latin typeface="Times New Roman"/>
                <a:cs typeface="Times New Roman"/>
              </a:rPr>
              <a:t>volume </a:t>
            </a:r>
            <a:r>
              <a:rPr sz="2400" dirty="0">
                <a:latin typeface="Times New Roman"/>
                <a:cs typeface="Times New Roman"/>
              </a:rPr>
              <a:t>for</a:t>
            </a:r>
            <a:r>
              <a:rPr sz="2400" spc="-20" dirty="0">
                <a:latin typeface="Times New Roman"/>
                <a:cs typeface="Times New Roman"/>
              </a:rPr>
              <a:t> </a:t>
            </a:r>
            <a:r>
              <a:rPr sz="2400" dirty="0">
                <a:latin typeface="Times New Roman"/>
                <a:cs typeface="Times New Roman"/>
              </a:rPr>
              <a:t>≥15</a:t>
            </a:r>
            <a:r>
              <a:rPr sz="2400" spc="-10" dirty="0">
                <a:latin typeface="Times New Roman"/>
                <a:cs typeface="Times New Roman"/>
              </a:rPr>
              <a:t> </a:t>
            </a:r>
            <a:r>
              <a:rPr sz="2400" spc="-25" dirty="0">
                <a:latin typeface="Times New Roman"/>
                <a:cs typeface="Times New Roman"/>
              </a:rPr>
              <a:t>s.</a:t>
            </a:r>
            <a:endParaRPr sz="2400">
              <a:latin typeface="Times New Roman"/>
              <a:cs typeface="Times New Roman"/>
            </a:endParaRPr>
          </a:p>
        </p:txBody>
      </p:sp>
      <p:sp>
        <p:nvSpPr>
          <p:cNvPr id="5" name="object 5"/>
          <p:cNvSpPr txBox="1"/>
          <p:nvPr/>
        </p:nvSpPr>
        <p:spPr>
          <a:xfrm>
            <a:off x="269862" y="2630423"/>
            <a:ext cx="6148070" cy="338455"/>
          </a:xfrm>
          <a:prstGeom prst="rect">
            <a:avLst/>
          </a:prstGeom>
          <a:solidFill>
            <a:srgbClr val="FFFF00"/>
          </a:solidFill>
        </p:spPr>
        <p:txBody>
          <a:bodyPr vert="horz" wrap="square" lIns="0" tIns="0" rIns="0" bIns="0" rtlCol="0">
            <a:spAutoFit/>
          </a:bodyPr>
          <a:lstStyle/>
          <a:p>
            <a:pPr marL="231140" indent="-231140">
              <a:lnSpc>
                <a:spcPts val="2585"/>
              </a:lnSpc>
              <a:buChar char="•"/>
              <a:tabLst>
                <a:tab pos="231140" algn="l"/>
                <a:tab pos="4204970" algn="l"/>
              </a:tabLst>
            </a:pPr>
            <a:r>
              <a:rPr sz="2400" dirty="0">
                <a:latin typeface="Times New Roman"/>
                <a:cs typeface="Times New Roman"/>
              </a:rPr>
              <a:t>The</a:t>
            </a:r>
            <a:r>
              <a:rPr sz="2400" spc="385" dirty="0">
                <a:latin typeface="Times New Roman"/>
                <a:cs typeface="Times New Roman"/>
              </a:rPr>
              <a:t> </a:t>
            </a:r>
            <a:r>
              <a:rPr sz="2400" dirty="0">
                <a:latin typeface="Times New Roman"/>
                <a:cs typeface="Times New Roman"/>
              </a:rPr>
              <a:t>measuring</a:t>
            </a:r>
            <a:r>
              <a:rPr sz="2400" spc="375" dirty="0">
                <a:latin typeface="Times New Roman"/>
                <a:cs typeface="Times New Roman"/>
              </a:rPr>
              <a:t> </a:t>
            </a:r>
            <a:r>
              <a:rPr sz="2400" dirty="0">
                <a:latin typeface="Times New Roman"/>
                <a:cs typeface="Times New Roman"/>
              </a:rPr>
              <a:t>volume</a:t>
            </a:r>
            <a:r>
              <a:rPr sz="2400" spc="385" dirty="0">
                <a:latin typeface="Times New Roman"/>
                <a:cs typeface="Times New Roman"/>
              </a:rPr>
              <a:t> </a:t>
            </a:r>
            <a:r>
              <a:rPr sz="2400" spc="-10" dirty="0">
                <a:latin typeface="Times New Roman"/>
                <a:cs typeface="Times New Roman"/>
              </a:rPr>
              <a:t>should</a:t>
            </a:r>
            <a:r>
              <a:rPr sz="2400" dirty="0">
                <a:latin typeface="Times New Roman"/>
                <a:cs typeface="Times New Roman"/>
              </a:rPr>
              <a:t>	be</a:t>
            </a:r>
            <a:r>
              <a:rPr sz="2400" spc="385" dirty="0">
                <a:latin typeface="Times New Roman"/>
                <a:cs typeface="Times New Roman"/>
              </a:rPr>
              <a:t> </a:t>
            </a:r>
            <a:r>
              <a:rPr sz="2400" dirty="0">
                <a:latin typeface="Times New Roman"/>
                <a:cs typeface="Times New Roman"/>
              </a:rPr>
              <a:t>≥8</a:t>
            </a:r>
            <a:r>
              <a:rPr sz="2400" spc="380" dirty="0">
                <a:latin typeface="Times New Roman"/>
                <a:cs typeface="Times New Roman"/>
              </a:rPr>
              <a:t> </a:t>
            </a:r>
            <a:r>
              <a:rPr sz="2400" dirty="0">
                <a:latin typeface="Times New Roman"/>
                <a:cs typeface="Times New Roman"/>
              </a:rPr>
              <a:t>L</a:t>
            </a:r>
            <a:r>
              <a:rPr sz="2400" spc="295" dirty="0">
                <a:latin typeface="Times New Roman"/>
                <a:cs typeface="Times New Roman"/>
              </a:rPr>
              <a:t> </a:t>
            </a:r>
            <a:r>
              <a:rPr sz="2400" spc="-10" dirty="0">
                <a:latin typeface="Times New Roman"/>
                <a:cs typeface="Times New Roman"/>
              </a:rPr>
              <a:t>(body</a:t>
            </a:r>
            <a:endParaRPr sz="2400">
              <a:latin typeface="Times New Roman"/>
              <a:cs typeface="Times New Roman"/>
            </a:endParaRPr>
          </a:p>
        </p:txBody>
      </p:sp>
      <p:sp>
        <p:nvSpPr>
          <p:cNvPr id="6" name="object 6"/>
          <p:cNvSpPr txBox="1"/>
          <p:nvPr/>
        </p:nvSpPr>
        <p:spPr>
          <a:xfrm>
            <a:off x="269862" y="3154679"/>
            <a:ext cx="4507230" cy="372110"/>
          </a:xfrm>
          <a:prstGeom prst="rect">
            <a:avLst/>
          </a:prstGeom>
          <a:solidFill>
            <a:srgbClr val="FFFF00"/>
          </a:solidFill>
        </p:spPr>
        <p:txBody>
          <a:bodyPr vert="horz" wrap="square" lIns="0" tIns="0" rIns="0" bIns="0" rtlCol="0">
            <a:spAutoFit/>
          </a:bodyPr>
          <a:lstStyle/>
          <a:p>
            <a:pPr>
              <a:lnSpc>
                <a:spcPts val="2775"/>
              </a:lnSpc>
            </a:pPr>
            <a:r>
              <a:rPr sz="2400" dirty="0">
                <a:latin typeface="Times New Roman"/>
                <a:cs typeface="Times New Roman"/>
              </a:rPr>
              <a:t>temperature</a:t>
            </a:r>
            <a:r>
              <a:rPr sz="2400" spc="-45" dirty="0">
                <a:latin typeface="Times New Roman"/>
                <a:cs typeface="Times New Roman"/>
              </a:rPr>
              <a:t> </a:t>
            </a:r>
            <a:r>
              <a:rPr sz="2400" dirty="0">
                <a:latin typeface="Times New Roman"/>
                <a:cs typeface="Times New Roman"/>
              </a:rPr>
              <a:t>and</a:t>
            </a:r>
            <a:r>
              <a:rPr sz="2400" spc="-15" dirty="0">
                <a:latin typeface="Times New Roman"/>
                <a:cs typeface="Times New Roman"/>
              </a:rPr>
              <a:t> </a:t>
            </a:r>
            <a:r>
              <a:rPr sz="2400" dirty="0">
                <a:latin typeface="Times New Roman"/>
                <a:cs typeface="Times New Roman"/>
              </a:rPr>
              <a:t>pressure,</a:t>
            </a:r>
            <a:r>
              <a:rPr sz="2400" spc="-30" dirty="0">
                <a:latin typeface="Times New Roman"/>
                <a:cs typeface="Times New Roman"/>
              </a:rPr>
              <a:t> </a:t>
            </a:r>
            <a:r>
              <a:rPr sz="2400" spc="-10" dirty="0">
                <a:latin typeface="Times New Roman"/>
                <a:cs typeface="Times New Roman"/>
              </a:rPr>
              <a:t>saturated).</a:t>
            </a:r>
            <a:endParaRPr sz="2400">
              <a:latin typeface="Times New Roman"/>
              <a:cs typeface="Times New Roman"/>
            </a:endParaRPr>
          </a:p>
        </p:txBody>
      </p:sp>
      <p:sp>
        <p:nvSpPr>
          <p:cNvPr id="7" name="object 7"/>
          <p:cNvSpPr txBox="1"/>
          <p:nvPr/>
        </p:nvSpPr>
        <p:spPr>
          <a:xfrm>
            <a:off x="257352" y="3493978"/>
            <a:ext cx="6099175" cy="1123950"/>
          </a:xfrm>
          <a:prstGeom prst="rect">
            <a:avLst/>
          </a:prstGeom>
        </p:spPr>
        <p:txBody>
          <a:bodyPr vert="horz" wrap="square" lIns="0" tIns="196215" rIns="0" bIns="0" rtlCol="0">
            <a:spAutoFit/>
          </a:bodyPr>
          <a:lstStyle/>
          <a:p>
            <a:pPr marL="207010" indent="-194310">
              <a:lnSpc>
                <a:spcPct val="100000"/>
              </a:lnSpc>
              <a:spcBef>
                <a:spcPts val="1545"/>
              </a:spcBef>
              <a:buChar char="•"/>
              <a:tabLst>
                <a:tab pos="207010" algn="l"/>
              </a:tabLst>
            </a:pPr>
            <a:r>
              <a:rPr sz="2400" dirty="0">
                <a:latin typeface="Times New Roman"/>
                <a:cs typeface="Times New Roman"/>
              </a:rPr>
              <a:t>The</a:t>
            </a:r>
            <a:r>
              <a:rPr sz="2400" spc="95" dirty="0">
                <a:latin typeface="Times New Roman"/>
                <a:cs typeface="Times New Roman"/>
              </a:rPr>
              <a:t> </a:t>
            </a:r>
            <a:r>
              <a:rPr sz="2400" dirty="0">
                <a:latin typeface="Times New Roman"/>
                <a:cs typeface="Times New Roman"/>
              </a:rPr>
              <a:t>accuracy</a:t>
            </a:r>
            <a:r>
              <a:rPr sz="2400" spc="95" dirty="0">
                <a:latin typeface="Times New Roman"/>
                <a:cs typeface="Times New Roman"/>
              </a:rPr>
              <a:t> </a:t>
            </a:r>
            <a:r>
              <a:rPr sz="2400" dirty="0">
                <a:latin typeface="Times New Roman"/>
                <a:cs typeface="Times New Roman"/>
              </a:rPr>
              <a:t>of</a:t>
            </a:r>
            <a:r>
              <a:rPr sz="2400" spc="95" dirty="0">
                <a:latin typeface="Times New Roman"/>
                <a:cs typeface="Times New Roman"/>
              </a:rPr>
              <a:t> </a:t>
            </a:r>
            <a:r>
              <a:rPr sz="2400" dirty="0">
                <a:latin typeface="Times New Roman"/>
                <a:cs typeface="Times New Roman"/>
              </a:rPr>
              <a:t>reading</a:t>
            </a:r>
            <a:r>
              <a:rPr sz="2400" spc="95" dirty="0">
                <a:latin typeface="Times New Roman"/>
                <a:cs typeface="Times New Roman"/>
              </a:rPr>
              <a:t> </a:t>
            </a:r>
            <a:r>
              <a:rPr sz="2400" dirty="0">
                <a:latin typeface="Times New Roman"/>
                <a:cs typeface="Times New Roman"/>
              </a:rPr>
              <a:t>should</a:t>
            </a:r>
            <a:r>
              <a:rPr sz="2400" spc="95" dirty="0">
                <a:latin typeface="Times New Roman"/>
                <a:cs typeface="Times New Roman"/>
              </a:rPr>
              <a:t> </a:t>
            </a:r>
            <a:r>
              <a:rPr sz="2400" dirty="0">
                <a:latin typeface="Times New Roman"/>
                <a:cs typeface="Times New Roman"/>
              </a:rPr>
              <a:t>be</a:t>
            </a:r>
            <a:r>
              <a:rPr sz="2400" spc="90" dirty="0">
                <a:latin typeface="Times New Roman"/>
                <a:cs typeface="Times New Roman"/>
              </a:rPr>
              <a:t> </a:t>
            </a:r>
            <a:r>
              <a:rPr sz="2400" dirty="0">
                <a:latin typeface="Times New Roman"/>
                <a:cs typeface="Times New Roman"/>
              </a:rPr>
              <a:t>at</a:t>
            </a:r>
            <a:r>
              <a:rPr sz="2400" spc="95" dirty="0">
                <a:latin typeface="Times New Roman"/>
                <a:cs typeface="Times New Roman"/>
              </a:rPr>
              <a:t> </a:t>
            </a:r>
            <a:r>
              <a:rPr sz="2400" dirty="0">
                <a:latin typeface="Times New Roman"/>
                <a:cs typeface="Times New Roman"/>
              </a:rPr>
              <a:t>least</a:t>
            </a:r>
            <a:r>
              <a:rPr sz="2400" spc="105" dirty="0">
                <a:latin typeface="Times New Roman"/>
                <a:cs typeface="Times New Roman"/>
              </a:rPr>
              <a:t> </a:t>
            </a:r>
            <a:r>
              <a:rPr sz="2400" spc="-25" dirty="0">
                <a:latin typeface="Calibri"/>
                <a:cs typeface="Calibri"/>
              </a:rPr>
              <a:t>±</a:t>
            </a:r>
            <a:r>
              <a:rPr sz="2400" spc="-25" dirty="0">
                <a:latin typeface="Times New Roman"/>
                <a:cs typeface="Times New Roman"/>
              </a:rPr>
              <a:t>3%</a:t>
            </a:r>
            <a:endParaRPr sz="2400">
              <a:latin typeface="Times New Roman"/>
              <a:cs typeface="Times New Roman"/>
            </a:endParaRPr>
          </a:p>
          <a:p>
            <a:pPr marL="12700">
              <a:lnSpc>
                <a:spcPct val="100000"/>
              </a:lnSpc>
              <a:spcBef>
                <a:spcPts val="1440"/>
              </a:spcBef>
            </a:pPr>
            <a:r>
              <a:rPr sz="2400" dirty="0">
                <a:latin typeface="Times New Roman"/>
                <a:cs typeface="Times New Roman"/>
              </a:rPr>
              <a:t>(or</a:t>
            </a:r>
            <a:r>
              <a:rPr sz="2400" spc="-20" dirty="0">
                <a:latin typeface="Times New Roman"/>
                <a:cs typeface="Times New Roman"/>
              </a:rPr>
              <a:t> </a:t>
            </a:r>
            <a:r>
              <a:rPr sz="2400" dirty="0">
                <a:latin typeface="Calibri"/>
                <a:cs typeface="Calibri"/>
              </a:rPr>
              <a:t>±</a:t>
            </a:r>
            <a:r>
              <a:rPr sz="2400" dirty="0">
                <a:latin typeface="Times New Roman"/>
                <a:cs typeface="Times New Roman"/>
              </a:rPr>
              <a:t>0.05</a:t>
            </a:r>
            <a:r>
              <a:rPr sz="2400" spc="-15" dirty="0">
                <a:latin typeface="Times New Roman"/>
                <a:cs typeface="Times New Roman"/>
              </a:rPr>
              <a:t> </a:t>
            </a:r>
            <a:r>
              <a:rPr sz="2400" dirty="0">
                <a:latin typeface="Times New Roman"/>
                <a:cs typeface="Times New Roman"/>
              </a:rPr>
              <a:t>L)</a:t>
            </a:r>
            <a:r>
              <a:rPr sz="2400" spc="-10" dirty="0">
                <a:latin typeface="Times New Roman"/>
                <a:cs typeface="Times New Roman"/>
              </a:rPr>
              <a:t> </a:t>
            </a:r>
            <a:r>
              <a:rPr sz="2400" dirty="0">
                <a:latin typeface="Times New Roman"/>
                <a:cs typeface="Times New Roman"/>
              </a:rPr>
              <a:t>with</a:t>
            </a:r>
            <a:r>
              <a:rPr sz="2400" spc="-20" dirty="0">
                <a:latin typeface="Times New Roman"/>
                <a:cs typeface="Times New Roman"/>
              </a:rPr>
              <a:t> </a:t>
            </a:r>
            <a:r>
              <a:rPr sz="2400" dirty="0">
                <a:latin typeface="Times New Roman"/>
                <a:cs typeface="Times New Roman"/>
              </a:rPr>
              <a:t>flows from</a:t>
            </a:r>
            <a:r>
              <a:rPr sz="2400" spc="-20" dirty="0">
                <a:latin typeface="Times New Roman"/>
                <a:cs typeface="Times New Roman"/>
              </a:rPr>
              <a:t> </a:t>
            </a:r>
            <a:r>
              <a:rPr sz="2400" dirty="0">
                <a:latin typeface="Times New Roman"/>
                <a:cs typeface="Times New Roman"/>
              </a:rPr>
              <a:t>0–14</a:t>
            </a:r>
            <a:r>
              <a:rPr sz="2400" spc="-15" dirty="0">
                <a:latin typeface="Times New Roman"/>
                <a:cs typeface="Times New Roman"/>
              </a:rPr>
              <a:t> </a:t>
            </a:r>
            <a:r>
              <a:rPr sz="2400" dirty="0">
                <a:latin typeface="Times New Roman"/>
                <a:cs typeface="Times New Roman"/>
              </a:rPr>
              <a:t>L</a:t>
            </a:r>
            <a:r>
              <a:rPr sz="2400" spc="-100" dirty="0">
                <a:latin typeface="Times New Roman"/>
                <a:cs typeface="Times New Roman"/>
              </a:rPr>
              <a:t> </a:t>
            </a:r>
            <a:r>
              <a:rPr sz="2400" dirty="0">
                <a:latin typeface="Times New Roman"/>
                <a:cs typeface="Times New Roman"/>
              </a:rPr>
              <a:t>per</a:t>
            </a:r>
            <a:r>
              <a:rPr sz="2400" spc="-15" dirty="0">
                <a:latin typeface="Times New Roman"/>
                <a:cs typeface="Times New Roman"/>
              </a:rPr>
              <a:t> </a:t>
            </a:r>
            <a:r>
              <a:rPr sz="2400" spc="-25" dirty="0">
                <a:latin typeface="Times New Roman"/>
                <a:cs typeface="Times New Roman"/>
              </a:rPr>
              <a:t>s.</a:t>
            </a:r>
            <a:endParaRPr sz="2400">
              <a:latin typeface="Times New Roman"/>
              <a:cs typeface="Times New Roman"/>
            </a:endParaRPr>
          </a:p>
        </p:txBody>
      </p:sp>
      <p:sp>
        <p:nvSpPr>
          <p:cNvPr id="8" name="object 8"/>
          <p:cNvSpPr txBox="1"/>
          <p:nvPr/>
        </p:nvSpPr>
        <p:spPr>
          <a:xfrm>
            <a:off x="257352" y="4775072"/>
            <a:ext cx="132715" cy="391160"/>
          </a:xfrm>
          <a:prstGeom prst="rect">
            <a:avLst/>
          </a:prstGeom>
        </p:spPr>
        <p:txBody>
          <a:bodyPr vert="horz" wrap="square" lIns="0" tIns="12700" rIns="0" bIns="0" rtlCol="0">
            <a:spAutoFit/>
          </a:bodyPr>
          <a:lstStyle/>
          <a:p>
            <a:pPr marL="12700">
              <a:lnSpc>
                <a:spcPct val="100000"/>
              </a:lnSpc>
              <a:spcBef>
                <a:spcPts val="100"/>
              </a:spcBef>
            </a:pPr>
            <a:r>
              <a:rPr sz="2400" spc="-50" dirty="0">
                <a:latin typeface="Arial MT"/>
                <a:cs typeface="Arial MT"/>
              </a:rPr>
              <a:t>•</a:t>
            </a:r>
            <a:endParaRPr sz="2400">
              <a:latin typeface="Arial MT"/>
              <a:cs typeface="Arial MT"/>
            </a:endParaRPr>
          </a:p>
        </p:txBody>
      </p:sp>
      <p:sp>
        <p:nvSpPr>
          <p:cNvPr id="9" name="object 9"/>
          <p:cNvSpPr txBox="1"/>
          <p:nvPr/>
        </p:nvSpPr>
        <p:spPr>
          <a:xfrm>
            <a:off x="556374" y="4824984"/>
            <a:ext cx="5860415" cy="338455"/>
          </a:xfrm>
          <a:prstGeom prst="rect">
            <a:avLst/>
          </a:prstGeom>
          <a:solidFill>
            <a:srgbClr val="FFFF00"/>
          </a:solidFill>
        </p:spPr>
        <p:txBody>
          <a:bodyPr vert="horz" wrap="square" lIns="0" tIns="0" rIns="0" bIns="0" rtlCol="0">
            <a:spAutoFit/>
          </a:bodyPr>
          <a:lstStyle/>
          <a:p>
            <a:pPr>
              <a:lnSpc>
                <a:spcPts val="2585"/>
              </a:lnSpc>
              <a:tabLst>
                <a:tab pos="612775" algn="l"/>
                <a:tab pos="1292225" algn="l"/>
                <a:tab pos="2630805" algn="l"/>
                <a:tab pos="3005455" algn="l"/>
                <a:tab pos="4023360" algn="l"/>
                <a:tab pos="4383405" algn="l"/>
                <a:tab pos="4825365" algn="l"/>
                <a:tab pos="5139055" algn="l"/>
                <a:tab pos="5668010" algn="l"/>
              </a:tabLst>
            </a:pPr>
            <a:r>
              <a:rPr sz="2400" spc="-25" dirty="0">
                <a:latin typeface="Times New Roman"/>
                <a:cs typeface="Times New Roman"/>
              </a:rPr>
              <a:t>The</a:t>
            </a:r>
            <a:r>
              <a:rPr sz="2400" dirty="0">
                <a:latin typeface="Times New Roman"/>
                <a:cs typeface="Times New Roman"/>
              </a:rPr>
              <a:t>	</a:t>
            </a:r>
            <a:r>
              <a:rPr sz="2400" spc="-10" dirty="0">
                <a:latin typeface="Times New Roman"/>
                <a:cs typeface="Times New Roman"/>
              </a:rPr>
              <a:t>total</a:t>
            </a:r>
            <a:r>
              <a:rPr sz="2400" dirty="0">
                <a:latin typeface="Times New Roman"/>
                <a:cs typeface="Times New Roman"/>
              </a:rPr>
              <a:t>	</a:t>
            </a:r>
            <a:r>
              <a:rPr sz="2400" spc="-10" dirty="0">
                <a:latin typeface="Times New Roman"/>
                <a:cs typeface="Times New Roman"/>
              </a:rPr>
              <a:t>resistance</a:t>
            </a:r>
            <a:r>
              <a:rPr sz="2400" dirty="0">
                <a:latin typeface="Times New Roman"/>
                <a:cs typeface="Times New Roman"/>
              </a:rPr>
              <a:t>	</a:t>
            </a:r>
            <a:r>
              <a:rPr sz="2400" spc="-25" dirty="0">
                <a:latin typeface="Times New Roman"/>
                <a:cs typeface="Times New Roman"/>
              </a:rPr>
              <a:t>to</a:t>
            </a:r>
            <a:r>
              <a:rPr sz="2400" dirty="0">
                <a:latin typeface="Times New Roman"/>
                <a:cs typeface="Times New Roman"/>
              </a:rPr>
              <a:t>	</a:t>
            </a:r>
            <a:r>
              <a:rPr sz="2400" spc="-10" dirty="0">
                <a:latin typeface="Times New Roman"/>
                <a:cs typeface="Times New Roman"/>
              </a:rPr>
              <a:t>airflow</a:t>
            </a:r>
            <a:r>
              <a:rPr sz="2400" dirty="0">
                <a:latin typeface="Times New Roman"/>
                <a:cs typeface="Times New Roman"/>
              </a:rPr>
              <a:t>	</a:t>
            </a:r>
            <a:r>
              <a:rPr sz="2400" spc="-25" dirty="0">
                <a:latin typeface="Times New Roman"/>
                <a:cs typeface="Times New Roman"/>
              </a:rPr>
              <a:t>at</a:t>
            </a:r>
            <a:r>
              <a:rPr sz="2400" dirty="0">
                <a:latin typeface="Times New Roman"/>
                <a:cs typeface="Times New Roman"/>
              </a:rPr>
              <a:t>	</a:t>
            </a:r>
            <a:r>
              <a:rPr sz="2400" spc="-25" dirty="0">
                <a:latin typeface="Times New Roman"/>
                <a:cs typeface="Times New Roman"/>
              </a:rPr>
              <a:t>14</a:t>
            </a:r>
            <a:r>
              <a:rPr sz="2400" dirty="0">
                <a:latin typeface="Times New Roman"/>
                <a:cs typeface="Times New Roman"/>
              </a:rPr>
              <a:t>	</a:t>
            </a:r>
            <a:r>
              <a:rPr sz="2400" spc="-50" dirty="0">
                <a:latin typeface="Times New Roman"/>
                <a:cs typeface="Times New Roman"/>
              </a:rPr>
              <a:t>L</a:t>
            </a:r>
            <a:r>
              <a:rPr sz="2400" dirty="0">
                <a:latin typeface="Times New Roman"/>
                <a:cs typeface="Times New Roman"/>
              </a:rPr>
              <a:t>	</a:t>
            </a:r>
            <a:r>
              <a:rPr sz="2400" spc="-25" dirty="0">
                <a:latin typeface="Times New Roman"/>
                <a:cs typeface="Times New Roman"/>
              </a:rPr>
              <a:t>per</a:t>
            </a:r>
            <a:r>
              <a:rPr sz="2400" dirty="0">
                <a:latin typeface="Times New Roman"/>
                <a:cs typeface="Times New Roman"/>
              </a:rPr>
              <a:t>	</a:t>
            </a:r>
            <a:r>
              <a:rPr sz="2400" spc="-50" dirty="0">
                <a:latin typeface="Times New Roman"/>
                <a:cs typeface="Times New Roman"/>
              </a:rPr>
              <a:t>s</a:t>
            </a:r>
            <a:endParaRPr sz="2400">
              <a:latin typeface="Times New Roman"/>
              <a:cs typeface="Times New Roman"/>
            </a:endParaRPr>
          </a:p>
        </p:txBody>
      </p:sp>
      <p:sp>
        <p:nvSpPr>
          <p:cNvPr id="10" name="object 10"/>
          <p:cNvSpPr txBox="1"/>
          <p:nvPr/>
        </p:nvSpPr>
        <p:spPr>
          <a:xfrm>
            <a:off x="556374" y="5373585"/>
            <a:ext cx="5860415" cy="338455"/>
          </a:xfrm>
          <a:prstGeom prst="rect">
            <a:avLst/>
          </a:prstGeom>
          <a:solidFill>
            <a:srgbClr val="FFFF00"/>
          </a:solidFill>
        </p:spPr>
        <p:txBody>
          <a:bodyPr vert="horz" wrap="square" lIns="0" tIns="0" rIns="0" bIns="0" rtlCol="0">
            <a:spAutoFit/>
          </a:bodyPr>
          <a:lstStyle/>
          <a:p>
            <a:pPr>
              <a:lnSpc>
                <a:spcPts val="2590"/>
              </a:lnSpc>
            </a:pPr>
            <a:r>
              <a:rPr sz="2400" dirty="0">
                <a:latin typeface="Times New Roman"/>
                <a:cs typeface="Times New Roman"/>
              </a:rPr>
              <a:t>should</a:t>
            </a:r>
            <a:r>
              <a:rPr sz="2400" spc="114" dirty="0">
                <a:latin typeface="Times New Roman"/>
                <a:cs typeface="Times New Roman"/>
              </a:rPr>
              <a:t> </a:t>
            </a:r>
            <a:r>
              <a:rPr sz="2400" dirty="0">
                <a:latin typeface="Times New Roman"/>
                <a:cs typeface="Times New Roman"/>
              </a:rPr>
              <a:t>be</a:t>
            </a:r>
            <a:r>
              <a:rPr sz="2400" spc="110" dirty="0">
                <a:latin typeface="Times New Roman"/>
                <a:cs typeface="Times New Roman"/>
              </a:rPr>
              <a:t> </a:t>
            </a:r>
            <a:r>
              <a:rPr sz="2400" dirty="0">
                <a:latin typeface="Times New Roman"/>
                <a:cs typeface="Times New Roman"/>
              </a:rPr>
              <a:t>&lt;1.5</a:t>
            </a:r>
            <a:r>
              <a:rPr sz="2400" spc="120" dirty="0">
                <a:latin typeface="Times New Roman"/>
                <a:cs typeface="Times New Roman"/>
              </a:rPr>
              <a:t> </a:t>
            </a:r>
            <a:r>
              <a:rPr sz="2400" dirty="0">
                <a:latin typeface="Times New Roman"/>
                <a:cs typeface="Times New Roman"/>
              </a:rPr>
              <a:t>cmH2O</a:t>
            </a:r>
            <a:r>
              <a:rPr sz="2400" spc="125" dirty="0">
                <a:latin typeface="Times New Roman"/>
                <a:cs typeface="Times New Roman"/>
              </a:rPr>
              <a:t> </a:t>
            </a:r>
            <a:r>
              <a:rPr sz="2400" dirty="0">
                <a:latin typeface="Times New Roman"/>
                <a:cs typeface="Times New Roman"/>
              </a:rPr>
              <a:t>per</a:t>
            </a:r>
            <a:r>
              <a:rPr sz="2400" spc="114" dirty="0">
                <a:latin typeface="Times New Roman"/>
                <a:cs typeface="Times New Roman"/>
              </a:rPr>
              <a:t> </a:t>
            </a:r>
            <a:r>
              <a:rPr sz="2400" dirty="0">
                <a:latin typeface="Times New Roman"/>
                <a:cs typeface="Times New Roman"/>
              </a:rPr>
              <a:t>L</a:t>
            </a:r>
            <a:r>
              <a:rPr sz="2400" spc="35" dirty="0">
                <a:latin typeface="Times New Roman"/>
                <a:cs typeface="Times New Roman"/>
              </a:rPr>
              <a:t> </a:t>
            </a:r>
            <a:r>
              <a:rPr sz="2400" dirty="0">
                <a:latin typeface="Times New Roman"/>
                <a:cs typeface="Times New Roman"/>
              </a:rPr>
              <a:t>per</a:t>
            </a:r>
            <a:r>
              <a:rPr sz="2400" spc="125" dirty="0">
                <a:latin typeface="Times New Roman"/>
                <a:cs typeface="Times New Roman"/>
              </a:rPr>
              <a:t> </a:t>
            </a:r>
            <a:r>
              <a:rPr sz="2400" dirty="0">
                <a:latin typeface="Times New Roman"/>
                <a:cs typeface="Times New Roman"/>
              </a:rPr>
              <a:t>s</a:t>
            </a:r>
            <a:r>
              <a:rPr sz="2400" spc="120" dirty="0">
                <a:latin typeface="Times New Roman"/>
                <a:cs typeface="Times New Roman"/>
              </a:rPr>
              <a:t> </a:t>
            </a:r>
            <a:r>
              <a:rPr sz="2400" dirty="0">
                <a:latin typeface="Times New Roman"/>
                <a:cs typeface="Times New Roman"/>
              </a:rPr>
              <a:t>(&lt;0.15</a:t>
            </a:r>
            <a:r>
              <a:rPr sz="2400" spc="120" dirty="0">
                <a:latin typeface="Times New Roman"/>
                <a:cs typeface="Times New Roman"/>
              </a:rPr>
              <a:t> </a:t>
            </a:r>
            <a:r>
              <a:rPr sz="2400" spc="-25" dirty="0">
                <a:latin typeface="Times New Roman"/>
                <a:cs typeface="Times New Roman"/>
              </a:rPr>
              <a:t>kPa</a:t>
            </a:r>
            <a:endParaRPr sz="2400">
              <a:latin typeface="Times New Roman"/>
              <a:cs typeface="Times New Roman"/>
            </a:endParaRPr>
          </a:p>
        </p:txBody>
      </p:sp>
      <p:sp>
        <p:nvSpPr>
          <p:cNvPr id="11" name="object 11"/>
          <p:cNvSpPr txBox="1"/>
          <p:nvPr/>
        </p:nvSpPr>
        <p:spPr>
          <a:xfrm>
            <a:off x="556374" y="5897841"/>
            <a:ext cx="1491615" cy="372110"/>
          </a:xfrm>
          <a:prstGeom prst="rect">
            <a:avLst/>
          </a:prstGeom>
          <a:solidFill>
            <a:srgbClr val="FFFF00"/>
          </a:solidFill>
        </p:spPr>
        <p:txBody>
          <a:bodyPr vert="horz" wrap="square" lIns="0" tIns="0" rIns="0" bIns="0" rtlCol="0">
            <a:spAutoFit/>
          </a:bodyPr>
          <a:lstStyle/>
          <a:p>
            <a:pPr>
              <a:lnSpc>
                <a:spcPts val="2780"/>
              </a:lnSpc>
            </a:pPr>
            <a:r>
              <a:rPr sz="2400" dirty="0">
                <a:latin typeface="Times New Roman"/>
                <a:cs typeface="Times New Roman"/>
              </a:rPr>
              <a:t>per</a:t>
            </a:r>
            <a:r>
              <a:rPr sz="2400" spc="-5" dirty="0">
                <a:latin typeface="Times New Roman"/>
                <a:cs typeface="Times New Roman"/>
              </a:rPr>
              <a:t> </a:t>
            </a:r>
            <a:r>
              <a:rPr sz="2400" dirty="0">
                <a:latin typeface="Times New Roman"/>
                <a:cs typeface="Times New Roman"/>
              </a:rPr>
              <a:t>L</a:t>
            </a:r>
            <a:r>
              <a:rPr sz="2400" spc="-90" dirty="0">
                <a:latin typeface="Times New Roman"/>
                <a:cs typeface="Times New Roman"/>
              </a:rPr>
              <a:t> </a:t>
            </a:r>
            <a:r>
              <a:rPr sz="2400" dirty="0">
                <a:latin typeface="Times New Roman"/>
                <a:cs typeface="Times New Roman"/>
              </a:rPr>
              <a:t>per</a:t>
            </a:r>
            <a:r>
              <a:rPr sz="2400" spc="-5" dirty="0">
                <a:latin typeface="Times New Roman"/>
                <a:cs typeface="Times New Roman"/>
              </a:rPr>
              <a:t> </a:t>
            </a:r>
            <a:r>
              <a:rPr sz="2400" spc="-25" dirty="0">
                <a:latin typeface="Times New Roman"/>
                <a:cs typeface="Times New Roman"/>
              </a:rPr>
              <a:t>s).</a:t>
            </a:r>
            <a:endParaRPr sz="2400">
              <a:latin typeface="Times New Roman"/>
              <a:cs typeface="Times New Roman"/>
            </a:endParaRPr>
          </a:p>
        </p:txBody>
      </p:sp>
      <p:pic>
        <p:nvPicPr>
          <p:cNvPr id="12" name="object 12"/>
          <p:cNvPicPr/>
          <p:nvPr/>
        </p:nvPicPr>
        <p:blipFill>
          <a:blip r:embed="rId2" cstate="print"/>
          <a:stretch>
            <a:fillRect/>
          </a:stretch>
        </p:blipFill>
        <p:spPr>
          <a:xfrm>
            <a:off x="6545580" y="601980"/>
            <a:ext cx="5468112" cy="5413248"/>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739" y="228980"/>
            <a:ext cx="11842115" cy="5513070"/>
          </a:xfrm>
          <a:prstGeom prst="rect">
            <a:avLst/>
          </a:prstGeom>
        </p:spPr>
        <p:txBody>
          <a:bodyPr vert="horz" wrap="square" lIns="0" tIns="12700" rIns="0" bIns="0" rtlCol="0">
            <a:spAutoFit/>
          </a:bodyPr>
          <a:lstStyle/>
          <a:p>
            <a:pPr marL="12700" marR="871855" indent="-8255">
              <a:lnSpc>
                <a:spcPct val="100000"/>
              </a:lnSpc>
              <a:spcBef>
                <a:spcPts val="100"/>
              </a:spcBef>
              <a:buClr>
                <a:srgbClr val="221F1F"/>
              </a:buClr>
              <a:buSzPct val="95833"/>
              <a:buFont typeface="Arial MT"/>
              <a:buChar char="•"/>
              <a:tabLst>
                <a:tab pos="118745" algn="l"/>
              </a:tabLst>
            </a:pPr>
            <a:r>
              <a:rPr dirty="0"/>
              <a:t>	</a:t>
            </a:r>
            <a:r>
              <a:rPr sz="2400" b="1" dirty="0">
                <a:solidFill>
                  <a:srgbClr val="221F1F"/>
                </a:solidFill>
                <a:latin typeface="Tahoma"/>
                <a:cs typeface="Tahoma"/>
              </a:rPr>
              <a:t>rib</a:t>
            </a:r>
            <a:r>
              <a:rPr sz="2400" b="1" spc="-45" dirty="0">
                <a:solidFill>
                  <a:srgbClr val="221F1F"/>
                </a:solidFill>
                <a:latin typeface="Tahoma"/>
                <a:cs typeface="Tahoma"/>
              </a:rPr>
              <a:t> </a:t>
            </a:r>
            <a:r>
              <a:rPr sz="2400" b="1" dirty="0">
                <a:solidFill>
                  <a:srgbClr val="221F1F"/>
                </a:solidFill>
                <a:latin typeface="Tahoma"/>
                <a:cs typeface="Tahoma"/>
              </a:rPr>
              <a:t>fractures</a:t>
            </a:r>
            <a:r>
              <a:rPr sz="2400" dirty="0">
                <a:solidFill>
                  <a:srgbClr val="221F1F"/>
                </a:solidFill>
                <a:latin typeface="Tahoma"/>
                <a:cs typeface="Tahoma"/>
              </a:rPr>
              <a:t>:</a:t>
            </a:r>
            <a:r>
              <a:rPr sz="2400" spc="-30" dirty="0">
                <a:solidFill>
                  <a:srgbClr val="221F1F"/>
                </a:solidFill>
                <a:latin typeface="Tahoma"/>
                <a:cs typeface="Tahoma"/>
              </a:rPr>
              <a:t> </a:t>
            </a:r>
            <a:r>
              <a:rPr sz="2400" dirty="0">
                <a:solidFill>
                  <a:srgbClr val="221F1F"/>
                </a:solidFill>
                <a:latin typeface="Tahoma"/>
                <a:cs typeface="Tahoma"/>
              </a:rPr>
              <a:t>Fracturing</a:t>
            </a:r>
            <a:r>
              <a:rPr sz="2400" spc="-45" dirty="0">
                <a:solidFill>
                  <a:srgbClr val="221F1F"/>
                </a:solidFill>
                <a:latin typeface="Tahoma"/>
                <a:cs typeface="Tahoma"/>
              </a:rPr>
              <a:t> </a:t>
            </a:r>
            <a:r>
              <a:rPr sz="2400" dirty="0">
                <a:solidFill>
                  <a:srgbClr val="221F1F"/>
                </a:solidFill>
                <a:latin typeface="Tahoma"/>
                <a:cs typeface="Tahoma"/>
              </a:rPr>
              <a:t>a</a:t>
            </a:r>
            <a:r>
              <a:rPr sz="2400" spc="-30" dirty="0">
                <a:solidFill>
                  <a:srgbClr val="221F1F"/>
                </a:solidFill>
                <a:latin typeface="Tahoma"/>
                <a:cs typeface="Tahoma"/>
              </a:rPr>
              <a:t> </a:t>
            </a:r>
            <a:r>
              <a:rPr sz="2400" dirty="0">
                <a:solidFill>
                  <a:srgbClr val="221F1F"/>
                </a:solidFill>
                <a:latin typeface="Tahoma"/>
                <a:cs typeface="Tahoma"/>
              </a:rPr>
              <a:t>rib</a:t>
            </a:r>
            <a:r>
              <a:rPr sz="2400" spc="-25" dirty="0">
                <a:solidFill>
                  <a:srgbClr val="221F1F"/>
                </a:solidFill>
                <a:latin typeface="Tahoma"/>
                <a:cs typeface="Tahoma"/>
              </a:rPr>
              <a:t> </a:t>
            </a:r>
            <a:r>
              <a:rPr sz="2400" dirty="0">
                <a:solidFill>
                  <a:srgbClr val="221F1F"/>
                </a:solidFill>
                <a:latin typeface="Tahoma"/>
                <a:cs typeface="Tahoma"/>
              </a:rPr>
              <a:t>can</a:t>
            </a:r>
            <a:r>
              <a:rPr sz="2400" spc="-25" dirty="0">
                <a:solidFill>
                  <a:srgbClr val="221F1F"/>
                </a:solidFill>
                <a:latin typeface="Tahoma"/>
                <a:cs typeface="Tahoma"/>
              </a:rPr>
              <a:t> </a:t>
            </a:r>
            <a:r>
              <a:rPr sz="2400" dirty="0">
                <a:solidFill>
                  <a:srgbClr val="221F1F"/>
                </a:solidFill>
                <a:latin typeface="Tahoma"/>
                <a:cs typeface="Tahoma"/>
              </a:rPr>
              <a:t>lead</a:t>
            </a:r>
            <a:r>
              <a:rPr sz="2400" spc="-30" dirty="0">
                <a:solidFill>
                  <a:srgbClr val="221F1F"/>
                </a:solidFill>
                <a:latin typeface="Tahoma"/>
                <a:cs typeface="Tahoma"/>
              </a:rPr>
              <a:t> </a:t>
            </a:r>
            <a:r>
              <a:rPr sz="2400" dirty="0">
                <a:solidFill>
                  <a:srgbClr val="221F1F"/>
                </a:solidFill>
                <a:latin typeface="Tahoma"/>
                <a:cs typeface="Tahoma"/>
              </a:rPr>
              <a:t>to</a:t>
            </a:r>
            <a:r>
              <a:rPr sz="2400" spc="-30" dirty="0">
                <a:solidFill>
                  <a:srgbClr val="221F1F"/>
                </a:solidFill>
                <a:latin typeface="Tahoma"/>
                <a:cs typeface="Tahoma"/>
              </a:rPr>
              <a:t> </a:t>
            </a:r>
            <a:r>
              <a:rPr sz="2400" dirty="0">
                <a:solidFill>
                  <a:srgbClr val="221F1F"/>
                </a:solidFill>
                <a:latin typeface="Tahoma"/>
                <a:cs typeface="Tahoma"/>
              </a:rPr>
              <a:t>numerous</a:t>
            </a:r>
            <a:r>
              <a:rPr sz="2400" spc="-65" dirty="0">
                <a:solidFill>
                  <a:srgbClr val="221F1F"/>
                </a:solidFill>
                <a:latin typeface="Tahoma"/>
                <a:cs typeface="Tahoma"/>
              </a:rPr>
              <a:t> </a:t>
            </a:r>
            <a:r>
              <a:rPr sz="2400" dirty="0">
                <a:solidFill>
                  <a:srgbClr val="221F1F"/>
                </a:solidFill>
                <a:latin typeface="Tahoma"/>
                <a:cs typeface="Tahoma"/>
              </a:rPr>
              <a:t>lung</a:t>
            </a:r>
            <a:r>
              <a:rPr sz="2400" spc="-45" dirty="0">
                <a:solidFill>
                  <a:srgbClr val="221F1F"/>
                </a:solidFill>
                <a:latin typeface="Tahoma"/>
                <a:cs typeface="Tahoma"/>
              </a:rPr>
              <a:t> </a:t>
            </a:r>
            <a:r>
              <a:rPr sz="2400" dirty="0">
                <a:solidFill>
                  <a:srgbClr val="221F1F"/>
                </a:solidFill>
                <a:latin typeface="Tahoma"/>
                <a:cs typeface="Tahoma"/>
              </a:rPr>
              <a:t>complications</a:t>
            </a:r>
            <a:r>
              <a:rPr sz="2400" spc="-50" dirty="0">
                <a:solidFill>
                  <a:srgbClr val="221F1F"/>
                </a:solidFill>
                <a:latin typeface="Tahoma"/>
                <a:cs typeface="Tahoma"/>
              </a:rPr>
              <a:t> </a:t>
            </a:r>
            <a:r>
              <a:rPr sz="2400" dirty="0">
                <a:solidFill>
                  <a:srgbClr val="221F1F"/>
                </a:solidFill>
                <a:latin typeface="Tahoma"/>
                <a:cs typeface="Tahoma"/>
              </a:rPr>
              <a:t>such</a:t>
            </a:r>
            <a:r>
              <a:rPr sz="2400" spc="-25" dirty="0">
                <a:solidFill>
                  <a:srgbClr val="221F1F"/>
                </a:solidFill>
                <a:latin typeface="Tahoma"/>
                <a:cs typeface="Tahoma"/>
              </a:rPr>
              <a:t> as </a:t>
            </a:r>
            <a:r>
              <a:rPr sz="2400" dirty="0">
                <a:solidFill>
                  <a:srgbClr val="221F1F"/>
                </a:solidFill>
                <a:latin typeface="Tahoma"/>
                <a:cs typeface="Tahoma"/>
              </a:rPr>
              <a:t>pneumothorax,</a:t>
            </a:r>
            <a:r>
              <a:rPr sz="2400" spc="-95" dirty="0">
                <a:solidFill>
                  <a:srgbClr val="221F1F"/>
                </a:solidFill>
                <a:latin typeface="Tahoma"/>
                <a:cs typeface="Tahoma"/>
              </a:rPr>
              <a:t> </a:t>
            </a:r>
            <a:r>
              <a:rPr sz="2400" dirty="0">
                <a:solidFill>
                  <a:srgbClr val="221F1F"/>
                </a:solidFill>
                <a:latin typeface="Tahoma"/>
                <a:cs typeface="Tahoma"/>
              </a:rPr>
              <a:t>lung</a:t>
            </a:r>
            <a:r>
              <a:rPr sz="2400" spc="-80" dirty="0">
                <a:solidFill>
                  <a:srgbClr val="221F1F"/>
                </a:solidFill>
                <a:latin typeface="Tahoma"/>
                <a:cs typeface="Tahoma"/>
              </a:rPr>
              <a:t> </a:t>
            </a:r>
            <a:r>
              <a:rPr sz="2400" dirty="0">
                <a:solidFill>
                  <a:srgbClr val="221F1F"/>
                </a:solidFill>
                <a:latin typeface="Tahoma"/>
                <a:cs typeface="Tahoma"/>
              </a:rPr>
              <a:t>contusion,</a:t>
            </a:r>
            <a:r>
              <a:rPr sz="2400" spc="-80" dirty="0">
                <a:solidFill>
                  <a:srgbClr val="221F1F"/>
                </a:solidFill>
                <a:latin typeface="Tahoma"/>
                <a:cs typeface="Tahoma"/>
              </a:rPr>
              <a:t> </a:t>
            </a:r>
            <a:r>
              <a:rPr sz="2400" dirty="0">
                <a:solidFill>
                  <a:srgbClr val="221F1F"/>
                </a:solidFill>
                <a:latin typeface="Tahoma"/>
                <a:cs typeface="Tahoma"/>
              </a:rPr>
              <a:t>and</a:t>
            </a:r>
            <a:r>
              <a:rPr sz="2400" spc="-55" dirty="0">
                <a:solidFill>
                  <a:srgbClr val="221F1F"/>
                </a:solidFill>
                <a:latin typeface="Tahoma"/>
                <a:cs typeface="Tahoma"/>
              </a:rPr>
              <a:t> </a:t>
            </a:r>
            <a:r>
              <a:rPr sz="2400" dirty="0">
                <a:solidFill>
                  <a:srgbClr val="221F1F"/>
                </a:solidFill>
                <a:latin typeface="Tahoma"/>
                <a:cs typeface="Tahoma"/>
              </a:rPr>
              <a:t>even</a:t>
            </a:r>
            <a:r>
              <a:rPr sz="2400" spc="-55" dirty="0">
                <a:solidFill>
                  <a:srgbClr val="221F1F"/>
                </a:solidFill>
                <a:latin typeface="Tahoma"/>
                <a:cs typeface="Tahoma"/>
              </a:rPr>
              <a:t> </a:t>
            </a:r>
            <a:r>
              <a:rPr sz="2400" dirty="0">
                <a:solidFill>
                  <a:srgbClr val="221F1F"/>
                </a:solidFill>
                <a:latin typeface="Tahoma"/>
                <a:cs typeface="Tahoma"/>
              </a:rPr>
              <a:t>respiratory</a:t>
            </a:r>
            <a:r>
              <a:rPr sz="2400" spc="-50" dirty="0">
                <a:solidFill>
                  <a:srgbClr val="221F1F"/>
                </a:solidFill>
                <a:latin typeface="Tahoma"/>
                <a:cs typeface="Tahoma"/>
              </a:rPr>
              <a:t> </a:t>
            </a:r>
            <a:r>
              <a:rPr sz="2400" dirty="0">
                <a:solidFill>
                  <a:srgbClr val="221F1F"/>
                </a:solidFill>
                <a:latin typeface="Tahoma"/>
                <a:cs typeface="Tahoma"/>
              </a:rPr>
              <a:t>failure.using</a:t>
            </a:r>
            <a:r>
              <a:rPr sz="2400" spc="-80" dirty="0">
                <a:solidFill>
                  <a:srgbClr val="221F1F"/>
                </a:solidFill>
                <a:latin typeface="Tahoma"/>
                <a:cs typeface="Tahoma"/>
              </a:rPr>
              <a:t> </a:t>
            </a:r>
            <a:r>
              <a:rPr sz="2400" dirty="0">
                <a:solidFill>
                  <a:srgbClr val="221F1F"/>
                </a:solidFill>
                <a:latin typeface="Tahoma"/>
                <a:cs typeface="Tahoma"/>
              </a:rPr>
              <a:t>an</a:t>
            </a:r>
            <a:r>
              <a:rPr sz="2400" spc="-55" dirty="0">
                <a:solidFill>
                  <a:srgbClr val="221F1F"/>
                </a:solidFill>
                <a:latin typeface="Tahoma"/>
                <a:cs typeface="Tahoma"/>
              </a:rPr>
              <a:t> </a:t>
            </a:r>
            <a:r>
              <a:rPr sz="2400" spc="-10" dirty="0">
                <a:solidFill>
                  <a:srgbClr val="221F1F"/>
                </a:solidFill>
                <a:latin typeface="Tahoma"/>
                <a:cs typeface="Tahoma"/>
              </a:rPr>
              <a:t>incentive </a:t>
            </a:r>
            <a:r>
              <a:rPr sz="2400" dirty="0">
                <a:solidFill>
                  <a:srgbClr val="221F1F"/>
                </a:solidFill>
                <a:latin typeface="Tahoma"/>
                <a:cs typeface="Tahoma"/>
              </a:rPr>
              <a:t>spirometer</a:t>
            </a:r>
            <a:r>
              <a:rPr sz="2400" spc="-45" dirty="0">
                <a:solidFill>
                  <a:srgbClr val="221F1F"/>
                </a:solidFill>
                <a:latin typeface="Tahoma"/>
                <a:cs typeface="Tahoma"/>
              </a:rPr>
              <a:t> </a:t>
            </a:r>
            <a:r>
              <a:rPr sz="2400" dirty="0">
                <a:solidFill>
                  <a:srgbClr val="221F1F"/>
                </a:solidFill>
                <a:latin typeface="Tahoma"/>
                <a:cs typeface="Tahoma"/>
              </a:rPr>
              <a:t>can</a:t>
            </a:r>
            <a:r>
              <a:rPr sz="2400" spc="-20" dirty="0">
                <a:solidFill>
                  <a:srgbClr val="221F1F"/>
                </a:solidFill>
                <a:latin typeface="Tahoma"/>
                <a:cs typeface="Tahoma"/>
              </a:rPr>
              <a:t> </a:t>
            </a:r>
            <a:r>
              <a:rPr sz="2400" dirty="0">
                <a:solidFill>
                  <a:srgbClr val="221F1F"/>
                </a:solidFill>
                <a:latin typeface="Tahoma"/>
                <a:cs typeface="Tahoma"/>
              </a:rPr>
              <a:t>help</a:t>
            </a:r>
            <a:r>
              <a:rPr sz="2400" spc="-15" dirty="0">
                <a:solidFill>
                  <a:srgbClr val="221F1F"/>
                </a:solidFill>
                <a:latin typeface="Tahoma"/>
                <a:cs typeface="Tahoma"/>
              </a:rPr>
              <a:t> </a:t>
            </a:r>
            <a:r>
              <a:rPr sz="2400" dirty="0">
                <a:solidFill>
                  <a:srgbClr val="221F1F"/>
                </a:solidFill>
                <a:latin typeface="Tahoma"/>
                <a:cs typeface="Tahoma"/>
              </a:rPr>
              <a:t>reduce</a:t>
            </a:r>
            <a:r>
              <a:rPr sz="2400" spc="-35" dirty="0">
                <a:solidFill>
                  <a:srgbClr val="221F1F"/>
                </a:solidFill>
                <a:latin typeface="Tahoma"/>
                <a:cs typeface="Tahoma"/>
              </a:rPr>
              <a:t> </a:t>
            </a:r>
            <a:r>
              <a:rPr sz="2400" dirty="0">
                <a:solidFill>
                  <a:srgbClr val="221F1F"/>
                </a:solidFill>
                <a:latin typeface="Tahoma"/>
                <a:cs typeface="Tahoma"/>
              </a:rPr>
              <a:t>these</a:t>
            </a:r>
            <a:r>
              <a:rPr sz="2400" spc="-20" dirty="0">
                <a:solidFill>
                  <a:srgbClr val="221F1F"/>
                </a:solidFill>
                <a:latin typeface="Tahoma"/>
                <a:cs typeface="Tahoma"/>
              </a:rPr>
              <a:t> </a:t>
            </a:r>
            <a:r>
              <a:rPr sz="2400" dirty="0">
                <a:solidFill>
                  <a:srgbClr val="221F1F"/>
                </a:solidFill>
                <a:latin typeface="Tahoma"/>
                <a:cs typeface="Tahoma"/>
              </a:rPr>
              <a:t>complications</a:t>
            </a:r>
            <a:r>
              <a:rPr sz="2400" spc="-40" dirty="0">
                <a:solidFill>
                  <a:srgbClr val="221F1F"/>
                </a:solidFill>
                <a:latin typeface="Tahoma"/>
                <a:cs typeface="Tahoma"/>
              </a:rPr>
              <a:t> </a:t>
            </a:r>
            <a:r>
              <a:rPr sz="2400" dirty="0">
                <a:solidFill>
                  <a:srgbClr val="221F1F"/>
                </a:solidFill>
                <a:latin typeface="Tahoma"/>
                <a:cs typeface="Tahoma"/>
              </a:rPr>
              <a:t>and</a:t>
            </a:r>
            <a:r>
              <a:rPr sz="2400" spc="-20" dirty="0">
                <a:solidFill>
                  <a:srgbClr val="221F1F"/>
                </a:solidFill>
                <a:latin typeface="Tahoma"/>
                <a:cs typeface="Tahoma"/>
              </a:rPr>
              <a:t> </a:t>
            </a:r>
            <a:r>
              <a:rPr sz="2400" dirty="0">
                <a:solidFill>
                  <a:srgbClr val="221F1F"/>
                </a:solidFill>
                <a:latin typeface="Tahoma"/>
                <a:cs typeface="Tahoma"/>
              </a:rPr>
              <a:t>help</a:t>
            </a:r>
            <a:r>
              <a:rPr sz="2400" spc="-30" dirty="0">
                <a:solidFill>
                  <a:srgbClr val="221F1F"/>
                </a:solidFill>
                <a:latin typeface="Tahoma"/>
                <a:cs typeface="Tahoma"/>
              </a:rPr>
              <a:t> </a:t>
            </a:r>
            <a:r>
              <a:rPr sz="2400" dirty="0">
                <a:solidFill>
                  <a:srgbClr val="221F1F"/>
                </a:solidFill>
                <a:latin typeface="Tahoma"/>
                <a:cs typeface="Tahoma"/>
              </a:rPr>
              <a:t>the</a:t>
            </a:r>
            <a:r>
              <a:rPr sz="2400" spc="-20" dirty="0">
                <a:solidFill>
                  <a:srgbClr val="221F1F"/>
                </a:solidFill>
                <a:latin typeface="Tahoma"/>
                <a:cs typeface="Tahoma"/>
              </a:rPr>
              <a:t> </a:t>
            </a:r>
            <a:r>
              <a:rPr sz="2400" dirty="0">
                <a:solidFill>
                  <a:srgbClr val="221F1F"/>
                </a:solidFill>
                <a:latin typeface="Tahoma"/>
                <a:cs typeface="Tahoma"/>
              </a:rPr>
              <a:t>lungs</a:t>
            </a:r>
            <a:r>
              <a:rPr sz="2400" spc="-35" dirty="0">
                <a:solidFill>
                  <a:srgbClr val="221F1F"/>
                </a:solidFill>
                <a:latin typeface="Tahoma"/>
                <a:cs typeface="Tahoma"/>
              </a:rPr>
              <a:t> </a:t>
            </a:r>
            <a:r>
              <a:rPr sz="2400" dirty="0">
                <a:solidFill>
                  <a:srgbClr val="221F1F"/>
                </a:solidFill>
                <a:latin typeface="Tahoma"/>
                <a:cs typeface="Tahoma"/>
              </a:rPr>
              <a:t>work</a:t>
            </a:r>
            <a:r>
              <a:rPr sz="2400" spc="-20" dirty="0">
                <a:solidFill>
                  <a:srgbClr val="221F1F"/>
                </a:solidFill>
                <a:latin typeface="Tahoma"/>
                <a:cs typeface="Tahoma"/>
              </a:rPr>
              <a:t> </a:t>
            </a:r>
            <a:r>
              <a:rPr sz="2400" spc="-10" dirty="0">
                <a:solidFill>
                  <a:srgbClr val="221F1F"/>
                </a:solidFill>
                <a:latin typeface="Tahoma"/>
                <a:cs typeface="Tahoma"/>
              </a:rPr>
              <a:t>better.</a:t>
            </a:r>
            <a:endParaRPr sz="2400">
              <a:latin typeface="Tahoma"/>
              <a:cs typeface="Tahoma"/>
            </a:endParaRPr>
          </a:p>
          <a:p>
            <a:pPr marL="12700" marR="222250" indent="-8255">
              <a:lnSpc>
                <a:spcPct val="100000"/>
              </a:lnSpc>
              <a:buSzPct val="95833"/>
              <a:buFont typeface="Arial MT"/>
              <a:buChar char="•"/>
              <a:tabLst>
                <a:tab pos="118745" algn="l"/>
              </a:tabLst>
            </a:pPr>
            <a:r>
              <a:rPr sz="2400" b="1" dirty="0">
                <a:solidFill>
                  <a:srgbClr val="221F1F"/>
                </a:solidFill>
                <a:latin typeface="Tahoma"/>
                <a:cs typeface="Tahoma"/>
              </a:rPr>
              <a:t>	pneumonia</a:t>
            </a:r>
            <a:r>
              <a:rPr sz="2400" dirty="0">
                <a:solidFill>
                  <a:srgbClr val="221F1F"/>
                </a:solidFill>
                <a:latin typeface="Tahoma"/>
                <a:cs typeface="Tahoma"/>
              </a:rPr>
              <a:t>:</a:t>
            </a:r>
            <a:r>
              <a:rPr sz="2400" spc="-55" dirty="0">
                <a:solidFill>
                  <a:srgbClr val="221F1F"/>
                </a:solidFill>
                <a:latin typeface="Tahoma"/>
                <a:cs typeface="Tahoma"/>
              </a:rPr>
              <a:t> </a:t>
            </a:r>
            <a:r>
              <a:rPr sz="2400" dirty="0">
                <a:solidFill>
                  <a:srgbClr val="221F1F"/>
                </a:solidFill>
                <a:latin typeface="Tahoma"/>
                <a:cs typeface="Tahoma"/>
              </a:rPr>
              <a:t>Incentive</a:t>
            </a:r>
            <a:r>
              <a:rPr sz="2400" spc="-55" dirty="0">
                <a:solidFill>
                  <a:srgbClr val="221F1F"/>
                </a:solidFill>
                <a:latin typeface="Tahoma"/>
                <a:cs typeface="Tahoma"/>
              </a:rPr>
              <a:t> </a:t>
            </a:r>
            <a:r>
              <a:rPr sz="2400" dirty="0">
                <a:solidFill>
                  <a:srgbClr val="221F1F"/>
                </a:solidFill>
                <a:latin typeface="Tahoma"/>
                <a:cs typeface="Tahoma"/>
              </a:rPr>
              <a:t>spirometry</a:t>
            </a:r>
            <a:r>
              <a:rPr sz="2400" spc="-70" dirty="0">
                <a:solidFill>
                  <a:srgbClr val="221F1F"/>
                </a:solidFill>
                <a:latin typeface="Tahoma"/>
                <a:cs typeface="Tahoma"/>
              </a:rPr>
              <a:t> </a:t>
            </a:r>
            <a:r>
              <a:rPr sz="2400" dirty="0">
                <a:solidFill>
                  <a:srgbClr val="221F1F"/>
                </a:solidFill>
                <a:latin typeface="Tahoma"/>
                <a:cs typeface="Tahoma"/>
              </a:rPr>
              <a:t>is</a:t>
            </a:r>
            <a:r>
              <a:rPr sz="2400" spc="-55" dirty="0">
                <a:solidFill>
                  <a:srgbClr val="221F1F"/>
                </a:solidFill>
                <a:latin typeface="Tahoma"/>
                <a:cs typeface="Tahoma"/>
              </a:rPr>
              <a:t> </a:t>
            </a:r>
            <a:r>
              <a:rPr sz="2400" dirty="0">
                <a:solidFill>
                  <a:srgbClr val="221F1F"/>
                </a:solidFill>
                <a:latin typeface="Tahoma"/>
                <a:cs typeface="Tahoma"/>
              </a:rPr>
              <a:t>commonly</a:t>
            </a:r>
            <a:r>
              <a:rPr sz="2400" spc="-80" dirty="0">
                <a:solidFill>
                  <a:srgbClr val="221F1F"/>
                </a:solidFill>
                <a:latin typeface="Tahoma"/>
                <a:cs typeface="Tahoma"/>
              </a:rPr>
              <a:t> </a:t>
            </a:r>
            <a:r>
              <a:rPr sz="2400" dirty="0">
                <a:solidFill>
                  <a:srgbClr val="221F1F"/>
                </a:solidFill>
                <a:latin typeface="Tahoma"/>
                <a:cs typeface="Tahoma"/>
              </a:rPr>
              <a:t>used</a:t>
            </a:r>
            <a:r>
              <a:rPr sz="2400" spc="-50" dirty="0">
                <a:solidFill>
                  <a:srgbClr val="221F1F"/>
                </a:solidFill>
                <a:latin typeface="Tahoma"/>
                <a:cs typeface="Tahoma"/>
              </a:rPr>
              <a:t> </a:t>
            </a:r>
            <a:r>
              <a:rPr sz="2400" dirty="0">
                <a:solidFill>
                  <a:srgbClr val="221F1F"/>
                </a:solidFill>
                <a:latin typeface="Tahoma"/>
                <a:cs typeface="Tahoma"/>
              </a:rPr>
              <a:t>to</a:t>
            </a:r>
            <a:r>
              <a:rPr sz="2400" spc="-70" dirty="0">
                <a:solidFill>
                  <a:srgbClr val="221F1F"/>
                </a:solidFill>
                <a:latin typeface="Tahoma"/>
                <a:cs typeface="Tahoma"/>
              </a:rPr>
              <a:t> </a:t>
            </a:r>
            <a:r>
              <a:rPr sz="2400" dirty="0">
                <a:solidFill>
                  <a:srgbClr val="221F1F"/>
                </a:solidFill>
                <a:latin typeface="Tahoma"/>
                <a:cs typeface="Tahoma"/>
              </a:rPr>
              <a:t>break</a:t>
            </a:r>
            <a:r>
              <a:rPr sz="2400" spc="-55" dirty="0">
                <a:solidFill>
                  <a:srgbClr val="221F1F"/>
                </a:solidFill>
                <a:latin typeface="Tahoma"/>
                <a:cs typeface="Tahoma"/>
              </a:rPr>
              <a:t> </a:t>
            </a:r>
            <a:r>
              <a:rPr sz="2400" dirty="0">
                <a:solidFill>
                  <a:srgbClr val="221F1F"/>
                </a:solidFill>
                <a:latin typeface="Tahoma"/>
                <a:cs typeface="Tahoma"/>
              </a:rPr>
              <a:t>up</a:t>
            </a:r>
            <a:r>
              <a:rPr sz="2400" spc="-55" dirty="0">
                <a:solidFill>
                  <a:srgbClr val="221F1F"/>
                </a:solidFill>
                <a:latin typeface="Tahoma"/>
                <a:cs typeface="Tahoma"/>
              </a:rPr>
              <a:t> </a:t>
            </a:r>
            <a:r>
              <a:rPr sz="2400" dirty="0">
                <a:solidFill>
                  <a:srgbClr val="221F1F"/>
                </a:solidFill>
                <a:latin typeface="Tahoma"/>
                <a:cs typeface="Tahoma"/>
              </a:rPr>
              <a:t>mucus</a:t>
            </a:r>
            <a:r>
              <a:rPr sz="2400" spc="-55" dirty="0">
                <a:solidFill>
                  <a:srgbClr val="221F1F"/>
                </a:solidFill>
                <a:latin typeface="Tahoma"/>
                <a:cs typeface="Tahoma"/>
              </a:rPr>
              <a:t> </a:t>
            </a:r>
            <a:r>
              <a:rPr sz="2400" dirty="0">
                <a:solidFill>
                  <a:srgbClr val="221F1F"/>
                </a:solidFill>
                <a:latin typeface="Tahoma"/>
                <a:cs typeface="Tahoma"/>
              </a:rPr>
              <a:t>buildup</a:t>
            </a:r>
            <a:r>
              <a:rPr sz="2400" spc="-75" dirty="0">
                <a:solidFill>
                  <a:srgbClr val="221F1F"/>
                </a:solidFill>
                <a:latin typeface="Tahoma"/>
                <a:cs typeface="Tahoma"/>
              </a:rPr>
              <a:t> </a:t>
            </a:r>
            <a:r>
              <a:rPr sz="2400" spc="-20" dirty="0">
                <a:solidFill>
                  <a:srgbClr val="221F1F"/>
                </a:solidFill>
                <a:latin typeface="Tahoma"/>
                <a:cs typeface="Tahoma"/>
              </a:rPr>
              <a:t>that </a:t>
            </a:r>
            <a:r>
              <a:rPr sz="2400" dirty="0">
                <a:solidFill>
                  <a:srgbClr val="221F1F"/>
                </a:solidFill>
                <a:latin typeface="Tahoma"/>
                <a:cs typeface="Tahoma"/>
              </a:rPr>
              <a:t>builds</a:t>
            </a:r>
            <a:r>
              <a:rPr sz="2400" spc="-45" dirty="0">
                <a:solidFill>
                  <a:srgbClr val="221F1F"/>
                </a:solidFill>
                <a:latin typeface="Tahoma"/>
                <a:cs typeface="Tahoma"/>
              </a:rPr>
              <a:t> </a:t>
            </a:r>
            <a:r>
              <a:rPr sz="2400" dirty="0">
                <a:solidFill>
                  <a:srgbClr val="221F1F"/>
                </a:solidFill>
                <a:latin typeface="Tahoma"/>
                <a:cs typeface="Tahoma"/>
              </a:rPr>
              <a:t>up</a:t>
            </a:r>
            <a:r>
              <a:rPr sz="2400" spc="-10" dirty="0">
                <a:solidFill>
                  <a:srgbClr val="221F1F"/>
                </a:solidFill>
                <a:latin typeface="Tahoma"/>
                <a:cs typeface="Tahoma"/>
              </a:rPr>
              <a:t> </a:t>
            </a:r>
            <a:r>
              <a:rPr sz="2400" dirty="0">
                <a:solidFill>
                  <a:srgbClr val="221F1F"/>
                </a:solidFill>
                <a:latin typeface="Tahoma"/>
                <a:cs typeface="Tahoma"/>
              </a:rPr>
              <a:t>in</a:t>
            </a:r>
            <a:r>
              <a:rPr sz="2400" spc="-40" dirty="0">
                <a:solidFill>
                  <a:srgbClr val="221F1F"/>
                </a:solidFill>
                <a:latin typeface="Tahoma"/>
                <a:cs typeface="Tahoma"/>
              </a:rPr>
              <a:t> </a:t>
            </a:r>
            <a:r>
              <a:rPr sz="2400" dirty="0">
                <a:solidFill>
                  <a:srgbClr val="221F1F"/>
                </a:solidFill>
                <a:latin typeface="Tahoma"/>
                <a:cs typeface="Tahoma"/>
              </a:rPr>
              <a:t>the</a:t>
            </a:r>
            <a:r>
              <a:rPr sz="2400" spc="-15" dirty="0">
                <a:solidFill>
                  <a:srgbClr val="221F1F"/>
                </a:solidFill>
                <a:latin typeface="Tahoma"/>
                <a:cs typeface="Tahoma"/>
              </a:rPr>
              <a:t> </a:t>
            </a:r>
            <a:r>
              <a:rPr sz="2400" dirty="0">
                <a:solidFill>
                  <a:srgbClr val="221F1F"/>
                </a:solidFill>
                <a:latin typeface="Tahoma"/>
                <a:cs typeface="Tahoma"/>
              </a:rPr>
              <a:t>lungs</a:t>
            </a:r>
            <a:r>
              <a:rPr sz="2400" spc="-20" dirty="0">
                <a:solidFill>
                  <a:srgbClr val="221F1F"/>
                </a:solidFill>
                <a:latin typeface="Tahoma"/>
                <a:cs typeface="Tahoma"/>
              </a:rPr>
              <a:t> </a:t>
            </a:r>
            <a:r>
              <a:rPr sz="2400" dirty="0">
                <a:solidFill>
                  <a:srgbClr val="221F1F"/>
                </a:solidFill>
                <a:latin typeface="Tahoma"/>
                <a:cs typeface="Tahoma"/>
              </a:rPr>
              <a:t>in</a:t>
            </a:r>
            <a:r>
              <a:rPr sz="2400" spc="-30" dirty="0">
                <a:solidFill>
                  <a:srgbClr val="221F1F"/>
                </a:solidFill>
                <a:latin typeface="Tahoma"/>
                <a:cs typeface="Tahoma"/>
              </a:rPr>
              <a:t> </a:t>
            </a:r>
            <a:r>
              <a:rPr sz="2400" dirty="0">
                <a:solidFill>
                  <a:srgbClr val="221F1F"/>
                </a:solidFill>
                <a:latin typeface="Tahoma"/>
                <a:cs typeface="Tahoma"/>
              </a:rPr>
              <a:t>people</a:t>
            </a:r>
            <a:r>
              <a:rPr sz="2400" spc="-40" dirty="0">
                <a:solidFill>
                  <a:srgbClr val="221F1F"/>
                </a:solidFill>
                <a:latin typeface="Tahoma"/>
                <a:cs typeface="Tahoma"/>
              </a:rPr>
              <a:t> </a:t>
            </a:r>
            <a:r>
              <a:rPr sz="2400" dirty="0">
                <a:solidFill>
                  <a:srgbClr val="221F1F"/>
                </a:solidFill>
                <a:latin typeface="Tahoma"/>
                <a:cs typeface="Tahoma"/>
              </a:rPr>
              <a:t>with</a:t>
            </a:r>
            <a:r>
              <a:rPr sz="2400" spc="10" dirty="0">
                <a:solidFill>
                  <a:srgbClr val="221F1F"/>
                </a:solidFill>
                <a:latin typeface="Tahoma"/>
                <a:cs typeface="Tahoma"/>
              </a:rPr>
              <a:t> </a:t>
            </a:r>
            <a:r>
              <a:rPr sz="2400" u="sng" spc="-10" dirty="0">
                <a:solidFill>
                  <a:srgbClr val="0462C1"/>
                </a:solidFill>
                <a:uFill>
                  <a:solidFill>
                    <a:srgbClr val="0462C1"/>
                  </a:solidFill>
                </a:uFill>
                <a:latin typeface="Tahoma"/>
                <a:cs typeface="Tahoma"/>
                <a:hlinkClick r:id="rId2"/>
              </a:rPr>
              <a:t>pneumonia</a:t>
            </a:r>
            <a:r>
              <a:rPr sz="2400" spc="-10" dirty="0">
                <a:solidFill>
                  <a:srgbClr val="221F1F"/>
                </a:solidFill>
                <a:latin typeface="Tahoma"/>
                <a:cs typeface="Tahoma"/>
              </a:rPr>
              <a:t>.</a:t>
            </a:r>
            <a:endParaRPr sz="2400">
              <a:latin typeface="Tahoma"/>
              <a:cs typeface="Tahoma"/>
            </a:endParaRPr>
          </a:p>
          <a:p>
            <a:pPr marL="118745" indent="-114300">
              <a:lnSpc>
                <a:spcPct val="100000"/>
              </a:lnSpc>
              <a:buSzPct val="95833"/>
              <a:buFont typeface="Arial MT"/>
              <a:buChar char="•"/>
              <a:tabLst>
                <a:tab pos="118745" algn="l"/>
              </a:tabLst>
            </a:pPr>
            <a:r>
              <a:rPr sz="2400" b="1" dirty="0">
                <a:solidFill>
                  <a:srgbClr val="221F1F"/>
                </a:solidFill>
                <a:latin typeface="Tahoma"/>
                <a:cs typeface="Tahoma"/>
              </a:rPr>
              <a:t>chronic</a:t>
            </a:r>
            <a:r>
              <a:rPr sz="2400" b="1" spc="-50" dirty="0">
                <a:solidFill>
                  <a:srgbClr val="221F1F"/>
                </a:solidFill>
                <a:latin typeface="Tahoma"/>
                <a:cs typeface="Tahoma"/>
              </a:rPr>
              <a:t> </a:t>
            </a:r>
            <a:r>
              <a:rPr sz="2400" b="1" dirty="0">
                <a:solidFill>
                  <a:srgbClr val="221F1F"/>
                </a:solidFill>
                <a:latin typeface="Tahoma"/>
                <a:cs typeface="Tahoma"/>
              </a:rPr>
              <a:t>obstructive</a:t>
            </a:r>
            <a:r>
              <a:rPr sz="2400" b="1" spc="-40" dirty="0">
                <a:solidFill>
                  <a:srgbClr val="221F1F"/>
                </a:solidFill>
                <a:latin typeface="Tahoma"/>
                <a:cs typeface="Tahoma"/>
              </a:rPr>
              <a:t> </a:t>
            </a:r>
            <a:r>
              <a:rPr sz="2400" b="1" dirty="0">
                <a:solidFill>
                  <a:srgbClr val="221F1F"/>
                </a:solidFill>
                <a:latin typeface="Tahoma"/>
                <a:cs typeface="Tahoma"/>
              </a:rPr>
              <a:t>pulmonary</a:t>
            </a:r>
            <a:r>
              <a:rPr sz="2400" b="1" spc="-50" dirty="0">
                <a:solidFill>
                  <a:srgbClr val="221F1F"/>
                </a:solidFill>
                <a:latin typeface="Tahoma"/>
                <a:cs typeface="Tahoma"/>
              </a:rPr>
              <a:t> </a:t>
            </a:r>
            <a:r>
              <a:rPr sz="2400" b="1" dirty="0">
                <a:solidFill>
                  <a:srgbClr val="221F1F"/>
                </a:solidFill>
                <a:latin typeface="Tahoma"/>
                <a:cs typeface="Tahoma"/>
              </a:rPr>
              <a:t>disease</a:t>
            </a:r>
            <a:r>
              <a:rPr sz="2400" b="1" spc="-50" dirty="0">
                <a:solidFill>
                  <a:srgbClr val="221F1F"/>
                </a:solidFill>
                <a:latin typeface="Tahoma"/>
                <a:cs typeface="Tahoma"/>
              </a:rPr>
              <a:t> </a:t>
            </a:r>
            <a:r>
              <a:rPr sz="2400" b="1" dirty="0">
                <a:solidFill>
                  <a:srgbClr val="221F1F"/>
                </a:solidFill>
                <a:latin typeface="Tahoma"/>
                <a:cs typeface="Tahoma"/>
              </a:rPr>
              <a:t>(COPD).</a:t>
            </a:r>
            <a:r>
              <a:rPr sz="2400" b="1" spc="-10"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3"/>
              </a:rPr>
              <a:t>COPD</a:t>
            </a:r>
            <a:r>
              <a:rPr sz="2400" spc="-55" dirty="0">
                <a:solidFill>
                  <a:srgbClr val="0462C1"/>
                </a:solidFill>
                <a:latin typeface="Tahoma"/>
                <a:cs typeface="Tahoma"/>
              </a:rPr>
              <a:t> </a:t>
            </a:r>
            <a:r>
              <a:rPr sz="2400" dirty="0">
                <a:solidFill>
                  <a:srgbClr val="221F1F"/>
                </a:solidFill>
                <a:latin typeface="Tahoma"/>
                <a:cs typeface="Tahoma"/>
              </a:rPr>
              <a:t>is</a:t>
            </a:r>
            <a:r>
              <a:rPr sz="2400" spc="-50" dirty="0">
                <a:solidFill>
                  <a:srgbClr val="221F1F"/>
                </a:solidFill>
                <a:latin typeface="Tahoma"/>
                <a:cs typeface="Tahoma"/>
              </a:rPr>
              <a:t> </a:t>
            </a:r>
            <a:r>
              <a:rPr sz="2400" dirty="0">
                <a:solidFill>
                  <a:srgbClr val="221F1F"/>
                </a:solidFill>
                <a:latin typeface="Tahoma"/>
                <a:cs typeface="Tahoma"/>
              </a:rPr>
              <a:t>a</a:t>
            </a:r>
            <a:r>
              <a:rPr sz="2400" spc="-50" dirty="0">
                <a:solidFill>
                  <a:srgbClr val="221F1F"/>
                </a:solidFill>
                <a:latin typeface="Tahoma"/>
                <a:cs typeface="Tahoma"/>
              </a:rPr>
              <a:t> </a:t>
            </a:r>
            <a:r>
              <a:rPr sz="2400" dirty="0">
                <a:solidFill>
                  <a:srgbClr val="221F1F"/>
                </a:solidFill>
                <a:latin typeface="Tahoma"/>
                <a:cs typeface="Tahoma"/>
              </a:rPr>
              <a:t>group</a:t>
            </a:r>
            <a:r>
              <a:rPr sz="2400" spc="-80" dirty="0">
                <a:solidFill>
                  <a:srgbClr val="221F1F"/>
                </a:solidFill>
                <a:latin typeface="Tahoma"/>
                <a:cs typeface="Tahoma"/>
              </a:rPr>
              <a:t> </a:t>
            </a:r>
            <a:r>
              <a:rPr sz="2400" dirty="0">
                <a:solidFill>
                  <a:srgbClr val="221F1F"/>
                </a:solidFill>
                <a:latin typeface="Tahoma"/>
                <a:cs typeface="Tahoma"/>
              </a:rPr>
              <a:t>of</a:t>
            </a:r>
            <a:r>
              <a:rPr sz="2400" spc="-65" dirty="0">
                <a:solidFill>
                  <a:srgbClr val="221F1F"/>
                </a:solidFill>
                <a:latin typeface="Tahoma"/>
                <a:cs typeface="Tahoma"/>
              </a:rPr>
              <a:t> </a:t>
            </a:r>
            <a:r>
              <a:rPr sz="2400" spc="-10" dirty="0">
                <a:solidFill>
                  <a:srgbClr val="221F1F"/>
                </a:solidFill>
                <a:latin typeface="Tahoma"/>
                <a:cs typeface="Tahoma"/>
              </a:rPr>
              <a:t>respiratory</a:t>
            </a:r>
            <a:endParaRPr sz="2400">
              <a:latin typeface="Tahoma"/>
              <a:cs typeface="Tahoma"/>
            </a:endParaRPr>
          </a:p>
          <a:p>
            <a:pPr marL="12700" marR="928369">
              <a:lnSpc>
                <a:spcPct val="100000"/>
              </a:lnSpc>
            </a:pPr>
            <a:r>
              <a:rPr sz="2400" dirty="0">
                <a:solidFill>
                  <a:srgbClr val="221F1F"/>
                </a:solidFill>
                <a:latin typeface="Tahoma"/>
                <a:cs typeface="Tahoma"/>
              </a:rPr>
              <a:t>disorders</a:t>
            </a:r>
            <a:r>
              <a:rPr sz="2400" spc="-55" dirty="0">
                <a:solidFill>
                  <a:srgbClr val="221F1F"/>
                </a:solidFill>
                <a:latin typeface="Tahoma"/>
                <a:cs typeface="Tahoma"/>
              </a:rPr>
              <a:t> </a:t>
            </a:r>
            <a:r>
              <a:rPr sz="2400" dirty="0">
                <a:solidFill>
                  <a:srgbClr val="221F1F"/>
                </a:solidFill>
                <a:latin typeface="Tahoma"/>
                <a:cs typeface="Tahoma"/>
              </a:rPr>
              <a:t>that</a:t>
            </a:r>
            <a:r>
              <a:rPr sz="2400" spc="-55" dirty="0">
                <a:solidFill>
                  <a:srgbClr val="221F1F"/>
                </a:solidFill>
                <a:latin typeface="Tahoma"/>
                <a:cs typeface="Tahoma"/>
              </a:rPr>
              <a:t> </a:t>
            </a:r>
            <a:r>
              <a:rPr sz="2400" dirty="0">
                <a:solidFill>
                  <a:srgbClr val="221F1F"/>
                </a:solidFill>
                <a:latin typeface="Tahoma"/>
                <a:cs typeface="Tahoma"/>
              </a:rPr>
              <a:t>are</a:t>
            </a:r>
            <a:r>
              <a:rPr sz="2400" spc="-40" dirty="0">
                <a:solidFill>
                  <a:srgbClr val="221F1F"/>
                </a:solidFill>
                <a:latin typeface="Tahoma"/>
                <a:cs typeface="Tahoma"/>
              </a:rPr>
              <a:t> </a:t>
            </a:r>
            <a:r>
              <a:rPr sz="2400" dirty="0">
                <a:solidFill>
                  <a:srgbClr val="221F1F"/>
                </a:solidFill>
                <a:latin typeface="Tahoma"/>
                <a:cs typeface="Tahoma"/>
              </a:rPr>
              <a:t>most</a:t>
            </a:r>
            <a:r>
              <a:rPr sz="2400" spc="-55" dirty="0">
                <a:solidFill>
                  <a:srgbClr val="221F1F"/>
                </a:solidFill>
                <a:latin typeface="Tahoma"/>
                <a:cs typeface="Tahoma"/>
              </a:rPr>
              <a:t> </a:t>
            </a:r>
            <a:r>
              <a:rPr sz="2400" dirty="0">
                <a:solidFill>
                  <a:srgbClr val="221F1F"/>
                </a:solidFill>
                <a:latin typeface="Tahoma"/>
                <a:cs typeface="Tahoma"/>
              </a:rPr>
              <a:t>commonly</a:t>
            </a:r>
            <a:r>
              <a:rPr sz="2400" spc="-65" dirty="0">
                <a:solidFill>
                  <a:srgbClr val="221F1F"/>
                </a:solidFill>
                <a:latin typeface="Tahoma"/>
                <a:cs typeface="Tahoma"/>
              </a:rPr>
              <a:t> </a:t>
            </a:r>
            <a:r>
              <a:rPr sz="2400" dirty="0">
                <a:solidFill>
                  <a:srgbClr val="221F1F"/>
                </a:solidFill>
                <a:latin typeface="Tahoma"/>
                <a:cs typeface="Tahoma"/>
              </a:rPr>
              <a:t>caused</a:t>
            </a:r>
            <a:r>
              <a:rPr sz="2400" spc="-35" dirty="0">
                <a:solidFill>
                  <a:srgbClr val="221F1F"/>
                </a:solidFill>
                <a:latin typeface="Tahoma"/>
                <a:cs typeface="Tahoma"/>
              </a:rPr>
              <a:t> </a:t>
            </a:r>
            <a:r>
              <a:rPr sz="2400" dirty="0">
                <a:solidFill>
                  <a:srgbClr val="221F1F"/>
                </a:solidFill>
                <a:latin typeface="Tahoma"/>
                <a:cs typeface="Tahoma"/>
              </a:rPr>
              <a:t>by</a:t>
            </a:r>
            <a:r>
              <a:rPr sz="2400" spc="-40" dirty="0">
                <a:solidFill>
                  <a:srgbClr val="221F1F"/>
                </a:solidFill>
                <a:latin typeface="Tahoma"/>
                <a:cs typeface="Tahoma"/>
              </a:rPr>
              <a:t> </a:t>
            </a:r>
            <a:r>
              <a:rPr sz="2400" dirty="0">
                <a:solidFill>
                  <a:srgbClr val="221F1F"/>
                </a:solidFill>
                <a:latin typeface="Tahoma"/>
                <a:cs typeface="Tahoma"/>
              </a:rPr>
              <a:t>smoking.</a:t>
            </a:r>
            <a:r>
              <a:rPr sz="2400" spc="-65" dirty="0">
                <a:solidFill>
                  <a:srgbClr val="221F1F"/>
                </a:solidFill>
                <a:latin typeface="Tahoma"/>
                <a:cs typeface="Tahoma"/>
              </a:rPr>
              <a:t> </a:t>
            </a:r>
            <a:r>
              <a:rPr sz="2400" dirty="0">
                <a:solidFill>
                  <a:srgbClr val="221F1F"/>
                </a:solidFill>
                <a:latin typeface="Tahoma"/>
                <a:cs typeface="Tahoma"/>
              </a:rPr>
              <a:t>There’s</a:t>
            </a:r>
            <a:r>
              <a:rPr sz="2400" spc="-35" dirty="0">
                <a:solidFill>
                  <a:srgbClr val="221F1F"/>
                </a:solidFill>
                <a:latin typeface="Tahoma"/>
                <a:cs typeface="Tahoma"/>
              </a:rPr>
              <a:t> </a:t>
            </a:r>
            <a:r>
              <a:rPr sz="2400" dirty="0">
                <a:solidFill>
                  <a:srgbClr val="221F1F"/>
                </a:solidFill>
                <a:latin typeface="Tahoma"/>
                <a:cs typeface="Tahoma"/>
              </a:rPr>
              <a:t>no</a:t>
            </a:r>
            <a:r>
              <a:rPr sz="2400" spc="-55" dirty="0">
                <a:solidFill>
                  <a:srgbClr val="221F1F"/>
                </a:solidFill>
                <a:latin typeface="Tahoma"/>
                <a:cs typeface="Tahoma"/>
              </a:rPr>
              <a:t> </a:t>
            </a:r>
            <a:r>
              <a:rPr sz="2400" dirty="0">
                <a:solidFill>
                  <a:srgbClr val="221F1F"/>
                </a:solidFill>
                <a:latin typeface="Tahoma"/>
                <a:cs typeface="Tahoma"/>
              </a:rPr>
              <a:t>current</a:t>
            </a:r>
            <a:r>
              <a:rPr sz="2400" spc="-40" dirty="0">
                <a:solidFill>
                  <a:srgbClr val="221F1F"/>
                </a:solidFill>
                <a:latin typeface="Tahoma"/>
                <a:cs typeface="Tahoma"/>
              </a:rPr>
              <a:t> </a:t>
            </a:r>
            <a:r>
              <a:rPr sz="2400" spc="-10" dirty="0">
                <a:solidFill>
                  <a:srgbClr val="221F1F"/>
                </a:solidFill>
                <a:latin typeface="Tahoma"/>
                <a:cs typeface="Tahoma"/>
              </a:rPr>
              <a:t>cure, </a:t>
            </a:r>
            <a:r>
              <a:rPr sz="2400" dirty="0">
                <a:solidFill>
                  <a:srgbClr val="221F1F"/>
                </a:solidFill>
                <a:latin typeface="Tahoma"/>
                <a:cs typeface="Tahoma"/>
              </a:rPr>
              <a:t>but</a:t>
            </a:r>
            <a:r>
              <a:rPr sz="2400" spc="-40"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4"/>
              </a:rPr>
              <a:t>quitting</a:t>
            </a:r>
            <a:r>
              <a:rPr sz="2400" u="sng" spc="-50" dirty="0">
                <a:solidFill>
                  <a:srgbClr val="0462C1"/>
                </a:solidFill>
                <a:uFill>
                  <a:solidFill>
                    <a:srgbClr val="0462C1"/>
                  </a:solidFill>
                </a:uFill>
                <a:latin typeface="Tahoma"/>
                <a:cs typeface="Tahoma"/>
                <a:hlinkClick r:id="rId4"/>
              </a:rPr>
              <a:t> </a:t>
            </a:r>
            <a:r>
              <a:rPr sz="2400" u="sng" dirty="0">
                <a:solidFill>
                  <a:srgbClr val="0462C1"/>
                </a:solidFill>
                <a:uFill>
                  <a:solidFill>
                    <a:srgbClr val="0462C1"/>
                  </a:solidFill>
                </a:uFill>
                <a:latin typeface="Tahoma"/>
                <a:cs typeface="Tahoma"/>
                <a:hlinkClick r:id="rId4"/>
              </a:rPr>
              <a:t>smoking</a:t>
            </a:r>
            <a:r>
              <a:rPr sz="2400" dirty="0">
                <a:solidFill>
                  <a:srgbClr val="221F1F"/>
                </a:solidFill>
                <a:latin typeface="Tahoma"/>
                <a:cs typeface="Tahoma"/>
              </a:rPr>
              <a:t>,</a:t>
            </a:r>
            <a:r>
              <a:rPr sz="2400" spc="-50"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5"/>
              </a:rPr>
              <a:t>using</a:t>
            </a:r>
            <a:r>
              <a:rPr sz="2400" u="sng" spc="-25" dirty="0">
                <a:solidFill>
                  <a:srgbClr val="0462C1"/>
                </a:solidFill>
                <a:uFill>
                  <a:solidFill>
                    <a:srgbClr val="0462C1"/>
                  </a:solidFill>
                </a:uFill>
                <a:latin typeface="Tahoma"/>
                <a:cs typeface="Tahoma"/>
                <a:hlinkClick r:id="rId5"/>
              </a:rPr>
              <a:t> </a:t>
            </a:r>
            <a:r>
              <a:rPr sz="2400" u="sng" dirty="0">
                <a:solidFill>
                  <a:srgbClr val="0462C1"/>
                </a:solidFill>
                <a:uFill>
                  <a:solidFill>
                    <a:srgbClr val="0462C1"/>
                  </a:solidFill>
                </a:uFill>
                <a:latin typeface="Tahoma"/>
                <a:cs typeface="Tahoma"/>
                <a:hlinkClick r:id="rId5"/>
              </a:rPr>
              <a:t>a</a:t>
            </a:r>
            <a:r>
              <a:rPr sz="2400" u="sng" spc="-35" dirty="0">
                <a:solidFill>
                  <a:srgbClr val="0462C1"/>
                </a:solidFill>
                <a:uFill>
                  <a:solidFill>
                    <a:srgbClr val="0462C1"/>
                  </a:solidFill>
                </a:uFill>
                <a:latin typeface="Tahoma"/>
                <a:cs typeface="Tahoma"/>
                <a:hlinkClick r:id="rId5"/>
              </a:rPr>
              <a:t> </a:t>
            </a:r>
            <a:r>
              <a:rPr sz="2400" u="sng" spc="-25" dirty="0">
                <a:solidFill>
                  <a:srgbClr val="0462C1"/>
                </a:solidFill>
                <a:uFill>
                  <a:solidFill>
                    <a:srgbClr val="0462C1"/>
                  </a:solidFill>
                </a:uFill>
                <a:latin typeface="Tahoma"/>
                <a:cs typeface="Tahoma"/>
                <a:hlinkClick r:id="rId5"/>
              </a:rPr>
              <a:t>spirometer</a:t>
            </a:r>
            <a:r>
              <a:rPr sz="2400" spc="-25" dirty="0">
                <a:solidFill>
                  <a:srgbClr val="221F1F"/>
                </a:solidFill>
                <a:latin typeface="Tahoma"/>
                <a:cs typeface="Tahoma"/>
              </a:rPr>
              <a:t>,</a:t>
            </a:r>
            <a:r>
              <a:rPr sz="2400" spc="-40" dirty="0">
                <a:solidFill>
                  <a:srgbClr val="221F1F"/>
                </a:solidFill>
                <a:latin typeface="Tahoma"/>
                <a:cs typeface="Tahoma"/>
              </a:rPr>
              <a:t> </a:t>
            </a:r>
            <a:r>
              <a:rPr sz="2400" dirty="0">
                <a:solidFill>
                  <a:srgbClr val="221F1F"/>
                </a:solidFill>
                <a:latin typeface="Tahoma"/>
                <a:cs typeface="Tahoma"/>
              </a:rPr>
              <a:t>and</a:t>
            </a:r>
            <a:r>
              <a:rPr sz="2400" spc="-25" dirty="0">
                <a:solidFill>
                  <a:srgbClr val="221F1F"/>
                </a:solidFill>
                <a:latin typeface="Tahoma"/>
                <a:cs typeface="Tahoma"/>
              </a:rPr>
              <a:t> </a:t>
            </a:r>
            <a:r>
              <a:rPr sz="2400" dirty="0">
                <a:solidFill>
                  <a:srgbClr val="221F1F"/>
                </a:solidFill>
                <a:latin typeface="Tahoma"/>
                <a:cs typeface="Tahoma"/>
              </a:rPr>
              <a:t>following</a:t>
            </a:r>
            <a:r>
              <a:rPr sz="2400" spc="-60" dirty="0">
                <a:solidFill>
                  <a:srgbClr val="221F1F"/>
                </a:solidFill>
                <a:latin typeface="Tahoma"/>
                <a:cs typeface="Tahoma"/>
              </a:rPr>
              <a:t> </a:t>
            </a:r>
            <a:r>
              <a:rPr sz="2400" dirty="0">
                <a:solidFill>
                  <a:srgbClr val="221F1F"/>
                </a:solidFill>
                <a:latin typeface="Tahoma"/>
                <a:cs typeface="Tahoma"/>
              </a:rPr>
              <a:t>an</a:t>
            </a:r>
            <a:r>
              <a:rPr sz="2400" spc="-25"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6"/>
              </a:rPr>
              <a:t>exercise</a:t>
            </a:r>
            <a:r>
              <a:rPr sz="2400" spc="-15" dirty="0">
                <a:solidFill>
                  <a:srgbClr val="0462C1"/>
                </a:solidFill>
                <a:latin typeface="Tahoma"/>
                <a:cs typeface="Tahoma"/>
              </a:rPr>
              <a:t> </a:t>
            </a:r>
            <a:r>
              <a:rPr sz="2400" dirty="0">
                <a:solidFill>
                  <a:srgbClr val="221F1F"/>
                </a:solidFill>
                <a:latin typeface="Tahoma"/>
                <a:cs typeface="Tahoma"/>
              </a:rPr>
              <a:t>plan</a:t>
            </a:r>
            <a:r>
              <a:rPr sz="2400" spc="-25" dirty="0">
                <a:solidFill>
                  <a:srgbClr val="221F1F"/>
                </a:solidFill>
                <a:latin typeface="Tahoma"/>
                <a:cs typeface="Tahoma"/>
              </a:rPr>
              <a:t> </a:t>
            </a:r>
            <a:r>
              <a:rPr sz="2400" dirty="0">
                <a:solidFill>
                  <a:srgbClr val="221F1F"/>
                </a:solidFill>
                <a:latin typeface="Tahoma"/>
                <a:cs typeface="Tahoma"/>
              </a:rPr>
              <a:t>can</a:t>
            </a:r>
            <a:r>
              <a:rPr sz="2400" spc="-30" dirty="0">
                <a:solidFill>
                  <a:srgbClr val="221F1F"/>
                </a:solidFill>
                <a:latin typeface="Tahoma"/>
                <a:cs typeface="Tahoma"/>
              </a:rPr>
              <a:t> </a:t>
            </a:r>
            <a:r>
              <a:rPr sz="2400" spc="-20" dirty="0">
                <a:solidFill>
                  <a:srgbClr val="221F1F"/>
                </a:solidFill>
                <a:latin typeface="Tahoma"/>
                <a:cs typeface="Tahoma"/>
              </a:rPr>
              <a:t>help </a:t>
            </a:r>
            <a:r>
              <a:rPr sz="2400" dirty="0">
                <a:solidFill>
                  <a:srgbClr val="221F1F"/>
                </a:solidFill>
                <a:latin typeface="Tahoma"/>
                <a:cs typeface="Tahoma"/>
              </a:rPr>
              <a:t>manage</a:t>
            </a:r>
            <a:r>
              <a:rPr sz="2400" spc="-5" dirty="0">
                <a:solidFill>
                  <a:srgbClr val="221F1F"/>
                </a:solidFill>
                <a:latin typeface="Tahoma"/>
                <a:cs typeface="Tahoma"/>
              </a:rPr>
              <a:t> </a:t>
            </a:r>
            <a:r>
              <a:rPr sz="2400" spc="-10" dirty="0">
                <a:solidFill>
                  <a:srgbClr val="221F1F"/>
                </a:solidFill>
                <a:latin typeface="Tahoma"/>
                <a:cs typeface="Tahoma"/>
              </a:rPr>
              <a:t>symptoms.</a:t>
            </a:r>
            <a:endParaRPr sz="2400">
              <a:latin typeface="Tahoma"/>
              <a:cs typeface="Tahoma"/>
            </a:endParaRPr>
          </a:p>
          <a:p>
            <a:pPr marL="12700" marR="5080" indent="-8255">
              <a:lnSpc>
                <a:spcPct val="100000"/>
              </a:lnSpc>
              <a:spcBef>
                <a:spcPts val="5"/>
              </a:spcBef>
              <a:buSzPct val="95833"/>
              <a:buFont typeface="Arial MT"/>
              <a:buChar char="•"/>
              <a:tabLst>
                <a:tab pos="118745" algn="l"/>
              </a:tabLst>
            </a:pPr>
            <a:r>
              <a:rPr sz="2400" b="1" dirty="0">
                <a:solidFill>
                  <a:srgbClr val="221F1F"/>
                </a:solidFill>
                <a:latin typeface="Tahoma"/>
                <a:cs typeface="Tahoma"/>
              </a:rPr>
              <a:t>	cystic</a:t>
            </a:r>
            <a:r>
              <a:rPr sz="2400" b="1" spc="-45" dirty="0">
                <a:solidFill>
                  <a:srgbClr val="221F1F"/>
                </a:solidFill>
                <a:latin typeface="Tahoma"/>
                <a:cs typeface="Tahoma"/>
              </a:rPr>
              <a:t> </a:t>
            </a:r>
            <a:r>
              <a:rPr sz="2400" b="1" dirty="0">
                <a:solidFill>
                  <a:srgbClr val="221F1F"/>
                </a:solidFill>
                <a:latin typeface="Tahoma"/>
                <a:cs typeface="Tahoma"/>
              </a:rPr>
              <a:t>fibrosis</a:t>
            </a:r>
            <a:r>
              <a:rPr sz="2400" dirty="0">
                <a:solidFill>
                  <a:srgbClr val="221F1F"/>
                </a:solidFill>
                <a:latin typeface="Tahoma"/>
                <a:cs typeface="Tahoma"/>
              </a:rPr>
              <a:t>:</a:t>
            </a:r>
            <a:r>
              <a:rPr sz="2400" spc="-35" dirty="0">
                <a:solidFill>
                  <a:srgbClr val="221F1F"/>
                </a:solidFill>
                <a:latin typeface="Tahoma"/>
                <a:cs typeface="Tahoma"/>
              </a:rPr>
              <a:t> </a:t>
            </a:r>
            <a:r>
              <a:rPr sz="2400" dirty="0">
                <a:solidFill>
                  <a:srgbClr val="221F1F"/>
                </a:solidFill>
                <a:latin typeface="Tahoma"/>
                <a:cs typeface="Tahoma"/>
              </a:rPr>
              <a:t>People</a:t>
            </a:r>
            <a:r>
              <a:rPr sz="2400" spc="-50" dirty="0">
                <a:solidFill>
                  <a:srgbClr val="221F1F"/>
                </a:solidFill>
                <a:latin typeface="Tahoma"/>
                <a:cs typeface="Tahoma"/>
              </a:rPr>
              <a:t> </a:t>
            </a:r>
            <a:r>
              <a:rPr sz="2400" dirty="0">
                <a:solidFill>
                  <a:srgbClr val="221F1F"/>
                </a:solidFill>
                <a:latin typeface="Tahoma"/>
                <a:cs typeface="Tahoma"/>
              </a:rPr>
              <a:t>with</a:t>
            </a:r>
            <a:r>
              <a:rPr sz="2400" spc="-45"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7"/>
              </a:rPr>
              <a:t>cystic</a:t>
            </a:r>
            <a:r>
              <a:rPr sz="2400" u="sng" spc="-40" dirty="0">
                <a:solidFill>
                  <a:srgbClr val="0462C1"/>
                </a:solidFill>
                <a:uFill>
                  <a:solidFill>
                    <a:srgbClr val="0462C1"/>
                  </a:solidFill>
                </a:uFill>
                <a:latin typeface="Tahoma"/>
                <a:cs typeface="Tahoma"/>
                <a:hlinkClick r:id="rId7"/>
              </a:rPr>
              <a:t> </a:t>
            </a:r>
            <a:r>
              <a:rPr sz="2400" u="sng" dirty="0">
                <a:solidFill>
                  <a:srgbClr val="0462C1"/>
                </a:solidFill>
                <a:uFill>
                  <a:solidFill>
                    <a:srgbClr val="0462C1"/>
                  </a:solidFill>
                </a:uFill>
                <a:latin typeface="Tahoma"/>
                <a:cs typeface="Tahoma"/>
                <a:hlinkClick r:id="rId7"/>
              </a:rPr>
              <a:t>fibrosis</a:t>
            </a:r>
            <a:r>
              <a:rPr sz="2400" spc="-45" dirty="0">
                <a:solidFill>
                  <a:srgbClr val="0462C1"/>
                </a:solidFill>
                <a:latin typeface="Tahoma"/>
                <a:cs typeface="Tahoma"/>
              </a:rPr>
              <a:t> </a:t>
            </a:r>
            <a:r>
              <a:rPr sz="2400" dirty="0">
                <a:solidFill>
                  <a:srgbClr val="221F1F"/>
                </a:solidFill>
                <a:latin typeface="Tahoma"/>
                <a:cs typeface="Tahoma"/>
              </a:rPr>
              <a:t>might</a:t>
            </a:r>
            <a:r>
              <a:rPr sz="2400" spc="-75" dirty="0">
                <a:solidFill>
                  <a:srgbClr val="221F1F"/>
                </a:solidFill>
                <a:latin typeface="Tahoma"/>
                <a:cs typeface="Tahoma"/>
              </a:rPr>
              <a:t> </a:t>
            </a:r>
            <a:r>
              <a:rPr sz="2400" dirty="0">
                <a:solidFill>
                  <a:srgbClr val="221F1F"/>
                </a:solidFill>
                <a:latin typeface="Tahoma"/>
                <a:cs typeface="Tahoma"/>
              </a:rPr>
              <a:t>benefit</a:t>
            </a:r>
            <a:r>
              <a:rPr sz="2400" spc="-50" dirty="0">
                <a:solidFill>
                  <a:srgbClr val="221F1F"/>
                </a:solidFill>
                <a:latin typeface="Tahoma"/>
                <a:cs typeface="Tahoma"/>
              </a:rPr>
              <a:t> </a:t>
            </a:r>
            <a:r>
              <a:rPr sz="2400" dirty="0">
                <a:solidFill>
                  <a:srgbClr val="221F1F"/>
                </a:solidFill>
                <a:latin typeface="Tahoma"/>
                <a:cs typeface="Tahoma"/>
              </a:rPr>
              <a:t>from</a:t>
            </a:r>
            <a:r>
              <a:rPr sz="2400" spc="-65" dirty="0">
                <a:solidFill>
                  <a:srgbClr val="221F1F"/>
                </a:solidFill>
                <a:latin typeface="Tahoma"/>
                <a:cs typeface="Tahoma"/>
              </a:rPr>
              <a:t> </a:t>
            </a:r>
            <a:r>
              <a:rPr sz="2400" dirty="0">
                <a:solidFill>
                  <a:srgbClr val="221F1F"/>
                </a:solidFill>
                <a:latin typeface="Tahoma"/>
                <a:cs typeface="Tahoma"/>
              </a:rPr>
              <a:t>using</a:t>
            </a:r>
            <a:r>
              <a:rPr sz="2400" spc="-60" dirty="0">
                <a:solidFill>
                  <a:srgbClr val="221F1F"/>
                </a:solidFill>
                <a:latin typeface="Tahoma"/>
                <a:cs typeface="Tahoma"/>
              </a:rPr>
              <a:t> </a:t>
            </a:r>
            <a:r>
              <a:rPr sz="2400" dirty="0">
                <a:solidFill>
                  <a:srgbClr val="221F1F"/>
                </a:solidFill>
                <a:latin typeface="Tahoma"/>
                <a:cs typeface="Tahoma"/>
              </a:rPr>
              <a:t>an</a:t>
            </a:r>
            <a:r>
              <a:rPr sz="2400" spc="-55" dirty="0">
                <a:solidFill>
                  <a:srgbClr val="221F1F"/>
                </a:solidFill>
                <a:latin typeface="Tahoma"/>
                <a:cs typeface="Tahoma"/>
              </a:rPr>
              <a:t> </a:t>
            </a:r>
            <a:r>
              <a:rPr sz="2400" spc="-10" dirty="0">
                <a:solidFill>
                  <a:srgbClr val="221F1F"/>
                </a:solidFill>
                <a:latin typeface="Tahoma"/>
                <a:cs typeface="Tahoma"/>
              </a:rPr>
              <a:t>incentive </a:t>
            </a:r>
            <a:r>
              <a:rPr sz="2400" dirty="0">
                <a:solidFill>
                  <a:srgbClr val="221F1F"/>
                </a:solidFill>
                <a:latin typeface="Tahoma"/>
                <a:cs typeface="Tahoma"/>
              </a:rPr>
              <a:t>spirometer</a:t>
            </a:r>
            <a:r>
              <a:rPr sz="2400" spc="-65" dirty="0">
                <a:solidFill>
                  <a:srgbClr val="221F1F"/>
                </a:solidFill>
                <a:latin typeface="Tahoma"/>
                <a:cs typeface="Tahoma"/>
              </a:rPr>
              <a:t> </a:t>
            </a:r>
            <a:r>
              <a:rPr sz="2400" dirty="0">
                <a:solidFill>
                  <a:srgbClr val="221F1F"/>
                </a:solidFill>
                <a:latin typeface="Tahoma"/>
                <a:cs typeface="Tahoma"/>
              </a:rPr>
              <a:t>to</a:t>
            </a:r>
            <a:r>
              <a:rPr sz="2400" spc="-40" dirty="0">
                <a:solidFill>
                  <a:srgbClr val="221F1F"/>
                </a:solidFill>
                <a:latin typeface="Tahoma"/>
                <a:cs typeface="Tahoma"/>
              </a:rPr>
              <a:t> </a:t>
            </a:r>
            <a:r>
              <a:rPr sz="2400" dirty="0">
                <a:solidFill>
                  <a:srgbClr val="221F1F"/>
                </a:solidFill>
                <a:latin typeface="Tahoma"/>
                <a:cs typeface="Tahoma"/>
              </a:rPr>
              <a:t>clear</a:t>
            </a:r>
            <a:r>
              <a:rPr sz="2400" spc="-40" dirty="0">
                <a:solidFill>
                  <a:srgbClr val="221F1F"/>
                </a:solidFill>
                <a:latin typeface="Tahoma"/>
                <a:cs typeface="Tahoma"/>
              </a:rPr>
              <a:t> </a:t>
            </a:r>
            <a:r>
              <a:rPr sz="2400" dirty="0">
                <a:solidFill>
                  <a:srgbClr val="221F1F"/>
                </a:solidFill>
                <a:latin typeface="Tahoma"/>
                <a:cs typeface="Tahoma"/>
              </a:rPr>
              <a:t>fluid</a:t>
            </a:r>
            <a:r>
              <a:rPr sz="2400" spc="-55" dirty="0">
                <a:solidFill>
                  <a:srgbClr val="221F1F"/>
                </a:solidFill>
                <a:latin typeface="Tahoma"/>
                <a:cs typeface="Tahoma"/>
              </a:rPr>
              <a:t> </a:t>
            </a:r>
            <a:r>
              <a:rPr sz="2400" dirty="0">
                <a:solidFill>
                  <a:srgbClr val="221F1F"/>
                </a:solidFill>
                <a:latin typeface="Tahoma"/>
                <a:cs typeface="Tahoma"/>
              </a:rPr>
              <a:t>buildup.</a:t>
            </a:r>
            <a:r>
              <a:rPr sz="2400" spc="-75" dirty="0">
                <a:solidFill>
                  <a:srgbClr val="221F1F"/>
                </a:solidFill>
                <a:latin typeface="Tahoma"/>
                <a:cs typeface="Tahoma"/>
              </a:rPr>
              <a:t> </a:t>
            </a:r>
            <a:r>
              <a:rPr sz="2400" dirty="0">
                <a:solidFill>
                  <a:srgbClr val="221F1F"/>
                </a:solidFill>
                <a:latin typeface="Tahoma"/>
                <a:cs typeface="Tahoma"/>
              </a:rPr>
              <a:t>A</a:t>
            </a:r>
            <a:r>
              <a:rPr sz="2400" spc="-25"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8"/>
              </a:rPr>
              <a:t>2015</a:t>
            </a:r>
            <a:r>
              <a:rPr sz="2400" u="sng" spc="-25" dirty="0">
                <a:solidFill>
                  <a:srgbClr val="0462C1"/>
                </a:solidFill>
                <a:uFill>
                  <a:solidFill>
                    <a:srgbClr val="0462C1"/>
                  </a:solidFill>
                </a:uFill>
                <a:latin typeface="Tahoma"/>
                <a:cs typeface="Tahoma"/>
                <a:hlinkClick r:id="rId8"/>
              </a:rPr>
              <a:t> </a:t>
            </a:r>
            <a:r>
              <a:rPr sz="2400" u="sng" spc="-10" dirty="0">
                <a:solidFill>
                  <a:srgbClr val="0462C1"/>
                </a:solidFill>
                <a:uFill>
                  <a:solidFill>
                    <a:srgbClr val="0462C1"/>
                  </a:solidFill>
                </a:uFill>
                <a:latin typeface="Tahoma"/>
                <a:cs typeface="Tahoma"/>
                <a:hlinkClick r:id="rId8"/>
              </a:rPr>
              <a:t>studyTrusted</a:t>
            </a:r>
            <a:r>
              <a:rPr sz="2400" u="sng" spc="-55" dirty="0">
                <a:solidFill>
                  <a:srgbClr val="0462C1"/>
                </a:solidFill>
                <a:uFill>
                  <a:solidFill>
                    <a:srgbClr val="0462C1"/>
                  </a:solidFill>
                </a:uFill>
                <a:latin typeface="Tahoma"/>
                <a:cs typeface="Tahoma"/>
                <a:hlinkClick r:id="rId8"/>
              </a:rPr>
              <a:t> </a:t>
            </a:r>
            <a:r>
              <a:rPr sz="2400" u="sng" dirty="0">
                <a:solidFill>
                  <a:srgbClr val="0462C1"/>
                </a:solidFill>
                <a:uFill>
                  <a:solidFill>
                    <a:srgbClr val="0462C1"/>
                  </a:solidFill>
                </a:uFill>
                <a:latin typeface="Tahoma"/>
                <a:cs typeface="Tahoma"/>
                <a:hlinkClick r:id="rId8"/>
              </a:rPr>
              <a:t>Source</a:t>
            </a:r>
            <a:r>
              <a:rPr sz="2400" spc="-35" dirty="0">
                <a:solidFill>
                  <a:srgbClr val="0462C1"/>
                </a:solidFill>
                <a:latin typeface="Tahoma"/>
                <a:cs typeface="Tahoma"/>
              </a:rPr>
              <a:t> </a:t>
            </a:r>
            <a:r>
              <a:rPr sz="2400" dirty="0">
                <a:solidFill>
                  <a:srgbClr val="221F1F"/>
                </a:solidFill>
                <a:latin typeface="Tahoma"/>
                <a:cs typeface="Tahoma"/>
              </a:rPr>
              <a:t>found</a:t>
            </a:r>
            <a:r>
              <a:rPr sz="2400" spc="-65" dirty="0">
                <a:solidFill>
                  <a:srgbClr val="221F1F"/>
                </a:solidFill>
                <a:latin typeface="Tahoma"/>
                <a:cs typeface="Tahoma"/>
              </a:rPr>
              <a:t> </a:t>
            </a:r>
            <a:r>
              <a:rPr sz="2400" dirty="0">
                <a:solidFill>
                  <a:srgbClr val="221F1F"/>
                </a:solidFill>
                <a:latin typeface="Tahoma"/>
                <a:cs typeface="Tahoma"/>
              </a:rPr>
              <a:t>that</a:t>
            </a:r>
            <a:r>
              <a:rPr sz="2400" spc="-55" dirty="0">
                <a:solidFill>
                  <a:srgbClr val="221F1F"/>
                </a:solidFill>
                <a:latin typeface="Tahoma"/>
                <a:cs typeface="Tahoma"/>
              </a:rPr>
              <a:t> </a:t>
            </a:r>
            <a:r>
              <a:rPr sz="2400" dirty="0">
                <a:solidFill>
                  <a:srgbClr val="221F1F"/>
                </a:solidFill>
                <a:latin typeface="Tahoma"/>
                <a:cs typeface="Tahoma"/>
              </a:rPr>
              <a:t>spirometry</a:t>
            </a:r>
            <a:r>
              <a:rPr sz="2400" spc="-60" dirty="0">
                <a:solidFill>
                  <a:srgbClr val="221F1F"/>
                </a:solidFill>
                <a:latin typeface="Tahoma"/>
                <a:cs typeface="Tahoma"/>
              </a:rPr>
              <a:t> </a:t>
            </a:r>
            <a:r>
              <a:rPr sz="2400" spc="-25" dirty="0">
                <a:solidFill>
                  <a:srgbClr val="221F1F"/>
                </a:solidFill>
                <a:latin typeface="Tahoma"/>
                <a:cs typeface="Tahoma"/>
              </a:rPr>
              <a:t>has </a:t>
            </a:r>
            <a:r>
              <a:rPr sz="2400" dirty="0">
                <a:solidFill>
                  <a:srgbClr val="221F1F"/>
                </a:solidFill>
                <a:latin typeface="Tahoma"/>
                <a:cs typeface="Tahoma"/>
              </a:rPr>
              <a:t>the</a:t>
            </a:r>
            <a:r>
              <a:rPr sz="2400" spc="-35" dirty="0">
                <a:solidFill>
                  <a:srgbClr val="221F1F"/>
                </a:solidFill>
                <a:latin typeface="Tahoma"/>
                <a:cs typeface="Tahoma"/>
              </a:rPr>
              <a:t> </a:t>
            </a:r>
            <a:r>
              <a:rPr sz="2400" dirty="0">
                <a:solidFill>
                  <a:srgbClr val="221F1F"/>
                </a:solidFill>
                <a:latin typeface="Tahoma"/>
                <a:cs typeface="Tahoma"/>
              </a:rPr>
              <a:t>potential</a:t>
            </a:r>
            <a:r>
              <a:rPr sz="2400" spc="-55" dirty="0">
                <a:solidFill>
                  <a:srgbClr val="221F1F"/>
                </a:solidFill>
                <a:latin typeface="Tahoma"/>
                <a:cs typeface="Tahoma"/>
              </a:rPr>
              <a:t> </a:t>
            </a:r>
            <a:r>
              <a:rPr sz="2400" dirty="0">
                <a:solidFill>
                  <a:srgbClr val="221F1F"/>
                </a:solidFill>
                <a:latin typeface="Tahoma"/>
                <a:cs typeface="Tahoma"/>
              </a:rPr>
              <a:t>to</a:t>
            </a:r>
            <a:r>
              <a:rPr sz="2400" spc="-45" dirty="0">
                <a:solidFill>
                  <a:srgbClr val="221F1F"/>
                </a:solidFill>
                <a:latin typeface="Tahoma"/>
                <a:cs typeface="Tahoma"/>
              </a:rPr>
              <a:t> </a:t>
            </a:r>
            <a:r>
              <a:rPr sz="2400" dirty="0">
                <a:solidFill>
                  <a:srgbClr val="221F1F"/>
                </a:solidFill>
                <a:latin typeface="Tahoma"/>
                <a:cs typeface="Tahoma"/>
              </a:rPr>
              <a:t>reduce</a:t>
            </a:r>
            <a:r>
              <a:rPr sz="2400" spc="-35" dirty="0">
                <a:solidFill>
                  <a:srgbClr val="221F1F"/>
                </a:solidFill>
                <a:latin typeface="Tahoma"/>
                <a:cs typeface="Tahoma"/>
              </a:rPr>
              <a:t> </a:t>
            </a:r>
            <a:r>
              <a:rPr sz="2400" dirty="0">
                <a:solidFill>
                  <a:srgbClr val="221F1F"/>
                </a:solidFill>
                <a:latin typeface="Tahoma"/>
                <a:cs typeface="Tahoma"/>
              </a:rPr>
              <a:t>pressure</a:t>
            </a:r>
            <a:r>
              <a:rPr sz="2400" spc="-30" dirty="0">
                <a:solidFill>
                  <a:srgbClr val="221F1F"/>
                </a:solidFill>
                <a:latin typeface="Tahoma"/>
                <a:cs typeface="Tahoma"/>
              </a:rPr>
              <a:t> </a:t>
            </a:r>
            <a:r>
              <a:rPr sz="2400" dirty="0">
                <a:solidFill>
                  <a:srgbClr val="221F1F"/>
                </a:solidFill>
                <a:latin typeface="Tahoma"/>
                <a:cs typeface="Tahoma"/>
              </a:rPr>
              <a:t>in</a:t>
            </a:r>
            <a:r>
              <a:rPr sz="2400" spc="-50" dirty="0">
                <a:solidFill>
                  <a:srgbClr val="221F1F"/>
                </a:solidFill>
                <a:latin typeface="Tahoma"/>
                <a:cs typeface="Tahoma"/>
              </a:rPr>
              <a:t> </a:t>
            </a:r>
            <a:r>
              <a:rPr sz="2400" dirty="0">
                <a:solidFill>
                  <a:srgbClr val="221F1F"/>
                </a:solidFill>
                <a:latin typeface="Tahoma"/>
                <a:cs typeface="Tahoma"/>
              </a:rPr>
              <a:t>the</a:t>
            </a:r>
            <a:r>
              <a:rPr sz="2400" spc="-30" dirty="0">
                <a:solidFill>
                  <a:srgbClr val="221F1F"/>
                </a:solidFill>
                <a:latin typeface="Tahoma"/>
                <a:cs typeface="Tahoma"/>
              </a:rPr>
              <a:t> </a:t>
            </a:r>
            <a:r>
              <a:rPr sz="2400" dirty="0">
                <a:solidFill>
                  <a:srgbClr val="221F1F"/>
                </a:solidFill>
                <a:latin typeface="Tahoma"/>
                <a:cs typeface="Tahoma"/>
              </a:rPr>
              <a:t>chest</a:t>
            </a:r>
            <a:r>
              <a:rPr sz="2400" spc="-35" dirty="0">
                <a:solidFill>
                  <a:srgbClr val="221F1F"/>
                </a:solidFill>
                <a:latin typeface="Tahoma"/>
                <a:cs typeface="Tahoma"/>
              </a:rPr>
              <a:t> </a:t>
            </a:r>
            <a:r>
              <a:rPr sz="2400" dirty="0">
                <a:solidFill>
                  <a:srgbClr val="221F1F"/>
                </a:solidFill>
                <a:latin typeface="Tahoma"/>
                <a:cs typeface="Tahoma"/>
              </a:rPr>
              <a:t>cavity</a:t>
            </a:r>
            <a:r>
              <a:rPr sz="2400" spc="-25" dirty="0">
                <a:solidFill>
                  <a:srgbClr val="221F1F"/>
                </a:solidFill>
                <a:latin typeface="Tahoma"/>
                <a:cs typeface="Tahoma"/>
              </a:rPr>
              <a:t> </a:t>
            </a:r>
            <a:r>
              <a:rPr sz="2400" dirty="0">
                <a:solidFill>
                  <a:srgbClr val="221F1F"/>
                </a:solidFill>
                <a:latin typeface="Tahoma"/>
                <a:cs typeface="Tahoma"/>
              </a:rPr>
              <a:t>and</a:t>
            </a:r>
            <a:r>
              <a:rPr sz="2400" spc="-35" dirty="0">
                <a:solidFill>
                  <a:srgbClr val="221F1F"/>
                </a:solidFill>
                <a:latin typeface="Tahoma"/>
                <a:cs typeface="Tahoma"/>
              </a:rPr>
              <a:t> </a:t>
            </a:r>
            <a:r>
              <a:rPr sz="2400" dirty="0">
                <a:solidFill>
                  <a:srgbClr val="221F1F"/>
                </a:solidFill>
                <a:latin typeface="Tahoma"/>
                <a:cs typeface="Tahoma"/>
              </a:rPr>
              <a:t>lower</a:t>
            </a:r>
            <a:r>
              <a:rPr sz="2400" spc="-40" dirty="0">
                <a:solidFill>
                  <a:srgbClr val="221F1F"/>
                </a:solidFill>
                <a:latin typeface="Tahoma"/>
                <a:cs typeface="Tahoma"/>
              </a:rPr>
              <a:t> </a:t>
            </a:r>
            <a:r>
              <a:rPr sz="2400" dirty="0">
                <a:solidFill>
                  <a:srgbClr val="221F1F"/>
                </a:solidFill>
                <a:latin typeface="Tahoma"/>
                <a:cs typeface="Tahoma"/>
              </a:rPr>
              <a:t>the</a:t>
            </a:r>
            <a:r>
              <a:rPr sz="2400" spc="-45" dirty="0">
                <a:solidFill>
                  <a:srgbClr val="221F1F"/>
                </a:solidFill>
                <a:latin typeface="Tahoma"/>
                <a:cs typeface="Tahoma"/>
              </a:rPr>
              <a:t> </a:t>
            </a:r>
            <a:r>
              <a:rPr sz="2400" dirty="0">
                <a:solidFill>
                  <a:srgbClr val="221F1F"/>
                </a:solidFill>
                <a:latin typeface="Tahoma"/>
                <a:cs typeface="Tahoma"/>
              </a:rPr>
              <a:t>chance</a:t>
            </a:r>
            <a:r>
              <a:rPr sz="2400" spc="-35" dirty="0">
                <a:solidFill>
                  <a:srgbClr val="221F1F"/>
                </a:solidFill>
                <a:latin typeface="Tahoma"/>
                <a:cs typeface="Tahoma"/>
              </a:rPr>
              <a:t> </a:t>
            </a:r>
            <a:r>
              <a:rPr sz="2400" spc="-25" dirty="0">
                <a:solidFill>
                  <a:srgbClr val="221F1F"/>
                </a:solidFill>
                <a:latin typeface="Tahoma"/>
                <a:cs typeface="Tahoma"/>
              </a:rPr>
              <a:t>of</a:t>
            </a:r>
            <a:endParaRPr sz="2400">
              <a:latin typeface="Tahoma"/>
              <a:cs typeface="Tahoma"/>
            </a:endParaRPr>
          </a:p>
          <a:p>
            <a:pPr marL="12700">
              <a:lnSpc>
                <a:spcPct val="100000"/>
              </a:lnSpc>
            </a:pPr>
            <a:r>
              <a:rPr sz="2400" dirty="0">
                <a:solidFill>
                  <a:srgbClr val="221F1F"/>
                </a:solidFill>
                <a:latin typeface="Tahoma"/>
                <a:cs typeface="Tahoma"/>
              </a:rPr>
              <a:t>central</a:t>
            </a:r>
            <a:r>
              <a:rPr sz="2400" spc="-100"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9"/>
              </a:rPr>
              <a:t>airway</a:t>
            </a:r>
            <a:r>
              <a:rPr sz="2400" u="sng" spc="-75" dirty="0">
                <a:solidFill>
                  <a:srgbClr val="0462C1"/>
                </a:solidFill>
                <a:uFill>
                  <a:solidFill>
                    <a:srgbClr val="0462C1"/>
                  </a:solidFill>
                </a:uFill>
                <a:latin typeface="Tahoma"/>
                <a:cs typeface="Tahoma"/>
                <a:hlinkClick r:id="rId9"/>
              </a:rPr>
              <a:t> </a:t>
            </a:r>
            <a:r>
              <a:rPr sz="2400" u="sng" spc="-10" dirty="0">
                <a:solidFill>
                  <a:srgbClr val="0462C1"/>
                </a:solidFill>
                <a:uFill>
                  <a:solidFill>
                    <a:srgbClr val="0462C1"/>
                  </a:solidFill>
                </a:uFill>
                <a:latin typeface="Tahoma"/>
                <a:cs typeface="Tahoma"/>
                <a:hlinkClick r:id="rId9"/>
              </a:rPr>
              <a:t>collapse</a:t>
            </a:r>
            <a:r>
              <a:rPr sz="2400" spc="-10" dirty="0">
                <a:solidFill>
                  <a:srgbClr val="221F1F"/>
                </a:solidFill>
                <a:latin typeface="Tahoma"/>
                <a:cs typeface="Tahoma"/>
              </a:rPr>
              <a:t>.</a:t>
            </a:r>
            <a:endParaRPr sz="2400">
              <a:latin typeface="Tahoma"/>
              <a:cs typeface="Tahoma"/>
            </a:endParaRPr>
          </a:p>
          <a:p>
            <a:pPr marL="12700" marR="216535" indent="-8255">
              <a:lnSpc>
                <a:spcPct val="100000"/>
              </a:lnSpc>
              <a:buSzPct val="95833"/>
              <a:buFont typeface="Arial MT"/>
              <a:buChar char="•"/>
              <a:tabLst>
                <a:tab pos="118745" algn="l"/>
              </a:tabLst>
            </a:pPr>
            <a:r>
              <a:rPr sz="2400" b="1" dirty="0">
                <a:solidFill>
                  <a:srgbClr val="221F1F"/>
                </a:solidFill>
                <a:latin typeface="Tahoma"/>
                <a:cs typeface="Tahoma"/>
              </a:rPr>
              <a:t>	other</a:t>
            </a:r>
            <a:r>
              <a:rPr sz="2400" b="1" spc="-45" dirty="0">
                <a:solidFill>
                  <a:srgbClr val="221F1F"/>
                </a:solidFill>
                <a:latin typeface="Tahoma"/>
                <a:cs typeface="Tahoma"/>
              </a:rPr>
              <a:t> </a:t>
            </a:r>
            <a:r>
              <a:rPr sz="2400" b="1" dirty="0">
                <a:solidFill>
                  <a:srgbClr val="221F1F"/>
                </a:solidFill>
                <a:latin typeface="Tahoma"/>
                <a:cs typeface="Tahoma"/>
              </a:rPr>
              <a:t>conditions</a:t>
            </a:r>
            <a:r>
              <a:rPr sz="2400" dirty="0">
                <a:solidFill>
                  <a:srgbClr val="221F1F"/>
                </a:solidFill>
                <a:latin typeface="Tahoma"/>
                <a:cs typeface="Tahoma"/>
              </a:rPr>
              <a:t>:</a:t>
            </a:r>
            <a:r>
              <a:rPr sz="2400" spc="-10" dirty="0">
                <a:solidFill>
                  <a:srgbClr val="221F1F"/>
                </a:solidFill>
                <a:latin typeface="Tahoma"/>
                <a:cs typeface="Tahoma"/>
              </a:rPr>
              <a:t> </a:t>
            </a:r>
            <a:r>
              <a:rPr sz="2400" dirty="0">
                <a:solidFill>
                  <a:srgbClr val="221F1F"/>
                </a:solidFill>
                <a:latin typeface="Tahoma"/>
                <a:cs typeface="Tahoma"/>
              </a:rPr>
              <a:t>A</a:t>
            </a:r>
            <a:r>
              <a:rPr sz="2400" spc="-45" dirty="0">
                <a:solidFill>
                  <a:srgbClr val="221F1F"/>
                </a:solidFill>
                <a:latin typeface="Tahoma"/>
                <a:cs typeface="Tahoma"/>
              </a:rPr>
              <a:t> </a:t>
            </a:r>
            <a:r>
              <a:rPr sz="2400" dirty="0">
                <a:solidFill>
                  <a:srgbClr val="221F1F"/>
                </a:solidFill>
                <a:latin typeface="Tahoma"/>
                <a:cs typeface="Tahoma"/>
              </a:rPr>
              <a:t>doctor</a:t>
            </a:r>
            <a:r>
              <a:rPr sz="2400" spc="-70" dirty="0">
                <a:solidFill>
                  <a:srgbClr val="221F1F"/>
                </a:solidFill>
                <a:latin typeface="Tahoma"/>
                <a:cs typeface="Tahoma"/>
              </a:rPr>
              <a:t> </a:t>
            </a:r>
            <a:r>
              <a:rPr sz="2400" dirty="0">
                <a:solidFill>
                  <a:srgbClr val="221F1F"/>
                </a:solidFill>
                <a:latin typeface="Tahoma"/>
                <a:cs typeface="Tahoma"/>
              </a:rPr>
              <a:t>may</a:t>
            </a:r>
            <a:r>
              <a:rPr sz="2400" spc="-45" dirty="0">
                <a:solidFill>
                  <a:srgbClr val="221F1F"/>
                </a:solidFill>
                <a:latin typeface="Tahoma"/>
                <a:cs typeface="Tahoma"/>
              </a:rPr>
              <a:t> </a:t>
            </a:r>
            <a:r>
              <a:rPr sz="2400" dirty="0">
                <a:solidFill>
                  <a:srgbClr val="221F1F"/>
                </a:solidFill>
                <a:latin typeface="Tahoma"/>
                <a:cs typeface="Tahoma"/>
              </a:rPr>
              <a:t>also</a:t>
            </a:r>
            <a:r>
              <a:rPr sz="2400" spc="-45" dirty="0">
                <a:solidFill>
                  <a:srgbClr val="221F1F"/>
                </a:solidFill>
                <a:latin typeface="Tahoma"/>
                <a:cs typeface="Tahoma"/>
              </a:rPr>
              <a:t> </a:t>
            </a:r>
            <a:r>
              <a:rPr sz="2400" dirty="0">
                <a:solidFill>
                  <a:srgbClr val="221F1F"/>
                </a:solidFill>
                <a:latin typeface="Tahoma"/>
                <a:cs typeface="Tahoma"/>
              </a:rPr>
              <a:t>recommend</a:t>
            </a:r>
            <a:r>
              <a:rPr sz="2400" spc="-60" dirty="0">
                <a:solidFill>
                  <a:srgbClr val="221F1F"/>
                </a:solidFill>
                <a:latin typeface="Tahoma"/>
                <a:cs typeface="Tahoma"/>
              </a:rPr>
              <a:t> </a:t>
            </a:r>
            <a:r>
              <a:rPr sz="2400" dirty="0">
                <a:solidFill>
                  <a:srgbClr val="221F1F"/>
                </a:solidFill>
                <a:latin typeface="Tahoma"/>
                <a:cs typeface="Tahoma"/>
              </a:rPr>
              <a:t>an</a:t>
            </a:r>
            <a:r>
              <a:rPr sz="2400" spc="-50" dirty="0">
                <a:solidFill>
                  <a:srgbClr val="221F1F"/>
                </a:solidFill>
                <a:latin typeface="Tahoma"/>
                <a:cs typeface="Tahoma"/>
              </a:rPr>
              <a:t> </a:t>
            </a:r>
            <a:r>
              <a:rPr sz="2400" dirty="0">
                <a:solidFill>
                  <a:srgbClr val="221F1F"/>
                </a:solidFill>
                <a:latin typeface="Tahoma"/>
                <a:cs typeface="Tahoma"/>
              </a:rPr>
              <a:t>incentive</a:t>
            </a:r>
            <a:r>
              <a:rPr sz="2400" spc="-60" dirty="0">
                <a:solidFill>
                  <a:srgbClr val="221F1F"/>
                </a:solidFill>
                <a:latin typeface="Tahoma"/>
                <a:cs typeface="Tahoma"/>
              </a:rPr>
              <a:t> </a:t>
            </a:r>
            <a:r>
              <a:rPr sz="2400" dirty="0">
                <a:solidFill>
                  <a:srgbClr val="221F1F"/>
                </a:solidFill>
                <a:latin typeface="Tahoma"/>
                <a:cs typeface="Tahoma"/>
              </a:rPr>
              <a:t>spirometer</a:t>
            </a:r>
            <a:r>
              <a:rPr sz="2400" spc="-60" dirty="0">
                <a:solidFill>
                  <a:srgbClr val="221F1F"/>
                </a:solidFill>
                <a:latin typeface="Tahoma"/>
                <a:cs typeface="Tahoma"/>
              </a:rPr>
              <a:t> </a:t>
            </a:r>
            <a:r>
              <a:rPr sz="2400" dirty="0">
                <a:solidFill>
                  <a:srgbClr val="221F1F"/>
                </a:solidFill>
                <a:latin typeface="Tahoma"/>
                <a:cs typeface="Tahoma"/>
              </a:rPr>
              <a:t>for</a:t>
            </a:r>
            <a:r>
              <a:rPr sz="2400" spc="-60" dirty="0">
                <a:solidFill>
                  <a:srgbClr val="221F1F"/>
                </a:solidFill>
                <a:latin typeface="Tahoma"/>
                <a:cs typeface="Tahoma"/>
              </a:rPr>
              <a:t> </a:t>
            </a:r>
            <a:r>
              <a:rPr sz="2400" spc="-10" dirty="0">
                <a:solidFill>
                  <a:srgbClr val="221F1F"/>
                </a:solidFill>
                <a:latin typeface="Tahoma"/>
                <a:cs typeface="Tahoma"/>
              </a:rPr>
              <a:t>people </a:t>
            </a:r>
            <a:r>
              <a:rPr sz="2400" dirty="0">
                <a:solidFill>
                  <a:srgbClr val="221F1F"/>
                </a:solidFill>
                <a:latin typeface="Tahoma"/>
                <a:cs typeface="Tahoma"/>
              </a:rPr>
              <a:t>with</a:t>
            </a:r>
            <a:r>
              <a:rPr sz="2400" spc="-45"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10"/>
              </a:rPr>
              <a:t>sickle</a:t>
            </a:r>
            <a:r>
              <a:rPr sz="2400" u="sng" spc="-40" dirty="0">
                <a:solidFill>
                  <a:srgbClr val="0462C1"/>
                </a:solidFill>
                <a:uFill>
                  <a:solidFill>
                    <a:srgbClr val="0462C1"/>
                  </a:solidFill>
                </a:uFill>
                <a:latin typeface="Tahoma"/>
                <a:cs typeface="Tahoma"/>
                <a:hlinkClick r:id="rId10"/>
              </a:rPr>
              <a:t> </a:t>
            </a:r>
            <a:r>
              <a:rPr sz="2400" u="sng" dirty="0">
                <a:solidFill>
                  <a:srgbClr val="0462C1"/>
                </a:solidFill>
                <a:uFill>
                  <a:solidFill>
                    <a:srgbClr val="0462C1"/>
                  </a:solidFill>
                </a:uFill>
                <a:latin typeface="Tahoma"/>
                <a:cs typeface="Tahoma"/>
                <a:hlinkClick r:id="rId10"/>
              </a:rPr>
              <a:t>cell</a:t>
            </a:r>
            <a:r>
              <a:rPr sz="2400" u="sng" spc="-40" dirty="0">
                <a:solidFill>
                  <a:srgbClr val="0462C1"/>
                </a:solidFill>
                <a:uFill>
                  <a:solidFill>
                    <a:srgbClr val="0462C1"/>
                  </a:solidFill>
                </a:uFill>
                <a:latin typeface="Tahoma"/>
                <a:cs typeface="Tahoma"/>
                <a:hlinkClick r:id="rId10"/>
              </a:rPr>
              <a:t> </a:t>
            </a:r>
            <a:r>
              <a:rPr sz="2400" u="sng" dirty="0">
                <a:solidFill>
                  <a:srgbClr val="0462C1"/>
                </a:solidFill>
                <a:uFill>
                  <a:solidFill>
                    <a:srgbClr val="0462C1"/>
                  </a:solidFill>
                </a:uFill>
                <a:latin typeface="Tahoma"/>
                <a:cs typeface="Tahoma"/>
                <a:hlinkClick r:id="rId10"/>
              </a:rPr>
              <a:t>anemia</a:t>
            </a:r>
            <a:r>
              <a:rPr sz="2400" dirty="0">
                <a:solidFill>
                  <a:srgbClr val="221F1F"/>
                </a:solidFill>
                <a:latin typeface="Tahoma"/>
                <a:cs typeface="Tahoma"/>
              </a:rPr>
              <a:t>,</a:t>
            </a:r>
            <a:r>
              <a:rPr sz="2400" spc="-50"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11"/>
              </a:rPr>
              <a:t>asthma</a:t>
            </a:r>
            <a:r>
              <a:rPr sz="2400" dirty="0">
                <a:solidFill>
                  <a:srgbClr val="221F1F"/>
                </a:solidFill>
                <a:latin typeface="Tahoma"/>
                <a:cs typeface="Tahoma"/>
              </a:rPr>
              <a:t>,</a:t>
            </a:r>
            <a:r>
              <a:rPr sz="2400" spc="-60" dirty="0">
                <a:solidFill>
                  <a:srgbClr val="221F1F"/>
                </a:solidFill>
                <a:latin typeface="Tahoma"/>
                <a:cs typeface="Tahoma"/>
              </a:rPr>
              <a:t> </a:t>
            </a:r>
            <a:r>
              <a:rPr sz="2400" dirty="0">
                <a:solidFill>
                  <a:srgbClr val="221F1F"/>
                </a:solidFill>
                <a:latin typeface="Tahoma"/>
                <a:cs typeface="Tahoma"/>
              </a:rPr>
              <a:t>multiple</a:t>
            </a:r>
            <a:r>
              <a:rPr sz="2400" spc="-65" dirty="0">
                <a:solidFill>
                  <a:srgbClr val="221F1F"/>
                </a:solidFill>
                <a:latin typeface="Tahoma"/>
                <a:cs typeface="Tahoma"/>
              </a:rPr>
              <a:t> </a:t>
            </a:r>
            <a:r>
              <a:rPr sz="2400" dirty="0">
                <a:solidFill>
                  <a:srgbClr val="221F1F"/>
                </a:solidFill>
                <a:latin typeface="Tahoma"/>
                <a:cs typeface="Tahoma"/>
              </a:rPr>
              <a:t>sclerosis,</a:t>
            </a:r>
            <a:r>
              <a:rPr sz="2400" spc="-30" dirty="0">
                <a:solidFill>
                  <a:srgbClr val="221F1F"/>
                </a:solidFill>
                <a:latin typeface="Tahoma"/>
                <a:cs typeface="Tahoma"/>
              </a:rPr>
              <a:t> </a:t>
            </a:r>
            <a:r>
              <a:rPr sz="2400" dirty="0">
                <a:solidFill>
                  <a:srgbClr val="221F1F"/>
                </a:solidFill>
                <a:latin typeface="Tahoma"/>
                <a:cs typeface="Tahoma"/>
              </a:rPr>
              <a:t>or</a:t>
            </a:r>
            <a:r>
              <a:rPr sz="2400" spc="-50" dirty="0">
                <a:solidFill>
                  <a:srgbClr val="221F1F"/>
                </a:solidFill>
                <a:latin typeface="Tahoma"/>
                <a:cs typeface="Tahoma"/>
              </a:rPr>
              <a:t> </a:t>
            </a:r>
            <a:r>
              <a:rPr sz="2400" u="sng" spc="-10" dirty="0">
                <a:solidFill>
                  <a:srgbClr val="0462C1"/>
                </a:solidFill>
                <a:uFill>
                  <a:solidFill>
                    <a:srgbClr val="0462C1"/>
                  </a:solidFill>
                </a:uFill>
                <a:latin typeface="Tahoma"/>
                <a:cs typeface="Tahoma"/>
                <a:hlinkClick r:id="rId12"/>
              </a:rPr>
              <a:t>atelectasis</a:t>
            </a:r>
            <a:r>
              <a:rPr sz="2400" spc="-10" dirty="0">
                <a:solidFill>
                  <a:srgbClr val="221F1F"/>
                </a:solidFill>
                <a:latin typeface="Tahoma"/>
                <a:cs typeface="Tahoma"/>
              </a:rPr>
              <a:t>.</a:t>
            </a:r>
            <a:endParaRPr sz="2400">
              <a:latin typeface="Tahoma"/>
              <a:cs typeface="Tahom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257800" y="0"/>
            <a:ext cx="6380988" cy="6857997"/>
          </a:xfrm>
          <a:prstGeom prst="rect">
            <a:avLst/>
          </a:prstGeom>
        </p:spPr>
      </p:pic>
      <p:sp>
        <p:nvSpPr>
          <p:cNvPr id="3" name="object 3"/>
          <p:cNvSpPr txBox="1"/>
          <p:nvPr/>
        </p:nvSpPr>
        <p:spPr>
          <a:xfrm>
            <a:off x="632561" y="1135760"/>
            <a:ext cx="4088765" cy="3683635"/>
          </a:xfrm>
          <a:prstGeom prst="rect">
            <a:avLst/>
          </a:prstGeom>
        </p:spPr>
        <p:txBody>
          <a:bodyPr vert="horz" wrap="square" lIns="0" tIns="12700" rIns="0" bIns="0" rtlCol="0">
            <a:spAutoFit/>
          </a:bodyPr>
          <a:lstStyle/>
          <a:p>
            <a:pPr marL="12700" marR="163195">
              <a:lnSpc>
                <a:spcPct val="100000"/>
              </a:lnSpc>
              <a:spcBef>
                <a:spcPts val="100"/>
              </a:spcBef>
            </a:pPr>
            <a:r>
              <a:rPr sz="2400" b="1" dirty="0">
                <a:solidFill>
                  <a:srgbClr val="221F1F"/>
                </a:solidFill>
                <a:latin typeface="Tahoma"/>
                <a:cs typeface="Tahoma"/>
              </a:rPr>
              <a:t>Chronic</a:t>
            </a:r>
            <a:r>
              <a:rPr sz="2400" b="1" spc="-114" dirty="0">
                <a:solidFill>
                  <a:srgbClr val="221F1F"/>
                </a:solidFill>
                <a:latin typeface="Tahoma"/>
                <a:cs typeface="Tahoma"/>
              </a:rPr>
              <a:t> </a:t>
            </a:r>
            <a:r>
              <a:rPr sz="2400" b="1" spc="-10" dirty="0">
                <a:solidFill>
                  <a:srgbClr val="221F1F"/>
                </a:solidFill>
                <a:latin typeface="Tahoma"/>
                <a:cs typeface="Tahoma"/>
              </a:rPr>
              <a:t>obstructive </a:t>
            </a:r>
            <a:r>
              <a:rPr sz="2400" b="1" dirty="0">
                <a:solidFill>
                  <a:srgbClr val="221F1F"/>
                </a:solidFill>
                <a:latin typeface="Tahoma"/>
                <a:cs typeface="Tahoma"/>
              </a:rPr>
              <a:t>pulmonary</a:t>
            </a:r>
            <a:r>
              <a:rPr sz="2400" b="1" spc="-120" dirty="0">
                <a:solidFill>
                  <a:srgbClr val="221F1F"/>
                </a:solidFill>
                <a:latin typeface="Tahoma"/>
                <a:cs typeface="Tahoma"/>
              </a:rPr>
              <a:t> </a:t>
            </a:r>
            <a:r>
              <a:rPr sz="2400" b="1" spc="-10" dirty="0">
                <a:solidFill>
                  <a:srgbClr val="221F1F"/>
                </a:solidFill>
                <a:latin typeface="Tahoma"/>
                <a:cs typeface="Tahoma"/>
              </a:rPr>
              <a:t>disease </a:t>
            </a:r>
            <a:r>
              <a:rPr sz="2400" b="1" dirty="0">
                <a:solidFill>
                  <a:srgbClr val="221F1F"/>
                </a:solidFill>
                <a:latin typeface="Tahoma"/>
                <a:cs typeface="Tahoma"/>
              </a:rPr>
              <a:t>(COPD).</a:t>
            </a:r>
            <a:r>
              <a:rPr sz="2400" b="1" spc="15"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3"/>
              </a:rPr>
              <a:t>COPD</a:t>
            </a:r>
            <a:r>
              <a:rPr sz="2400" spc="-25" dirty="0">
                <a:solidFill>
                  <a:srgbClr val="0462C1"/>
                </a:solidFill>
                <a:latin typeface="Tahoma"/>
                <a:cs typeface="Tahoma"/>
              </a:rPr>
              <a:t> </a:t>
            </a:r>
            <a:r>
              <a:rPr sz="2400" dirty="0">
                <a:solidFill>
                  <a:srgbClr val="221F1F"/>
                </a:solidFill>
                <a:latin typeface="Tahoma"/>
                <a:cs typeface="Tahoma"/>
              </a:rPr>
              <a:t>is</a:t>
            </a:r>
            <a:r>
              <a:rPr sz="2400" spc="-20" dirty="0">
                <a:solidFill>
                  <a:srgbClr val="221F1F"/>
                </a:solidFill>
                <a:latin typeface="Tahoma"/>
                <a:cs typeface="Tahoma"/>
              </a:rPr>
              <a:t> </a:t>
            </a:r>
            <a:r>
              <a:rPr sz="2400" dirty="0">
                <a:solidFill>
                  <a:srgbClr val="221F1F"/>
                </a:solidFill>
                <a:latin typeface="Tahoma"/>
                <a:cs typeface="Tahoma"/>
              </a:rPr>
              <a:t>a</a:t>
            </a:r>
            <a:r>
              <a:rPr sz="2400" spc="-20" dirty="0">
                <a:solidFill>
                  <a:srgbClr val="221F1F"/>
                </a:solidFill>
                <a:latin typeface="Tahoma"/>
                <a:cs typeface="Tahoma"/>
              </a:rPr>
              <a:t> </a:t>
            </a:r>
            <a:r>
              <a:rPr sz="2400" dirty="0">
                <a:solidFill>
                  <a:srgbClr val="221F1F"/>
                </a:solidFill>
                <a:latin typeface="Tahoma"/>
                <a:cs typeface="Tahoma"/>
              </a:rPr>
              <a:t>group</a:t>
            </a:r>
            <a:r>
              <a:rPr sz="2400" spc="-30" dirty="0">
                <a:solidFill>
                  <a:srgbClr val="221F1F"/>
                </a:solidFill>
                <a:latin typeface="Tahoma"/>
                <a:cs typeface="Tahoma"/>
              </a:rPr>
              <a:t> </a:t>
            </a:r>
            <a:r>
              <a:rPr sz="2400" spc="-25" dirty="0">
                <a:solidFill>
                  <a:srgbClr val="221F1F"/>
                </a:solidFill>
                <a:latin typeface="Tahoma"/>
                <a:cs typeface="Tahoma"/>
              </a:rPr>
              <a:t>of </a:t>
            </a:r>
            <a:r>
              <a:rPr sz="2400" dirty="0">
                <a:solidFill>
                  <a:srgbClr val="221F1F"/>
                </a:solidFill>
                <a:latin typeface="Tahoma"/>
                <a:cs typeface="Tahoma"/>
              </a:rPr>
              <a:t>respiratory</a:t>
            </a:r>
            <a:r>
              <a:rPr sz="2400" spc="-85" dirty="0">
                <a:solidFill>
                  <a:srgbClr val="221F1F"/>
                </a:solidFill>
                <a:latin typeface="Tahoma"/>
                <a:cs typeface="Tahoma"/>
              </a:rPr>
              <a:t> </a:t>
            </a:r>
            <a:r>
              <a:rPr sz="2400" dirty="0">
                <a:solidFill>
                  <a:srgbClr val="221F1F"/>
                </a:solidFill>
                <a:latin typeface="Tahoma"/>
                <a:cs typeface="Tahoma"/>
              </a:rPr>
              <a:t>disorders</a:t>
            </a:r>
            <a:r>
              <a:rPr sz="2400" spc="-75" dirty="0">
                <a:solidFill>
                  <a:srgbClr val="221F1F"/>
                </a:solidFill>
                <a:latin typeface="Tahoma"/>
                <a:cs typeface="Tahoma"/>
              </a:rPr>
              <a:t> </a:t>
            </a:r>
            <a:r>
              <a:rPr sz="2400" dirty="0">
                <a:solidFill>
                  <a:srgbClr val="221F1F"/>
                </a:solidFill>
                <a:latin typeface="Tahoma"/>
                <a:cs typeface="Tahoma"/>
              </a:rPr>
              <a:t>that</a:t>
            </a:r>
            <a:r>
              <a:rPr sz="2400" spc="-80" dirty="0">
                <a:solidFill>
                  <a:srgbClr val="221F1F"/>
                </a:solidFill>
                <a:latin typeface="Tahoma"/>
                <a:cs typeface="Tahoma"/>
              </a:rPr>
              <a:t> </a:t>
            </a:r>
            <a:r>
              <a:rPr sz="2400" spc="-25" dirty="0">
                <a:solidFill>
                  <a:srgbClr val="221F1F"/>
                </a:solidFill>
                <a:latin typeface="Tahoma"/>
                <a:cs typeface="Tahoma"/>
              </a:rPr>
              <a:t>are </a:t>
            </a:r>
            <a:r>
              <a:rPr sz="2400" dirty="0">
                <a:solidFill>
                  <a:srgbClr val="221F1F"/>
                </a:solidFill>
                <a:latin typeface="Tahoma"/>
                <a:cs typeface="Tahoma"/>
              </a:rPr>
              <a:t>most</a:t>
            </a:r>
            <a:r>
              <a:rPr sz="2400" spc="-40" dirty="0">
                <a:solidFill>
                  <a:srgbClr val="221F1F"/>
                </a:solidFill>
                <a:latin typeface="Tahoma"/>
                <a:cs typeface="Tahoma"/>
              </a:rPr>
              <a:t> </a:t>
            </a:r>
            <a:r>
              <a:rPr sz="2400" dirty="0">
                <a:solidFill>
                  <a:srgbClr val="221F1F"/>
                </a:solidFill>
                <a:latin typeface="Tahoma"/>
                <a:cs typeface="Tahoma"/>
              </a:rPr>
              <a:t>commonly</a:t>
            </a:r>
            <a:r>
              <a:rPr sz="2400" spc="-65" dirty="0">
                <a:solidFill>
                  <a:srgbClr val="221F1F"/>
                </a:solidFill>
                <a:latin typeface="Tahoma"/>
                <a:cs typeface="Tahoma"/>
              </a:rPr>
              <a:t> </a:t>
            </a:r>
            <a:r>
              <a:rPr sz="2400" dirty="0">
                <a:solidFill>
                  <a:srgbClr val="221F1F"/>
                </a:solidFill>
                <a:latin typeface="Tahoma"/>
                <a:cs typeface="Tahoma"/>
              </a:rPr>
              <a:t>caused</a:t>
            </a:r>
            <a:r>
              <a:rPr sz="2400" spc="-30" dirty="0">
                <a:solidFill>
                  <a:srgbClr val="221F1F"/>
                </a:solidFill>
                <a:latin typeface="Tahoma"/>
                <a:cs typeface="Tahoma"/>
              </a:rPr>
              <a:t> </a:t>
            </a:r>
            <a:r>
              <a:rPr sz="2400" spc="-25" dirty="0">
                <a:solidFill>
                  <a:srgbClr val="221F1F"/>
                </a:solidFill>
                <a:latin typeface="Tahoma"/>
                <a:cs typeface="Tahoma"/>
              </a:rPr>
              <a:t>by </a:t>
            </a:r>
            <a:r>
              <a:rPr sz="2400" dirty="0">
                <a:solidFill>
                  <a:srgbClr val="221F1F"/>
                </a:solidFill>
                <a:latin typeface="Tahoma"/>
                <a:cs typeface="Tahoma"/>
              </a:rPr>
              <a:t>smoking.</a:t>
            </a:r>
            <a:r>
              <a:rPr sz="2400" spc="-95" dirty="0">
                <a:solidFill>
                  <a:srgbClr val="221F1F"/>
                </a:solidFill>
                <a:latin typeface="Tahoma"/>
                <a:cs typeface="Tahoma"/>
              </a:rPr>
              <a:t> </a:t>
            </a:r>
            <a:r>
              <a:rPr sz="2400" dirty="0">
                <a:solidFill>
                  <a:srgbClr val="221F1F"/>
                </a:solidFill>
                <a:latin typeface="Tahoma"/>
                <a:cs typeface="Tahoma"/>
              </a:rPr>
              <a:t>There’s</a:t>
            </a:r>
            <a:r>
              <a:rPr sz="2400" spc="-55" dirty="0">
                <a:solidFill>
                  <a:srgbClr val="221F1F"/>
                </a:solidFill>
                <a:latin typeface="Tahoma"/>
                <a:cs typeface="Tahoma"/>
              </a:rPr>
              <a:t> </a:t>
            </a:r>
            <a:r>
              <a:rPr sz="2400" dirty="0">
                <a:solidFill>
                  <a:srgbClr val="221F1F"/>
                </a:solidFill>
                <a:latin typeface="Tahoma"/>
                <a:cs typeface="Tahoma"/>
              </a:rPr>
              <a:t>no</a:t>
            </a:r>
            <a:r>
              <a:rPr sz="2400" spc="-80" dirty="0">
                <a:solidFill>
                  <a:srgbClr val="221F1F"/>
                </a:solidFill>
                <a:latin typeface="Tahoma"/>
                <a:cs typeface="Tahoma"/>
              </a:rPr>
              <a:t> </a:t>
            </a:r>
            <a:r>
              <a:rPr sz="2400" spc="-10" dirty="0">
                <a:solidFill>
                  <a:srgbClr val="221F1F"/>
                </a:solidFill>
                <a:latin typeface="Tahoma"/>
                <a:cs typeface="Tahoma"/>
              </a:rPr>
              <a:t>current </a:t>
            </a:r>
            <a:r>
              <a:rPr sz="2400" dirty="0">
                <a:solidFill>
                  <a:srgbClr val="221F1F"/>
                </a:solidFill>
                <a:latin typeface="Tahoma"/>
                <a:cs typeface="Tahoma"/>
              </a:rPr>
              <a:t>cure,</a:t>
            </a:r>
            <a:r>
              <a:rPr sz="2400" spc="-25" dirty="0">
                <a:solidFill>
                  <a:srgbClr val="221F1F"/>
                </a:solidFill>
                <a:latin typeface="Tahoma"/>
                <a:cs typeface="Tahoma"/>
              </a:rPr>
              <a:t> </a:t>
            </a:r>
            <a:r>
              <a:rPr sz="2400" dirty="0">
                <a:solidFill>
                  <a:srgbClr val="221F1F"/>
                </a:solidFill>
                <a:latin typeface="Tahoma"/>
                <a:cs typeface="Tahoma"/>
              </a:rPr>
              <a:t>but</a:t>
            </a:r>
            <a:r>
              <a:rPr sz="2400" spc="-25" dirty="0">
                <a:solidFill>
                  <a:srgbClr val="221F1F"/>
                </a:solidFill>
                <a:latin typeface="Tahoma"/>
                <a:cs typeface="Tahoma"/>
              </a:rPr>
              <a:t> </a:t>
            </a:r>
            <a:r>
              <a:rPr sz="2400" u="sng" spc="-10" dirty="0">
                <a:solidFill>
                  <a:srgbClr val="0462C1"/>
                </a:solidFill>
                <a:uFill>
                  <a:solidFill>
                    <a:srgbClr val="0462C1"/>
                  </a:solidFill>
                </a:uFill>
                <a:latin typeface="Tahoma"/>
                <a:cs typeface="Tahoma"/>
                <a:hlinkClick r:id="rId4"/>
              </a:rPr>
              <a:t>quitting</a:t>
            </a:r>
            <a:endParaRPr sz="2400">
              <a:latin typeface="Tahoma"/>
              <a:cs typeface="Tahoma"/>
            </a:endParaRPr>
          </a:p>
          <a:p>
            <a:pPr marL="12700" marR="5080">
              <a:lnSpc>
                <a:spcPct val="100000"/>
              </a:lnSpc>
              <a:spcBef>
                <a:spcPts val="5"/>
              </a:spcBef>
            </a:pPr>
            <a:r>
              <a:rPr sz="2400" u="sng" dirty="0">
                <a:solidFill>
                  <a:srgbClr val="0462C1"/>
                </a:solidFill>
                <a:uFill>
                  <a:solidFill>
                    <a:srgbClr val="0462C1"/>
                  </a:solidFill>
                </a:uFill>
                <a:latin typeface="Tahoma"/>
                <a:cs typeface="Tahoma"/>
                <a:hlinkClick r:id="rId4"/>
              </a:rPr>
              <a:t>smoking</a:t>
            </a:r>
            <a:r>
              <a:rPr sz="2400" dirty="0">
                <a:solidFill>
                  <a:srgbClr val="221F1F"/>
                </a:solidFill>
                <a:latin typeface="Tahoma"/>
                <a:cs typeface="Tahoma"/>
              </a:rPr>
              <a:t>,</a:t>
            </a:r>
            <a:r>
              <a:rPr sz="2400" spc="-60"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5"/>
              </a:rPr>
              <a:t>using</a:t>
            </a:r>
            <a:r>
              <a:rPr sz="2400" u="sng" spc="-40" dirty="0">
                <a:solidFill>
                  <a:srgbClr val="0462C1"/>
                </a:solidFill>
                <a:uFill>
                  <a:solidFill>
                    <a:srgbClr val="0462C1"/>
                  </a:solidFill>
                </a:uFill>
                <a:latin typeface="Tahoma"/>
                <a:cs typeface="Tahoma"/>
                <a:hlinkClick r:id="rId5"/>
              </a:rPr>
              <a:t> </a:t>
            </a:r>
            <a:r>
              <a:rPr sz="2400" u="sng" dirty="0">
                <a:solidFill>
                  <a:srgbClr val="0462C1"/>
                </a:solidFill>
                <a:uFill>
                  <a:solidFill>
                    <a:srgbClr val="0462C1"/>
                  </a:solidFill>
                </a:uFill>
                <a:latin typeface="Tahoma"/>
                <a:cs typeface="Tahoma"/>
                <a:hlinkClick r:id="rId5"/>
              </a:rPr>
              <a:t>a</a:t>
            </a:r>
            <a:r>
              <a:rPr sz="2400" u="sng" spc="-45" dirty="0">
                <a:solidFill>
                  <a:srgbClr val="0462C1"/>
                </a:solidFill>
                <a:uFill>
                  <a:solidFill>
                    <a:srgbClr val="0462C1"/>
                  </a:solidFill>
                </a:uFill>
                <a:latin typeface="Tahoma"/>
                <a:cs typeface="Tahoma"/>
                <a:hlinkClick r:id="rId5"/>
              </a:rPr>
              <a:t> </a:t>
            </a:r>
            <a:r>
              <a:rPr sz="2400" u="sng" spc="-10" dirty="0">
                <a:solidFill>
                  <a:srgbClr val="0462C1"/>
                </a:solidFill>
                <a:uFill>
                  <a:solidFill>
                    <a:srgbClr val="0462C1"/>
                  </a:solidFill>
                </a:uFill>
                <a:latin typeface="Tahoma"/>
                <a:cs typeface="Tahoma"/>
                <a:hlinkClick r:id="rId5"/>
              </a:rPr>
              <a:t>spirometer</a:t>
            </a:r>
            <a:r>
              <a:rPr sz="2400" spc="-10" dirty="0">
                <a:solidFill>
                  <a:srgbClr val="221F1F"/>
                </a:solidFill>
                <a:latin typeface="Tahoma"/>
                <a:cs typeface="Tahoma"/>
              </a:rPr>
              <a:t>, </a:t>
            </a:r>
            <a:r>
              <a:rPr sz="2400" dirty="0">
                <a:solidFill>
                  <a:srgbClr val="221F1F"/>
                </a:solidFill>
                <a:latin typeface="Tahoma"/>
                <a:cs typeface="Tahoma"/>
              </a:rPr>
              <a:t>and</a:t>
            </a:r>
            <a:r>
              <a:rPr sz="2400" spc="-60" dirty="0">
                <a:solidFill>
                  <a:srgbClr val="221F1F"/>
                </a:solidFill>
                <a:latin typeface="Tahoma"/>
                <a:cs typeface="Tahoma"/>
              </a:rPr>
              <a:t> </a:t>
            </a:r>
            <a:r>
              <a:rPr sz="2400" dirty="0">
                <a:solidFill>
                  <a:srgbClr val="221F1F"/>
                </a:solidFill>
                <a:latin typeface="Tahoma"/>
                <a:cs typeface="Tahoma"/>
              </a:rPr>
              <a:t>following</a:t>
            </a:r>
            <a:r>
              <a:rPr sz="2400" spc="-100" dirty="0">
                <a:solidFill>
                  <a:srgbClr val="221F1F"/>
                </a:solidFill>
                <a:latin typeface="Tahoma"/>
                <a:cs typeface="Tahoma"/>
              </a:rPr>
              <a:t> </a:t>
            </a:r>
            <a:r>
              <a:rPr sz="2400" dirty="0">
                <a:solidFill>
                  <a:srgbClr val="221F1F"/>
                </a:solidFill>
                <a:latin typeface="Tahoma"/>
                <a:cs typeface="Tahoma"/>
              </a:rPr>
              <a:t>an</a:t>
            </a:r>
            <a:r>
              <a:rPr sz="2400" spc="-50" dirty="0">
                <a:solidFill>
                  <a:srgbClr val="221F1F"/>
                </a:solidFill>
                <a:latin typeface="Tahoma"/>
                <a:cs typeface="Tahoma"/>
              </a:rPr>
              <a:t> </a:t>
            </a:r>
            <a:r>
              <a:rPr sz="2400" u="sng" dirty="0">
                <a:solidFill>
                  <a:srgbClr val="0462C1"/>
                </a:solidFill>
                <a:uFill>
                  <a:solidFill>
                    <a:srgbClr val="0462C1"/>
                  </a:solidFill>
                </a:uFill>
                <a:latin typeface="Tahoma"/>
                <a:cs typeface="Tahoma"/>
                <a:hlinkClick r:id="rId6"/>
              </a:rPr>
              <a:t>exercise</a:t>
            </a:r>
            <a:r>
              <a:rPr sz="2400" spc="-50" dirty="0">
                <a:solidFill>
                  <a:srgbClr val="0462C1"/>
                </a:solidFill>
                <a:latin typeface="Tahoma"/>
                <a:cs typeface="Tahoma"/>
              </a:rPr>
              <a:t> </a:t>
            </a:r>
            <a:r>
              <a:rPr sz="2400" spc="-20" dirty="0">
                <a:solidFill>
                  <a:srgbClr val="221F1F"/>
                </a:solidFill>
                <a:latin typeface="Tahoma"/>
                <a:cs typeface="Tahoma"/>
              </a:rPr>
              <a:t>plan </a:t>
            </a:r>
            <a:r>
              <a:rPr sz="2400" dirty="0">
                <a:solidFill>
                  <a:srgbClr val="221F1F"/>
                </a:solidFill>
                <a:latin typeface="Tahoma"/>
                <a:cs typeface="Tahoma"/>
              </a:rPr>
              <a:t>can</a:t>
            </a:r>
            <a:r>
              <a:rPr sz="2400" spc="-10" dirty="0">
                <a:solidFill>
                  <a:srgbClr val="221F1F"/>
                </a:solidFill>
                <a:latin typeface="Tahoma"/>
                <a:cs typeface="Tahoma"/>
              </a:rPr>
              <a:t> </a:t>
            </a:r>
            <a:r>
              <a:rPr sz="2400" dirty="0">
                <a:solidFill>
                  <a:srgbClr val="221F1F"/>
                </a:solidFill>
                <a:latin typeface="Tahoma"/>
                <a:cs typeface="Tahoma"/>
              </a:rPr>
              <a:t>help</a:t>
            </a:r>
            <a:r>
              <a:rPr sz="2400" spc="-25" dirty="0">
                <a:solidFill>
                  <a:srgbClr val="221F1F"/>
                </a:solidFill>
                <a:latin typeface="Tahoma"/>
                <a:cs typeface="Tahoma"/>
              </a:rPr>
              <a:t> </a:t>
            </a:r>
            <a:r>
              <a:rPr sz="2400" dirty="0">
                <a:solidFill>
                  <a:srgbClr val="221F1F"/>
                </a:solidFill>
                <a:latin typeface="Tahoma"/>
                <a:cs typeface="Tahoma"/>
              </a:rPr>
              <a:t>manage</a:t>
            </a:r>
            <a:r>
              <a:rPr sz="2400" spc="-20" dirty="0">
                <a:solidFill>
                  <a:srgbClr val="221F1F"/>
                </a:solidFill>
                <a:latin typeface="Tahoma"/>
                <a:cs typeface="Tahoma"/>
              </a:rPr>
              <a:t> </a:t>
            </a:r>
            <a:r>
              <a:rPr sz="2400" spc="-10" dirty="0">
                <a:solidFill>
                  <a:srgbClr val="221F1F"/>
                </a:solidFill>
                <a:latin typeface="Tahoma"/>
                <a:cs typeface="Tahoma"/>
              </a:rPr>
              <a:t>symptoms.</a:t>
            </a:r>
            <a:endParaRPr sz="2400">
              <a:latin typeface="Tahoma"/>
              <a:cs typeface="Tahom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741" y="20523"/>
            <a:ext cx="1148080" cy="452120"/>
          </a:xfrm>
          <a:prstGeom prst="rect">
            <a:avLst/>
          </a:prstGeom>
        </p:spPr>
        <p:txBody>
          <a:bodyPr vert="horz" wrap="square" lIns="0" tIns="12065" rIns="0" bIns="0" rtlCol="0">
            <a:spAutoFit/>
          </a:bodyPr>
          <a:lstStyle/>
          <a:p>
            <a:pPr marL="12700">
              <a:lnSpc>
                <a:spcPct val="100000"/>
              </a:lnSpc>
              <a:spcBef>
                <a:spcPts val="95"/>
              </a:spcBef>
            </a:pPr>
            <a:r>
              <a:rPr sz="2800" b="1" u="sng" spc="-10" dirty="0">
                <a:uFill>
                  <a:solidFill>
                    <a:srgbClr val="000000"/>
                  </a:solidFill>
                </a:uFill>
                <a:latin typeface="Times New Roman"/>
                <a:cs typeface="Times New Roman"/>
              </a:rPr>
              <a:t>COPD:</a:t>
            </a:r>
            <a:endParaRPr sz="2800">
              <a:latin typeface="Times New Roman"/>
              <a:cs typeface="Times New Roman"/>
            </a:endParaRPr>
          </a:p>
        </p:txBody>
      </p:sp>
      <p:sp>
        <p:nvSpPr>
          <p:cNvPr id="3" name="object 3"/>
          <p:cNvSpPr txBox="1"/>
          <p:nvPr/>
        </p:nvSpPr>
        <p:spPr>
          <a:xfrm>
            <a:off x="180339" y="504444"/>
            <a:ext cx="7371715" cy="394970"/>
          </a:xfrm>
          <a:prstGeom prst="rect">
            <a:avLst/>
          </a:prstGeom>
          <a:solidFill>
            <a:srgbClr val="00FFFF"/>
          </a:solidFill>
        </p:spPr>
        <p:txBody>
          <a:bodyPr vert="horz" wrap="square" lIns="0" tIns="0" rIns="0" bIns="0" rtlCol="0">
            <a:spAutoFit/>
          </a:bodyPr>
          <a:lstStyle/>
          <a:p>
            <a:pPr>
              <a:lnSpc>
                <a:spcPts val="3010"/>
              </a:lnSpc>
            </a:pPr>
            <a:r>
              <a:rPr sz="2800" b="1" dirty="0">
                <a:latin typeface="Times New Roman"/>
                <a:cs typeface="Times New Roman"/>
              </a:rPr>
              <a:t>Chronic</a:t>
            </a:r>
            <a:r>
              <a:rPr sz="2800" b="1" spc="-100" dirty="0">
                <a:latin typeface="Times New Roman"/>
                <a:cs typeface="Times New Roman"/>
              </a:rPr>
              <a:t> </a:t>
            </a:r>
            <a:r>
              <a:rPr sz="2800" b="1" dirty="0">
                <a:latin typeface="Times New Roman"/>
                <a:cs typeface="Times New Roman"/>
              </a:rPr>
              <a:t>obstructive</a:t>
            </a:r>
            <a:r>
              <a:rPr sz="2800" b="1" spc="-85" dirty="0">
                <a:latin typeface="Times New Roman"/>
                <a:cs typeface="Times New Roman"/>
              </a:rPr>
              <a:t> </a:t>
            </a:r>
            <a:r>
              <a:rPr sz="2800" b="1" dirty="0">
                <a:latin typeface="Times New Roman"/>
                <a:cs typeface="Times New Roman"/>
              </a:rPr>
              <a:t>pulmonary</a:t>
            </a:r>
            <a:r>
              <a:rPr sz="2800" b="1" spc="-85" dirty="0">
                <a:latin typeface="Times New Roman"/>
                <a:cs typeface="Times New Roman"/>
              </a:rPr>
              <a:t> </a:t>
            </a:r>
            <a:r>
              <a:rPr sz="2800" b="1" dirty="0">
                <a:latin typeface="Times New Roman"/>
                <a:cs typeface="Times New Roman"/>
              </a:rPr>
              <a:t>disease</a:t>
            </a:r>
            <a:r>
              <a:rPr sz="2800" b="1" spc="-105" dirty="0">
                <a:latin typeface="Times New Roman"/>
                <a:cs typeface="Times New Roman"/>
              </a:rPr>
              <a:t> </a:t>
            </a:r>
            <a:r>
              <a:rPr sz="2800" b="1" spc="-10" dirty="0">
                <a:latin typeface="Times New Roman"/>
                <a:cs typeface="Times New Roman"/>
              </a:rPr>
              <a:t>(COPD)</a:t>
            </a:r>
            <a:endParaRPr sz="2800">
              <a:latin typeface="Times New Roman"/>
              <a:cs typeface="Times New Roman"/>
            </a:endParaRPr>
          </a:p>
        </p:txBody>
      </p:sp>
      <p:sp>
        <p:nvSpPr>
          <p:cNvPr id="4" name="object 4"/>
          <p:cNvSpPr txBox="1"/>
          <p:nvPr/>
        </p:nvSpPr>
        <p:spPr>
          <a:xfrm>
            <a:off x="7540243" y="447802"/>
            <a:ext cx="4409440"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Times New Roman"/>
                <a:cs typeface="Times New Roman"/>
              </a:rPr>
              <a:t>is</a:t>
            </a:r>
            <a:r>
              <a:rPr sz="2800" spc="-45" dirty="0">
                <a:latin typeface="Times New Roman"/>
                <a:cs typeface="Times New Roman"/>
              </a:rPr>
              <a:t> </a:t>
            </a:r>
            <a:r>
              <a:rPr sz="2800" dirty="0">
                <a:latin typeface="Times New Roman"/>
                <a:cs typeface="Times New Roman"/>
              </a:rPr>
              <a:t>a</a:t>
            </a:r>
            <a:r>
              <a:rPr sz="2800" spc="-50" dirty="0">
                <a:latin typeface="Times New Roman"/>
                <a:cs typeface="Times New Roman"/>
              </a:rPr>
              <a:t> </a:t>
            </a:r>
            <a:r>
              <a:rPr sz="2800" dirty="0">
                <a:latin typeface="Times New Roman"/>
                <a:cs typeface="Times New Roman"/>
              </a:rPr>
              <a:t>chronic</a:t>
            </a:r>
            <a:r>
              <a:rPr sz="2800" spc="-55" dirty="0">
                <a:latin typeface="Times New Roman"/>
                <a:cs typeface="Times New Roman"/>
              </a:rPr>
              <a:t> </a:t>
            </a:r>
            <a:r>
              <a:rPr sz="2800" dirty="0">
                <a:latin typeface="Times New Roman"/>
                <a:cs typeface="Times New Roman"/>
              </a:rPr>
              <a:t>inflammatory</a:t>
            </a:r>
            <a:r>
              <a:rPr sz="2800" spc="-35" dirty="0">
                <a:latin typeface="Times New Roman"/>
                <a:cs typeface="Times New Roman"/>
              </a:rPr>
              <a:t> </a:t>
            </a:r>
            <a:r>
              <a:rPr sz="2800" spc="-20" dirty="0">
                <a:latin typeface="Times New Roman"/>
                <a:cs typeface="Times New Roman"/>
              </a:rPr>
              <a:t>lung</a:t>
            </a:r>
            <a:endParaRPr sz="2800">
              <a:latin typeface="Times New Roman"/>
              <a:cs typeface="Times New Roman"/>
            </a:endParaRPr>
          </a:p>
        </p:txBody>
      </p:sp>
      <p:sp>
        <p:nvSpPr>
          <p:cNvPr id="5" name="object 5"/>
          <p:cNvSpPr txBox="1"/>
          <p:nvPr/>
        </p:nvSpPr>
        <p:spPr>
          <a:xfrm>
            <a:off x="167741" y="874522"/>
            <a:ext cx="11790680" cy="5573395"/>
          </a:xfrm>
          <a:prstGeom prst="rect">
            <a:avLst/>
          </a:prstGeom>
        </p:spPr>
        <p:txBody>
          <a:bodyPr vert="horz" wrap="square" lIns="0" tIns="12065" rIns="0" bIns="0" rtlCol="0">
            <a:spAutoFit/>
          </a:bodyPr>
          <a:lstStyle/>
          <a:p>
            <a:pPr marL="12700" algn="just">
              <a:lnSpc>
                <a:spcPct val="100000"/>
              </a:lnSpc>
              <a:spcBef>
                <a:spcPts val="95"/>
              </a:spcBef>
            </a:pPr>
            <a:r>
              <a:rPr sz="2800" dirty="0">
                <a:latin typeface="Times New Roman"/>
                <a:cs typeface="Times New Roman"/>
              </a:rPr>
              <a:t>disease</a:t>
            </a:r>
            <a:r>
              <a:rPr sz="2800" spc="-50" dirty="0">
                <a:latin typeface="Times New Roman"/>
                <a:cs typeface="Times New Roman"/>
              </a:rPr>
              <a:t> </a:t>
            </a:r>
            <a:r>
              <a:rPr sz="2800" dirty="0">
                <a:latin typeface="Times New Roman"/>
                <a:cs typeface="Times New Roman"/>
              </a:rPr>
              <a:t>that</a:t>
            </a:r>
            <a:r>
              <a:rPr sz="2800" spc="-40" dirty="0">
                <a:latin typeface="Times New Roman"/>
                <a:cs typeface="Times New Roman"/>
              </a:rPr>
              <a:t> </a:t>
            </a:r>
            <a:r>
              <a:rPr sz="2800" dirty="0">
                <a:latin typeface="Times New Roman"/>
                <a:cs typeface="Times New Roman"/>
              </a:rPr>
              <a:t>causes</a:t>
            </a:r>
            <a:r>
              <a:rPr sz="2800" spc="-45" dirty="0">
                <a:latin typeface="Times New Roman"/>
                <a:cs typeface="Times New Roman"/>
              </a:rPr>
              <a:t> </a:t>
            </a:r>
            <a:r>
              <a:rPr sz="2800" dirty="0">
                <a:latin typeface="Times New Roman"/>
                <a:cs typeface="Times New Roman"/>
              </a:rPr>
              <a:t>obstructed</a:t>
            </a:r>
            <a:r>
              <a:rPr sz="2800" spc="-45" dirty="0">
                <a:latin typeface="Times New Roman"/>
                <a:cs typeface="Times New Roman"/>
              </a:rPr>
              <a:t> </a:t>
            </a:r>
            <a:r>
              <a:rPr sz="2800" dirty="0">
                <a:latin typeface="Times New Roman"/>
                <a:cs typeface="Times New Roman"/>
              </a:rPr>
              <a:t>airflow</a:t>
            </a:r>
            <a:r>
              <a:rPr sz="2800" spc="-20" dirty="0">
                <a:latin typeface="Times New Roman"/>
                <a:cs typeface="Times New Roman"/>
              </a:rPr>
              <a:t> </a:t>
            </a:r>
            <a:r>
              <a:rPr sz="2800" dirty="0">
                <a:latin typeface="Times New Roman"/>
                <a:cs typeface="Times New Roman"/>
              </a:rPr>
              <a:t>from</a:t>
            </a:r>
            <a:r>
              <a:rPr sz="2800" spc="-30" dirty="0">
                <a:latin typeface="Times New Roman"/>
                <a:cs typeface="Times New Roman"/>
              </a:rPr>
              <a:t> </a:t>
            </a:r>
            <a:r>
              <a:rPr sz="2800" dirty="0">
                <a:latin typeface="Times New Roman"/>
                <a:cs typeface="Times New Roman"/>
              </a:rPr>
              <a:t>the</a:t>
            </a:r>
            <a:r>
              <a:rPr sz="2800" spc="-35" dirty="0">
                <a:latin typeface="Times New Roman"/>
                <a:cs typeface="Times New Roman"/>
              </a:rPr>
              <a:t> </a:t>
            </a:r>
            <a:r>
              <a:rPr sz="2800" spc="-10" dirty="0">
                <a:latin typeface="Times New Roman"/>
                <a:cs typeface="Times New Roman"/>
              </a:rPr>
              <a:t>lungs.</a:t>
            </a:r>
            <a:endParaRPr sz="2800">
              <a:latin typeface="Times New Roman"/>
              <a:cs typeface="Times New Roman"/>
            </a:endParaRPr>
          </a:p>
          <a:p>
            <a:pPr marL="467995" marR="15240" indent="-455295" algn="just">
              <a:lnSpc>
                <a:spcPct val="100000"/>
              </a:lnSpc>
              <a:buFont typeface="Arial MT"/>
              <a:buChar char="•"/>
              <a:tabLst>
                <a:tab pos="469900" algn="l"/>
              </a:tabLst>
            </a:pPr>
            <a:r>
              <a:rPr sz="2800" dirty="0">
                <a:latin typeface="Times New Roman"/>
                <a:cs typeface="Times New Roman"/>
              </a:rPr>
              <a:t>Symptoms</a:t>
            </a:r>
            <a:r>
              <a:rPr sz="2800" spc="585" dirty="0">
                <a:latin typeface="Times New Roman"/>
                <a:cs typeface="Times New Roman"/>
              </a:rPr>
              <a:t> </a:t>
            </a:r>
            <a:r>
              <a:rPr sz="2800" dirty="0">
                <a:latin typeface="Times New Roman"/>
                <a:cs typeface="Times New Roman"/>
              </a:rPr>
              <a:t>include</a:t>
            </a:r>
            <a:r>
              <a:rPr sz="2800" spc="555" dirty="0">
                <a:latin typeface="Times New Roman"/>
                <a:cs typeface="Times New Roman"/>
              </a:rPr>
              <a:t> </a:t>
            </a:r>
            <a:r>
              <a:rPr sz="2800" dirty="0">
                <a:latin typeface="Times New Roman"/>
                <a:cs typeface="Times New Roman"/>
              </a:rPr>
              <a:t>breathing</a:t>
            </a:r>
            <a:r>
              <a:rPr sz="2800" spc="575" dirty="0">
                <a:latin typeface="Times New Roman"/>
                <a:cs typeface="Times New Roman"/>
              </a:rPr>
              <a:t> </a:t>
            </a:r>
            <a:r>
              <a:rPr sz="2800" dirty="0">
                <a:latin typeface="Times New Roman"/>
                <a:cs typeface="Times New Roman"/>
              </a:rPr>
              <a:t>difficulty,</a:t>
            </a:r>
            <a:r>
              <a:rPr sz="2800" spc="565" dirty="0">
                <a:latin typeface="Times New Roman"/>
                <a:cs typeface="Times New Roman"/>
              </a:rPr>
              <a:t> </a:t>
            </a:r>
            <a:r>
              <a:rPr sz="2800" dirty="0">
                <a:latin typeface="Times New Roman"/>
                <a:cs typeface="Times New Roman"/>
              </a:rPr>
              <a:t>cough,</a:t>
            </a:r>
            <a:r>
              <a:rPr sz="2800" spc="565" dirty="0">
                <a:latin typeface="Times New Roman"/>
                <a:cs typeface="Times New Roman"/>
              </a:rPr>
              <a:t> </a:t>
            </a:r>
            <a:r>
              <a:rPr sz="2800" dirty="0">
                <a:latin typeface="Times New Roman"/>
                <a:cs typeface="Times New Roman"/>
              </a:rPr>
              <a:t>mucus</a:t>
            </a:r>
            <a:r>
              <a:rPr sz="2800" spc="570" dirty="0">
                <a:latin typeface="Times New Roman"/>
                <a:cs typeface="Times New Roman"/>
              </a:rPr>
              <a:t> </a:t>
            </a:r>
            <a:r>
              <a:rPr sz="2800" dirty="0">
                <a:latin typeface="Times New Roman"/>
                <a:cs typeface="Times New Roman"/>
              </a:rPr>
              <a:t>(sputum)</a:t>
            </a:r>
            <a:r>
              <a:rPr sz="2800" spc="575" dirty="0">
                <a:latin typeface="Times New Roman"/>
                <a:cs typeface="Times New Roman"/>
              </a:rPr>
              <a:t> </a:t>
            </a:r>
            <a:r>
              <a:rPr sz="2800" spc="-10" dirty="0">
                <a:latin typeface="Times New Roman"/>
                <a:cs typeface="Times New Roman"/>
              </a:rPr>
              <a:t>production, 	</a:t>
            </a:r>
            <a:r>
              <a:rPr sz="2800" dirty="0">
                <a:latin typeface="Times New Roman"/>
                <a:cs typeface="Times New Roman"/>
              </a:rPr>
              <a:t>and</a:t>
            </a:r>
            <a:r>
              <a:rPr sz="2800" spc="-15" dirty="0">
                <a:latin typeface="Times New Roman"/>
                <a:cs typeface="Times New Roman"/>
              </a:rPr>
              <a:t> </a:t>
            </a:r>
            <a:r>
              <a:rPr sz="2800" spc="-10" dirty="0">
                <a:latin typeface="Times New Roman"/>
                <a:cs typeface="Times New Roman"/>
              </a:rPr>
              <a:t>wheezing.</a:t>
            </a:r>
            <a:endParaRPr sz="2800">
              <a:latin typeface="Times New Roman"/>
              <a:cs typeface="Times New Roman"/>
            </a:endParaRPr>
          </a:p>
          <a:p>
            <a:pPr marL="467995" marR="5080" indent="-455295" algn="just">
              <a:lnSpc>
                <a:spcPct val="100000"/>
              </a:lnSpc>
              <a:buFont typeface="Arial MT"/>
              <a:buChar char="•"/>
              <a:tabLst>
                <a:tab pos="469900" algn="l"/>
              </a:tabLst>
            </a:pPr>
            <a:r>
              <a:rPr sz="2800" b="1" dirty="0">
                <a:solidFill>
                  <a:srgbClr val="C55A11"/>
                </a:solidFill>
                <a:latin typeface="Times New Roman"/>
                <a:cs typeface="Times New Roman"/>
              </a:rPr>
              <a:t>It's</a:t>
            </a:r>
            <a:r>
              <a:rPr sz="2800" b="1" spc="330" dirty="0">
                <a:solidFill>
                  <a:srgbClr val="C55A11"/>
                </a:solidFill>
                <a:latin typeface="Times New Roman"/>
                <a:cs typeface="Times New Roman"/>
              </a:rPr>
              <a:t>  </a:t>
            </a:r>
            <a:r>
              <a:rPr sz="2800" b="1" dirty="0">
                <a:solidFill>
                  <a:srgbClr val="C55A11"/>
                </a:solidFill>
                <a:latin typeface="Times New Roman"/>
                <a:cs typeface="Times New Roman"/>
              </a:rPr>
              <a:t>typically</a:t>
            </a:r>
            <a:r>
              <a:rPr sz="2800" b="1" spc="340" dirty="0">
                <a:solidFill>
                  <a:srgbClr val="C55A11"/>
                </a:solidFill>
                <a:latin typeface="Times New Roman"/>
                <a:cs typeface="Times New Roman"/>
              </a:rPr>
              <a:t>  </a:t>
            </a:r>
            <a:r>
              <a:rPr sz="2800" b="1" dirty="0">
                <a:solidFill>
                  <a:srgbClr val="C55A11"/>
                </a:solidFill>
                <a:latin typeface="Times New Roman"/>
                <a:cs typeface="Times New Roman"/>
              </a:rPr>
              <a:t>caused</a:t>
            </a:r>
            <a:r>
              <a:rPr sz="2800" b="1" spc="330" dirty="0">
                <a:solidFill>
                  <a:srgbClr val="C55A11"/>
                </a:solidFill>
                <a:latin typeface="Times New Roman"/>
                <a:cs typeface="Times New Roman"/>
              </a:rPr>
              <a:t>  </a:t>
            </a:r>
            <a:r>
              <a:rPr sz="2800" b="1" dirty="0">
                <a:solidFill>
                  <a:srgbClr val="C55A11"/>
                </a:solidFill>
                <a:latin typeface="Times New Roman"/>
                <a:cs typeface="Times New Roman"/>
              </a:rPr>
              <a:t>by</a:t>
            </a:r>
            <a:r>
              <a:rPr sz="2800" b="1" spc="330" dirty="0">
                <a:solidFill>
                  <a:srgbClr val="C55A11"/>
                </a:solidFill>
                <a:latin typeface="Times New Roman"/>
                <a:cs typeface="Times New Roman"/>
              </a:rPr>
              <a:t>  </a:t>
            </a:r>
            <a:r>
              <a:rPr sz="2800" b="1" spc="-10" dirty="0">
                <a:solidFill>
                  <a:srgbClr val="C55A11"/>
                </a:solidFill>
                <a:latin typeface="Times New Roman"/>
                <a:cs typeface="Times New Roman"/>
              </a:rPr>
              <a:t>long-</a:t>
            </a:r>
            <a:r>
              <a:rPr sz="2800" b="1" dirty="0">
                <a:solidFill>
                  <a:srgbClr val="C55A11"/>
                </a:solidFill>
                <a:latin typeface="Times New Roman"/>
                <a:cs typeface="Times New Roman"/>
              </a:rPr>
              <a:t>term</a:t>
            </a:r>
            <a:r>
              <a:rPr sz="2800" b="1" spc="340" dirty="0">
                <a:solidFill>
                  <a:srgbClr val="C55A11"/>
                </a:solidFill>
                <a:latin typeface="Times New Roman"/>
                <a:cs typeface="Times New Roman"/>
              </a:rPr>
              <a:t>  </a:t>
            </a:r>
            <a:r>
              <a:rPr sz="2800" b="1" dirty="0">
                <a:solidFill>
                  <a:srgbClr val="C55A11"/>
                </a:solidFill>
                <a:latin typeface="Times New Roman"/>
                <a:cs typeface="Times New Roman"/>
              </a:rPr>
              <a:t>exposure</a:t>
            </a:r>
            <a:r>
              <a:rPr sz="2800" b="1" spc="330" dirty="0">
                <a:solidFill>
                  <a:srgbClr val="C55A11"/>
                </a:solidFill>
                <a:latin typeface="Times New Roman"/>
                <a:cs typeface="Times New Roman"/>
              </a:rPr>
              <a:t>  </a:t>
            </a:r>
            <a:r>
              <a:rPr sz="2800" b="1" dirty="0">
                <a:solidFill>
                  <a:srgbClr val="C55A11"/>
                </a:solidFill>
                <a:latin typeface="Times New Roman"/>
                <a:cs typeface="Times New Roman"/>
              </a:rPr>
              <a:t>to</a:t>
            </a:r>
            <a:r>
              <a:rPr sz="2800" b="1" spc="330" dirty="0">
                <a:solidFill>
                  <a:srgbClr val="C55A11"/>
                </a:solidFill>
                <a:latin typeface="Times New Roman"/>
                <a:cs typeface="Times New Roman"/>
              </a:rPr>
              <a:t>  </a:t>
            </a:r>
            <a:r>
              <a:rPr sz="2800" b="1" dirty="0">
                <a:solidFill>
                  <a:srgbClr val="C55A11"/>
                </a:solidFill>
                <a:latin typeface="Times New Roman"/>
                <a:cs typeface="Times New Roman"/>
              </a:rPr>
              <a:t>irritating</a:t>
            </a:r>
            <a:r>
              <a:rPr sz="2800" b="1" spc="330" dirty="0">
                <a:solidFill>
                  <a:srgbClr val="C55A11"/>
                </a:solidFill>
                <a:latin typeface="Times New Roman"/>
                <a:cs typeface="Times New Roman"/>
              </a:rPr>
              <a:t>  </a:t>
            </a:r>
            <a:r>
              <a:rPr sz="2800" b="1" dirty="0">
                <a:solidFill>
                  <a:srgbClr val="C55A11"/>
                </a:solidFill>
                <a:latin typeface="Times New Roman"/>
                <a:cs typeface="Times New Roman"/>
              </a:rPr>
              <a:t>gases</a:t>
            </a:r>
            <a:r>
              <a:rPr sz="2800" b="1" spc="335" dirty="0">
                <a:solidFill>
                  <a:srgbClr val="C55A11"/>
                </a:solidFill>
                <a:latin typeface="Times New Roman"/>
                <a:cs typeface="Times New Roman"/>
              </a:rPr>
              <a:t>  </a:t>
            </a:r>
            <a:r>
              <a:rPr sz="2800" b="1" spc="-25" dirty="0">
                <a:solidFill>
                  <a:srgbClr val="C55A11"/>
                </a:solidFill>
                <a:latin typeface="Times New Roman"/>
                <a:cs typeface="Times New Roman"/>
              </a:rPr>
              <a:t>or 	</a:t>
            </a:r>
            <a:r>
              <a:rPr sz="2800" b="1" dirty="0">
                <a:solidFill>
                  <a:srgbClr val="C55A11"/>
                </a:solidFill>
                <a:latin typeface="Times New Roman"/>
                <a:cs typeface="Times New Roman"/>
              </a:rPr>
              <a:t>particulate</a:t>
            </a:r>
            <a:r>
              <a:rPr sz="2800" b="1" spc="275" dirty="0">
                <a:solidFill>
                  <a:srgbClr val="C55A11"/>
                </a:solidFill>
                <a:latin typeface="Times New Roman"/>
                <a:cs typeface="Times New Roman"/>
              </a:rPr>
              <a:t> </a:t>
            </a:r>
            <a:r>
              <a:rPr sz="2800" b="1" dirty="0">
                <a:solidFill>
                  <a:srgbClr val="C55A11"/>
                </a:solidFill>
                <a:latin typeface="Times New Roman"/>
                <a:cs typeface="Times New Roman"/>
              </a:rPr>
              <a:t>matter,</a:t>
            </a:r>
            <a:r>
              <a:rPr sz="2800" b="1" spc="290" dirty="0">
                <a:solidFill>
                  <a:srgbClr val="C55A11"/>
                </a:solidFill>
                <a:latin typeface="Times New Roman"/>
                <a:cs typeface="Times New Roman"/>
              </a:rPr>
              <a:t> </a:t>
            </a:r>
            <a:r>
              <a:rPr sz="2800" b="1" dirty="0">
                <a:solidFill>
                  <a:srgbClr val="C55A11"/>
                </a:solidFill>
                <a:latin typeface="Times New Roman"/>
                <a:cs typeface="Times New Roman"/>
              </a:rPr>
              <a:t>most</a:t>
            </a:r>
            <a:r>
              <a:rPr sz="2800" b="1" spc="290" dirty="0">
                <a:solidFill>
                  <a:srgbClr val="C55A11"/>
                </a:solidFill>
                <a:latin typeface="Times New Roman"/>
                <a:cs typeface="Times New Roman"/>
              </a:rPr>
              <a:t> </a:t>
            </a:r>
            <a:r>
              <a:rPr sz="2800" b="1" dirty="0">
                <a:solidFill>
                  <a:srgbClr val="C55A11"/>
                </a:solidFill>
                <a:latin typeface="Times New Roman"/>
                <a:cs typeface="Times New Roman"/>
              </a:rPr>
              <a:t>often</a:t>
            </a:r>
            <a:r>
              <a:rPr sz="2800" b="1" spc="285" dirty="0">
                <a:solidFill>
                  <a:srgbClr val="C55A11"/>
                </a:solidFill>
                <a:latin typeface="Times New Roman"/>
                <a:cs typeface="Times New Roman"/>
              </a:rPr>
              <a:t> </a:t>
            </a:r>
            <a:r>
              <a:rPr sz="2800" b="1" dirty="0">
                <a:solidFill>
                  <a:srgbClr val="C55A11"/>
                </a:solidFill>
                <a:latin typeface="Times New Roman"/>
                <a:cs typeface="Times New Roman"/>
              </a:rPr>
              <a:t>from</a:t>
            </a:r>
            <a:r>
              <a:rPr sz="2800" b="1" spc="285" dirty="0">
                <a:solidFill>
                  <a:srgbClr val="C55A11"/>
                </a:solidFill>
                <a:latin typeface="Times New Roman"/>
                <a:cs typeface="Times New Roman"/>
              </a:rPr>
              <a:t> </a:t>
            </a:r>
            <a:r>
              <a:rPr sz="2800" b="1" dirty="0">
                <a:solidFill>
                  <a:srgbClr val="C55A11"/>
                </a:solidFill>
                <a:latin typeface="Times New Roman"/>
                <a:cs typeface="Times New Roman"/>
              </a:rPr>
              <a:t>cigarette</a:t>
            </a:r>
            <a:r>
              <a:rPr sz="2800" b="1" spc="285" dirty="0">
                <a:solidFill>
                  <a:srgbClr val="C55A11"/>
                </a:solidFill>
                <a:latin typeface="Times New Roman"/>
                <a:cs typeface="Times New Roman"/>
              </a:rPr>
              <a:t> </a:t>
            </a:r>
            <a:r>
              <a:rPr sz="2800" b="1" dirty="0">
                <a:solidFill>
                  <a:srgbClr val="C55A11"/>
                </a:solidFill>
                <a:latin typeface="Times New Roman"/>
                <a:cs typeface="Times New Roman"/>
              </a:rPr>
              <a:t>smoke.</a:t>
            </a:r>
            <a:r>
              <a:rPr sz="2800" b="1" spc="290" dirty="0">
                <a:solidFill>
                  <a:srgbClr val="C55A11"/>
                </a:solidFill>
                <a:latin typeface="Times New Roman"/>
                <a:cs typeface="Times New Roman"/>
              </a:rPr>
              <a:t> </a:t>
            </a:r>
            <a:r>
              <a:rPr sz="2800" b="1" dirty="0">
                <a:solidFill>
                  <a:srgbClr val="C55A11"/>
                </a:solidFill>
                <a:latin typeface="Times New Roman"/>
                <a:cs typeface="Times New Roman"/>
              </a:rPr>
              <a:t>People</a:t>
            </a:r>
            <a:r>
              <a:rPr sz="2800" b="1" spc="285" dirty="0">
                <a:solidFill>
                  <a:srgbClr val="C55A11"/>
                </a:solidFill>
                <a:latin typeface="Times New Roman"/>
                <a:cs typeface="Times New Roman"/>
              </a:rPr>
              <a:t> </a:t>
            </a:r>
            <a:r>
              <a:rPr sz="2800" b="1" dirty="0">
                <a:solidFill>
                  <a:srgbClr val="C55A11"/>
                </a:solidFill>
                <a:latin typeface="Times New Roman"/>
                <a:cs typeface="Times New Roman"/>
              </a:rPr>
              <a:t>with</a:t>
            </a:r>
            <a:r>
              <a:rPr sz="2800" b="1" spc="300" dirty="0">
                <a:solidFill>
                  <a:srgbClr val="C55A11"/>
                </a:solidFill>
                <a:latin typeface="Times New Roman"/>
                <a:cs typeface="Times New Roman"/>
              </a:rPr>
              <a:t> </a:t>
            </a:r>
            <a:r>
              <a:rPr sz="2800" b="1" spc="-20" dirty="0">
                <a:solidFill>
                  <a:srgbClr val="C55A11"/>
                </a:solidFill>
                <a:latin typeface="Times New Roman"/>
                <a:cs typeface="Times New Roman"/>
              </a:rPr>
              <a:t>COPD 	</a:t>
            </a:r>
            <a:r>
              <a:rPr sz="2800" b="1" dirty="0">
                <a:solidFill>
                  <a:srgbClr val="C55A11"/>
                </a:solidFill>
                <a:latin typeface="Times New Roman"/>
                <a:cs typeface="Times New Roman"/>
              </a:rPr>
              <a:t>are</a:t>
            </a:r>
            <a:r>
              <a:rPr sz="2800" b="1" spc="10" dirty="0">
                <a:solidFill>
                  <a:srgbClr val="C55A11"/>
                </a:solidFill>
                <a:latin typeface="Times New Roman"/>
                <a:cs typeface="Times New Roman"/>
              </a:rPr>
              <a:t>  </a:t>
            </a:r>
            <a:r>
              <a:rPr sz="2800" b="1" dirty="0">
                <a:solidFill>
                  <a:srgbClr val="C55A11"/>
                </a:solidFill>
                <a:latin typeface="Times New Roman"/>
                <a:cs typeface="Times New Roman"/>
              </a:rPr>
              <a:t>at</a:t>
            </a:r>
            <a:r>
              <a:rPr sz="2800" b="1" spc="20" dirty="0">
                <a:solidFill>
                  <a:srgbClr val="C55A11"/>
                </a:solidFill>
                <a:latin typeface="Times New Roman"/>
                <a:cs typeface="Times New Roman"/>
              </a:rPr>
              <a:t>  </a:t>
            </a:r>
            <a:r>
              <a:rPr sz="2800" b="1" dirty="0">
                <a:solidFill>
                  <a:srgbClr val="C55A11"/>
                </a:solidFill>
                <a:latin typeface="Times New Roman"/>
                <a:cs typeface="Times New Roman"/>
              </a:rPr>
              <a:t>increased</a:t>
            </a:r>
            <a:r>
              <a:rPr sz="2800" b="1" spc="10" dirty="0">
                <a:solidFill>
                  <a:srgbClr val="C55A11"/>
                </a:solidFill>
                <a:latin typeface="Times New Roman"/>
                <a:cs typeface="Times New Roman"/>
              </a:rPr>
              <a:t>  </a:t>
            </a:r>
            <a:r>
              <a:rPr sz="2800" b="1" dirty="0">
                <a:solidFill>
                  <a:srgbClr val="C55A11"/>
                </a:solidFill>
                <a:latin typeface="Times New Roman"/>
                <a:cs typeface="Times New Roman"/>
              </a:rPr>
              <a:t>risk</a:t>
            </a:r>
            <a:r>
              <a:rPr sz="2800" b="1" spc="15" dirty="0">
                <a:solidFill>
                  <a:srgbClr val="C55A11"/>
                </a:solidFill>
                <a:latin typeface="Times New Roman"/>
                <a:cs typeface="Times New Roman"/>
              </a:rPr>
              <a:t>  </a:t>
            </a:r>
            <a:r>
              <a:rPr sz="2800" b="1" dirty="0">
                <a:solidFill>
                  <a:srgbClr val="C55A11"/>
                </a:solidFill>
                <a:latin typeface="Times New Roman"/>
                <a:cs typeface="Times New Roman"/>
              </a:rPr>
              <a:t>of</a:t>
            </a:r>
            <a:r>
              <a:rPr sz="2800" b="1" spc="20" dirty="0">
                <a:solidFill>
                  <a:srgbClr val="C55A11"/>
                </a:solidFill>
                <a:latin typeface="Times New Roman"/>
                <a:cs typeface="Times New Roman"/>
              </a:rPr>
              <a:t>  </a:t>
            </a:r>
            <a:r>
              <a:rPr sz="2800" b="1" dirty="0">
                <a:solidFill>
                  <a:srgbClr val="C55A11"/>
                </a:solidFill>
                <a:latin typeface="Times New Roman"/>
                <a:cs typeface="Times New Roman"/>
              </a:rPr>
              <a:t>developing</a:t>
            </a:r>
            <a:r>
              <a:rPr sz="2800" b="1" spc="20" dirty="0">
                <a:solidFill>
                  <a:srgbClr val="C55A11"/>
                </a:solidFill>
                <a:latin typeface="Times New Roman"/>
                <a:cs typeface="Times New Roman"/>
              </a:rPr>
              <a:t>  </a:t>
            </a:r>
            <a:r>
              <a:rPr sz="2800" b="1" dirty="0">
                <a:solidFill>
                  <a:srgbClr val="C55A11"/>
                </a:solidFill>
                <a:latin typeface="Times New Roman"/>
                <a:cs typeface="Times New Roman"/>
              </a:rPr>
              <a:t>heart</a:t>
            </a:r>
            <a:r>
              <a:rPr sz="2800" b="1" spc="15" dirty="0">
                <a:solidFill>
                  <a:srgbClr val="C55A11"/>
                </a:solidFill>
                <a:latin typeface="Times New Roman"/>
                <a:cs typeface="Times New Roman"/>
              </a:rPr>
              <a:t>  </a:t>
            </a:r>
            <a:r>
              <a:rPr sz="2800" b="1" dirty="0">
                <a:solidFill>
                  <a:srgbClr val="C55A11"/>
                </a:solidFill>
                <a:latin typeface="Times New Roman"/>
                <a:cs typeface="Times New Roman"/>
              </a:rPr>
              <a:t>disease,</a:t>
            </a:r>
            <a:r>
              <a:rPr sz="2800" b="1" spc="15" dirty="0">
                <a:solidFill>
                  <a:srgbClr val="C55A11"/>
                </a:solidFill>
                <a:latin typeface="Times New Roman"/>
                <a:cs typeface="Times New Roman"/>
              </a:rPr>
              <a:t>  </a:t>
            </a:r>
            <a:r>
              <a:rPr sz="2800" b="1" dirty="0">
                <a:solidFill>
                  <a:srgbClr val="C55A11"/>
                </a:solidFill>
                <a:latin typeface="Times New Roman"/>
                <a:cs typeface="Times New Roman"/>
              </a:rPr>
              <a:t>lung</a:t>
            </a:r>
            <a:r>
              <a:rPr sz="2800" b="1" spc="25" dirty="0">
                <a:solidFill>
                  <a:srgbClr val="C55A11"/>
                </a:solidFill>
                <a:latin typeface="Times New Roman"/>
                <a:cs typeface="Times New Roman"/>
              </a:rPr>
              <a:t>  </a:t>
            </a:r>
            <a:r>
              <a:rPr sz="2800" b="1" dirty="0">
                <a:solidFill>
                  <a:srgbClr val="C55A11"/>
                </a:solidFill>
                <a:latin typeface="Times New Roman"/>
                <a:cs typeface="Times New Roman"/>
              </a:rPr>
              <a:t>cancer,</a:t>
            </a:r>
            <a:r>
              <a:rPr sz="2800" b="1" spc="15" dirty="0">
                <a:solidFill>
                  <a:srgbClr val="C55A11"/>
                </a:solidFill>
                <a:latin typeface="Times New Roman"/>
                <a:cs typeface="Times New Roman"/>
              </a:rPr>
              <a:t>  </a:t>
            </a:r>
            <a:r>
              <a:rPr sz="2800" b="1" dirty="0">
                <a:solidFill>
                  <a:srgbClr val="C55A11"/>
                </a:solidFill>
                <a:latin typeface="Times New Roman"/>
                <a:cs typeface="Times New Roman"/>
              </a:rPr>
              <a:t>and</a:t>
            </a:r>
            <a:r>
              <a:rPr sz="2800" b="1" spc="25" dirty="0">
                <a:solidFill>
                  <a:srgbClr val="C55A11"/>
                </a:solidFill>
                <a:latin typeface="Times New Roman"/>
                <a:cs typeface="Times New Roman"/>
              </a:rPr>
              <a:t>  </a:t>
            </a:r>
            <a:r>
              <a:rPr sz="2800" b="1" spc="-50" dirty="0">
                <a:solidFill>
                  <a:srgbClr val="C55A11"/>
                </a:solidFill>
                <a:latin typeface="Times New Roman"/>
                <a:cs typeface="Times New Roman"/>
              </a:rPr>
              <a:t>a 	</a:t>
            </a:r>
            <a:r>
              <a:rPr sz="2800" b="1" dirty="0">
                <a:solidFill>
                  <a:srgbClr val="C55A11"/>
                </a:solidFill>
                <a:latin typeface="Times New Roman"/>
                <a:cs typeface="Times New Roman"/>
              </a:rPr>
              <a:t>variety</a:t>
            </a:r>
            <a:r>
              <a:rPr sz="2800" b="1" spc="-40" dirty="0">
                <a:solidFill>
                  <a:srgbClr val="C55A11"/>
                </a:solidFill>
                <a:latin typeface="Times New Roman"/>
                <a:cs typeface="Times New Roman"/>
              </a:rPr>
              <a:t> </a:t>
            </a:r>
            <a:r>
              <a:rPr sz="2800" b="1" dirty="0">
                <a:solidFill>
                  <a:srgbClr val="C55A11"/>
                </a:solidFill>
                <a:latin typeface="Times New Roman"/>
                <a:cs typeface="Times New Roman"/>
              </a:rPr>
              <a:t>of</a:t>
            </a:r>
            <a:r>
              <a:rPr sz="2800" b="1" spc="-40" dirty="0">
                <a:solidFill>
                  <a:srgbClr val="C55A11"/>
                </a:solidFill>
                <a:latin typeface="Times New Roman"/>
                <a:cs typeface="Times New Roman"/>
              </a:rPr>
              <a:t> </a:t>
            </a:r>
            <a:r>
              <a:rPr sz="2800" b="1" dirty="0">
                <a:solidFill>
                  <a:srgbClr val="C55A11"/>
                </a:solidFill>
                <a:latin typeface="Times New Roman"/>
                <a:cs typeface="Times New Roman"/>
              </a:rPr>
              <a:t>other</a:t>
            </a:r>
            <a:r>
              <a:rPr sz="2800" b="1" spc="-80" dirty="0">
                <a:solidFill>
                  <a:srgbClr val="C55A11"/>
                </a:solidFill>
                <a:latin typeface="Times New Roman"/>
                <a:cs typeface="Times New Roman"/>
              </a:rPr>
              <a:t> </a:t>
            </a:r>
            <a:r>
              <a:rPr sz="2800" b="1" spc="-10" dirty="0">
                <a:solidFill>
                  <a:srgbClr val="C55A11"/>
                </a:solidFill>
                <a:latin typeface="Times New Roman"/>
                <a:cs typeface="Times New Roman"/>
              </a:rPr>
              <a:t>conditions.</a:t>
            </a:r>
            <a:endParaRPr sz="2800">
              <a:latin typeface="Times New Roman"/>
              <a:cs typeface="Times New Roman"/>
            </a:endParaRPr>
          </a:p>
          <a:p>
            <a:pPr marL="467995" marR="13335" indent="-455295" algn="just">
              <a:lnSpc>
                <a:spcPct val="100000"/>
              </a:lnSpc>
              <a:spcBef>
                <a:spcPts val="5"/>
              </a:spcBef>
              <a:buFont typeface="Arial MT"/>
              <a:buChar char="•"/>
              <a:tabLst>
                <a:tab pos="469900" algn="l"/>
              </a:tabLst>
            </a:pPr>
            <a:r>
              <a:rPr sz="2800" dirty="0">
                <a:latin typeface="Times New Roman"/>
                <a:cs typeface="Times New Roman"/>
              </a:rPr>
              <a:t>Emphysema</a:t>
            </a:r>
            <a:r>
              <a:rPr sz="2800" spc="204" dirty="0">
                <a:latin typeface="Times New Roman"/>
                <a:cs typeface="Times New Roman"/>
              </a:rPr>
              <a:t> </a:t>
            </a:r>
            <a:r>
              <a:rPr sz="2800" dirty="0">
                <a:latin typeface="Times New Roman"/>
                <a:cs typeface="Times New Roman"/>
              </a:rPr>
              <a:t>and</a:t>
            </a:r>
            <a:r>
              <a:rPr sz="2800" spc="200" dirty="0">
                <a:latin typeface="Times New Roman"/>
                <a:cs typeface="Times New Roman"/>
              </a:rPr>
              <a:t> </a:t>
            </a:r>
            <a:r>
              <a:rPr sz="2800" dirty="0">
                <a:latin typeface="Times New Roman"/>
                <a:cs typeface="Times New Roman"/>
              </a:rPr>
              <a:t>chronic</a:t>
            </a:r>
            <a:r>
              <a:rPr sz="2800" spc="204" dirty="0">
                <a:latin typeface="Times New Roman"/>
                <a:cs typeface="Times New Roman"/>
              </a:rPr>
              <a:t> </a:t>
            </a:r>
            <a:r>
              <a:rPr sz="2800" dirty="0">
                <a:latin typeface="Times New Roman"/>
                <a:cs typeface="Times New Roman"/>
              </a:rPr>
              <a:t>bronchitis</a:t>
            </a:r>
            <a:r>
              <a:rPr sz="2800" spc="200" dirty="0">
                <a:latin typeface="Times New Roman"/>
                <a:cs typeface="Times New Roman"/>
              </a:rPr>
              <a:t> </a:t>
            </a:r>
            <a:r>
              <a:rPr sz="2800" dirty="0">
                <a:latin typeface="Times New Roman"/>
                <a:cs typeface="Times New Roman"/>
              </a:rPr>
              <a:t>are</a:t>
            </a:r>
            <a:r>
              <a:rPr sz="2800" spc="195" dirty="0">
                <a:latin typeface="Times New Roman"/>
                <a:cs typeface="Times New Roman"/>
              </a:rPr>
              <a:t> </a:t>
            </a:r>
            <a:r>
              <a:rPr sz="2800" dirty="0">
                <a:latin typeface="Times New Roman"/>
                <a:cs typeface="Times New Roman"/>
              </a:rPr>
              <a:t>the</a:t>
            </a:r>
            <a:r>
              <a:rPr sz="2800" spc="195" dirty="0">
                <a:latin typeface="Times New Roman"/>
                <a:cs typeface="Times New Roman"/>
              </a:rPr>
              <a:t> </a:t>
            </a:r>
            <a:r>
              <a:rPr sz="2800" dirty="0">
                <a:latin typeface="Times New Roman"/>
                <a:cs typeface="Times New Roman"/>
              </a:rPr>
              <a:t>two</a:t>
            </a:r>
            <a:r>
              <a:rPr sz="2800" spc="215" dirty="0">
                <a:latin typeface="Times New Roman"/>
                <a:cs typeface="Times New Roman"/>
              </a:rPr>
              <a:t> </a:t>
            </a:r>
            <a:r>
              <a:rPr sz="2800" dirty="0">
                <a:latin typeface="Times New Roman"/>
                <a:cs typeface="Times New Roman"/>
              </a:rPr>
              <a:t>most</a:t>
            </a:r>
            <a:r>
              <a:rPr sz="2800" spc="204" dirty="0">
                <a:latin typeface="Times New Roman"/>
                <a:cs typeface="Times New Roman"/>
              </a:rPr>
              <a:t> </a:t>
            </a:r>
            <a:r>
              <a:rPr sz="2800" dirty="0">
                <a:latin typeface="Times New Roman"/>
                <a:cs typeface="Times New Roman"/>
              </a:rPr>
              <a:t>common</a:t>
            </a:r>
            <a:r>
              <a:rPr sz="2800" spc="204" dirty="0">
                <a:latin typeface="Times New Roman"/>
                <a:cs typeface="Times New Roman"/>
              </a:rPr>
              <a:t> </a:t>
            </a:r>
            <a:r>
              <a:rPr sz="2800" dirty="0">
                <a:latin typeface="Times New Roman"/>
                <a:cs typeface="Times New Roman"/>
              </a:rPr>
              <a:t>conditions</a:t>
            </a:r>
            <a:r>
              <a:rPr sz="2800" spc="215" dirty="0">
                <a:latin typeface="Times New Roman"/>
                <a:cs typeface="Times New Roman"/>
              </a:rPr>
              <a:t> </a:t>
            </a:r>
            <a:r>
              <a:rPr sz="2800" spc="-20" dirty="0">
                <a:latin typeface="Times New Roman"/>
                <a:cs typeface="Times New Roman"/>
              </a:rPr>
              <a:t>that 	</a:t>
            </a:r>
            <a:r>
              <a:rPr sz="2800" dirty="0">
                <a:latin typeface="Times New Roman"/>
                <a:cs typeface="Times New Roman"/>
              </a:rPr>
              <a:t>contribute</a:t>
            </a:r>
            <a:r>
              <a:rPr sz="2800" spc="10" dirty="0">
                <a:latin typeface="Times New Roman"/>
                <a:cs typeface="Times New Roman"/>
              </a:rPr>
              <a:t> </a:t>
            </a:r>
            <a:r>
              <a:rPr sz="2800" dirty="0">
                <a:latin typeface="Times New Roman"/>
                <a:cs typeface="Times New Roman"/>
              </a:rPr>
              <a:t>to</a:t>
            </a:r>
            <a:r>
              <a:rPr sz="2800" spc="20" dirty="0">
                <a:latin typeface="Times New Roman"/>
                <a:cs typeface="Times New Roman"/>
              </a:rPr>
              <a:t> </a:t>
            </a:r>
            <a:r>
              <a:rPr sz="2800" dirty="0">
                <a:latin typeface="Times New Roman"/>
                <a:cs typeface="Times New Roman"/>
              </a:rPr>
              <a:t>COPD.</a:t>
            </a:r>
            <a:r>
              <a:rPr sz="2800" spc="40" dirty="0">
                <a:latin typeface="Times New Roman"/>
                <a:cs typeface="Times New Roman"/>
              </a:rPr>
              <a:t> </a:t>
            </a:r>
            <a:r>
              <a:rPr sz="2800" dirty="0">
                <a:latin typeface="Times New Roman"/>
                <a:cs typeface="Times New Roman"/>
              </a:rPr>
              <a:t>These</a:t>
            </a:r>
            <a:r>
              <a:rPr sz="2800" spc="20" dirty="0">
                <a:latin typeface="Times New Roman"/>
                <a:cs typeface="Times New Roman"/>
              </a:rPr>
              <a:t> </a:t>
            </a:r>
            <a:r>
              <a:rPr sz="2800" dirty="0">
                <a:latin typeface="Times New Roman"/>
                <a:cs typeface="Times New Roman"/>
              </a:rPr>
              <a:t>two</a:t>
            </a:r>
            <a:r>
              <a:rPr sz="2800" spc="35" dirty="0">
                <a:latin typeface="Times New Roman"/>
                <a:cs typeface="Times New Roman"/>
              </a:rPr>
              <a:t> </a:t>
            </a:r>
            <a:r>
              <a:rPr sz="2800" dirty="0">
                <a:latin typeface="Times New Roman"/>
                <a:cs typeface="Times New Roman"/>
              </a:rPr>
              <a:t>conditions</a:t>
            </a:r>
            <a:r>
              <a:rPr sz="2800" spc="25" dirty="0">
                <a:latin typeface="Times New Roman"/>
                <a:cs typeface="Times New Roman"/>
              </a:rPr>
              <a:t> </a:t>
            </a:r>
            <a:r>
              <a:rPr sz="2800" dirty="0">
                <a:latin typeface="Times New Roman"/>
                <a:cs typeface="Times New Roman"/>
              </a:rPr>
              <a:t>usually</a:t>
            </a:r>
            <a:r>
              <a:rPr sz="2800" spc="20" dirty="0">
                <a:latin typeface="Times New Roman"/>
                <a:cs typeface="Times New Roman"/>
              </a:rPr>
              <a:t> </a:t>
            </a:r>
            <a:r>
              <a:rPr sz="2800" dirty="0">
                <a:latin typeface="Times New Roman"/>
                <a:cs typeface="Times New Roman"/>
              </a:rPr>
              <a:t>occur</a:t>
            </a:r>
            <a:r>
              <a:rPr sz="2800" spc="25" dirty="0">
                <a:latin typeface="Times New Roman"/>
                <a:cs typeface="Times New Roman"/>
              </a:rPr>
              <a:t> </a:t>
            </a:r>
            <a:r>
              <a:rPr sz="2800" dirty="0">
                <a:latin typeface="Times New Roman"/>
                <a:cs typeface="Times New Roman"/>
              </a:rPr>
              <a:t>together</a:t>
            </a:r>
            <a:r>
              <a:rPr sz="2800" spc="25" dirty="0">
                <a:latin typeface="Times New Roman"/>
                <a:cs typeface="Times New Roman"/>
              </a:rPr>
              <a:t> </a:t>
            </a:r>
            <a:r>
              <a:rPr sz="2800" dirty="0">
                <a:latin typeface="Times New Roman"/>
                <a:cs typeface="Times New Roman"/>
              </a:rPr>
              <a:t>and</a:t>
            </a:r>
            <a:r>
              <a:rPr sz="2800" spc="25" dirty="0">
                <a:latin typeface="Times New Roman"/>
                <a:cs typeface="Times New Roman"/>
              </a:rPr>
              <a:t> </a:t>
            </a:r>
            <a:r>
              <a:rPr sz="2800" dirty="0">
                <a:latin typeface="Times New Roman"/>
                <a:cs typeface="Times New Roman"/>
              </a:rPr>
              <a:t>can</a:t>
            </a:r>
            <a:r>
              <a:rPr sz="2800" spc="25" dirty="0">
                <a:latin typeface="Times New Roman"/>
                <a:cs typeface="Times New Roman"/>
              </a:rPr>
              <a:t> </a:t>
            </a:r>
            <a:r>
              <a:rPr sz="2800" spc="-20" dirty="0">
                <a:latin typeface="Times New Roman"/>
                <a:cs typeface="Times New Roman"/>
              </a:rPr>
              <a:t>vary 	</a:t>
            </a:r>
            <a:r>
              <a:rPr sz="2800" dirty="0">
                <a:latin typeface="Times New Roman"/>
                <a:cs typeface="Times New Roman"/>
              </a:rPr>
              <a:t>in</a:t>
            </a:r>
            <a:r>
              <a:rPr sz="2800" spc="-30" dirty="0">
                <a:latin typeface="Times New Roman"/>
                <a:cs typeface="Times New Roman"/>
              </a:rPr>
              <a:t> </a:t>
            </a:r>
            <a:r>
              <a:rPr sz="2800" dirty="0">
                <a:latin typeface="Times New Roman"/>
                <a:cs typeface="Times New Roman"/>
              </a:rPr>
              <a:t>severity</a:t>
            </a:r>
            <a:r>
              <a:rPr sz="2800" spc="-30" dirty="0">
                <a:latin typeface="Times New Roman"/>
                <a:cs typeface="Times New Roman"/>
              </a:rPr>
              <a:t> </a:t>
            </a:r>
            <a:r>
              <a:rPr sz="2800" dirty="0">
                <a:latin typeface="Times New Roman"/>
                <a:cs typeface="Times New Roman"/>
              </a:rPr>
              <a:t>among</a:t>
            </a:r>
            <a:r>
              <a:rPr sz="2800" spc="-5" dirty="0">
                <a:latin typeface="Times New Roman"/>
                <a:cs typeface="Times New Roman"/>
              </a:rPr>
              <a:t> </a:t>
            </a:r>
            <a:r>
              <a:rPr sz="2800" dirty="0">
                <a:latin typeface="Times New Roman"/>
                <a:cs typeface="Times New Roman"/>
              </a:rPr>
              <a:t>individuals</a:t>
            </a:r>
            <a:r>
              <a:rPr sz="2800" spc="-40" dirty="0">
                <a:latin typeface="Times New Roman"/>
                <a:cs typeface="Times New Roman"/>
              </a:rPr>
              <a:t> </a:t>
            </a:r>
            <a:r>
              <a:rPr sz="2800" dirty="0">
                <a:latin typeface="Times New Roman"/>
                <a:cs typeface="Times New Roman"/>
              </a:rPr>
              <a:t>with</a:t>
            </a:r>
            <a:r>
              <a:rPr sz="2800" spc="-15" dirty="0">
                <a:latin typeface="Times New Roman"/>
                <a:cs typeface="Times New Roman"/>
              </a:rPr>
              <a:t> </a:t>
            </a:r>
            <a:r>
              <a:rPr sz="2800" spc="-10" dirty="0">
                <a:latin typeface="Times New Roman"/>
                <a:cs typeface="Times New Roman"/>
              </a:rPr>
              <a:t>COPD.</a:t>
            </a:r>
            <a:endParaRPr sz="2800">
              <a:latin typeface="Times New Roman"/>
              <a:cs typeface="Times New Roman"/>
            </a:endParaRPr>
          </a:p>
          <a:p>
            <a:pPr marL="12700">
              <a:lnSpc>
                <a:spcPct val="100000"/>
              </a:lnSpc>
            </a:pPr>
            <a:r>
              <a:rPr sz="2800" b="1" u="sng" spc="-10" dirty="0">
                <a:uFill>
                  <a:solidFill>
                    <a:srgbClr val="000000"/>
                  </a:solidFill>
                </a:uFill>
                <a:latin typeface="Times New Roman"/>
                <a:cs typeface="Times New Roman"/>
              </a:rPr>
              <a:t>Symptoms</a:t>
            </a:r>
            <a:endParaRPr sz="2800">
              <a:latin typeface="Times New Roman"/>
              <a:cs typeface="Times New Roman"/>
            </a:endParaRPr>
          </a:p>
          <a:p>
            <a:pPr marL="12700" marR="15875">
              <a:lnSpc>
                <a:spcPct val="100000"/>
              </a:lnSpc>
            </a:pPr>
            <a:r>
              <a:rPr sz="2800" dirty="0">
                <a:latin typeface="Times New Roman"/>
                <a:cs typeface="Times New Roman"/>
              </a:rPr>
              <a:t>COPD</a:t>
            </a:r>
            <a:r>
              <a:rPr sz="2800" spc="260" dirty="0">
                <a:latin typeface="Times New Roman"/>
                <a:cs typeface="Times New Roman"/>
              </a:rPr>
              <a:t> </a:t>
            </a:r>
            <a:r>
              <a:rPr sz="2800" dirty="0">
                <a:latin typeface="Times New Roman"/>
                <a:cs typeface="Times New Roman"/>
              </a:rPr>
              <a:t>symptoms</a:t>
            </a:r>
            <a:r>
              <a:rPr sz="2800" spc="270" dirty="0">
                <a:latin typeface="Times New Roman"/>
                <a:cs typeface="Times New Roman"/>
              </a:rPr>
              <a:t> </a:t>
            </a:r>
            <a:r>
              <a:rPr sz="2800" dirty="0">
                <a:latin typeface="Times New Roman"/>
                <a:cs typeface="Times New Roman"/>
              </a:rPr>
              <a:t>often</a:t>
            </a:r>
            <a:r>
              <a:rPr sz="2800" spc="275" dirty="0">
                <a:latin typeface="Times New Roman"/>
                <a:cs typeface="Times New Roman"/>
              </a:rPr>
              <a:t> </a:t>
            </a:r>
            <a:r>
              <a:rPr sz="2800" dirty="0">
                <a:latin typeface="Times New Roman"/>
                <a:cs typeface="Times New Roman"/>
              </a:rPr>
              <a:t>don't</a:t>
            </a:r>
            <a:r>
              <a:rPr sz="2800" spc="260" dirty="0">
                <a:latin typeface="Times New Roman"/>
                <a:cs typeface="Times New Roman"/>
              </a:rPr>
              <a:t> </a:t>
            </a:r>
            <a:r>
              <a:rPr sz="2800" dirty="0">
                <a:latin typeface="Times New Roman"/>
                <a:cs typeface="Times New Roman"/>
              </a:rPr>
              <a:t>appear</a:t>
            </a:r>
            <a:r>
              <a:rPr sz="2800" spc="260" dirty="0">
                <a:latin typeface="Times New Roman"/>
                <a:cs typeface="Times New Roman"/>
              </a:rPr>
              <a:t> </a:t>
            </a:r>
            <a:r>
              <a:rPr sz="2800" dirty="0">
                <a:latin typeface="Times New Roman"/>
                <a:cs typeface="Times New Roman"/>
              </a:rPr>
              <a:t>until</a:t>
            </a:r>
            <a:r>
              <a:rPr sz="2800" spc="275" dirty="0">
                <a:latin typeface="Times New Roman"/>
                <a:cs typeface="Times New Roman"/>
              </a:rPr>
              <a:t> </a:t>
            </a:r>
            <a:r>
              <a:rPr sz="2800" dirty="0">
                <a:latin typeface="Times New Roman"/>
                <a:cs typeface="Times New Roman"/>
              </a:rPr>
              <a:t>significant</a:t>
            </a:r>
            <a:r>
              <a:rPr sz="2800" spc="265" dirty="0">
                <a:latin typeface="Times New Roman"/>
                <a:cs typeface="Times New Roman"/>
              </a:rPr>
              <a:t> </a:t>
            </a:r>
            <a:r>
              <a:rPr sz="2800" dirty="0">
                <a:latin typeface="Times New Roman"/>
                <a:cs typeface="Times New Roman"/>
              </a:rPr>
              <a:t>lung</a:t>
            </a:r>
            <a:r>
              <a:rPr sz="2800" spc="270" dirty="0">
                <a:latin typeface="Times New Roman"/>
                <a:cs typeface="Times New Roman"/>
              </a:rPr>
              <a:t> </a:t>
            </a:r>
            <a:r>
              <a:rPr sz="2800" dirty="0">
                <a:latin typeface="Times New Roman"/>
                <a:cs typeface="Times New Roman"/>
              </a:rPr>
              <a:t>damage</a:t>
            </a:r>
            <a:r>
              <a:rPr sz="2800" spc="265" dirty="0">
                <a:latin typeface="Times New Roman"/>
                <a:cs typeface="Times New Roman"/>
              </a:rPr>
              <a:t> </a:t>
            </a:r>
            <a:r>
              <a:rPr sz="2800" dirty="0">
                <a:latin typeface="Times New Roman"/>
                <a:cs typeface="Times New Roman"/>
              </a:rPr>
              <a:t>has</a:t>
            </a:r>
            <a:r>
              <a:rPr sz="2800" spc="275" dirty="0">
                <a:latin typeface="Times New Roman"/>
                <a:cs typeface="Times New Roman"/>
              </a:rPr>
              <a:t> </a:t>
            </a:r>
            <a:r>
              <a:rPr sz="2800" spc="-10" dirty="0">
                <a:latin typeface="Times New Roman"/>
                <a:cs typeface="Times New Roman"/>
              </a:rPr>
              <a:t>occurred, </a:t>
            </a:r>
            <a:r>
              <a:rPr sz="2800" dirty="0">
                <a:latin typeface="Times New Roman"/>
                <a:cs typeface="Times New Roman"/>
              </a:rPr>
              <a:t>and</a:t>
            </a:r>
            <a:r>
              <a:rPr sz="2800" spc="-40" dirty="0">
                <a:latin typeface="Times New Roman"/>
                <a:cs typeface="Times New Roman"/>
              </a:rPr>
              <a:t> </a:t>
            </a:r>
            <a:r>
              <a:rPr sz="2800" dirty="0">
                <a:latin typeface="Times New Roman"/>
                <a:cs typeface="Times New Roman"/>
              </a:rPr>
              <a:t>they</a:t>
            </a:r>
            <a:r>
              <a:rPr sz="2800" spc="-55" dirty="0">
                <a:latin typeface="Times New Roman"/>
                <a:cs typeface="Times New Roman"/>
              </a:rPr>
              <a:t> </a:t>
            </a:r>
            <a:r>
              <a:rPr sz="2800" dirty="0">
                <a:latin typeface="Times New Roman"/>
                <a:cs typeface="Times New Roman"/>
              </a:rPr>
              <a:t>usually</a:t>
            </a:r>
            <a:r>
              <a:rPr sz="2800" spc="-55" dirty="0">
                <a:latin typeface="Times New Roman"/>
                <a:cs typeface="Times New Roman"/>
              </a:rPr>
              <a:t> </a:t>
            </a:r>
            <a:r>
              <a:rPr sz="2800" dirty="0">
                <a:latin typeface="Times New Roman"/>
                <a:cs typeface="Times New Roman"/>
              </a:rPr>
              <a:t>worsen</a:t>
            </a:r>
            <a:r>
              <a:rPr sz="2800" spc="-25" dirty="0">
                <a:latin typeface="Times New Roman"/>
                <a:cs typeface="Times New Roman"/>
              </a:rPr>
              <a:t> </a:t>
            </a:r>
            <a:r>
              <a:rPr sz="2800" dirty="0">
                <a:latin typeface="Times New Roman"/>
                <a:cs typeface="Times New Roman"/>
              </a:rPr>
              <a:t>over</a:t>
            </a:r>
            <a:r>
              <a:rPr sz="2800" spc="-40" dirty="0">
                <a:latin typeface="Times New Roman"/>
                <a:cs typeface="Times New Roman"/>
              </a:rPr>
              <a:t> </a:t>
            </a:r>
            <a:r>
              <a:rPr sz="2800" dirty="0">
                <a:latin typeface="Times New Roman"/>
                <a:cs typeface="Times New Roman"/>
              </a:rPr>
              <a:t>time,</a:t>
            </a:r>
            <a:r>
              <a:rPr sz="2800" spc="-40" dirty="0">
                <a:latin typeface="Times New Roman"/>
                <a:cs typeface="Times New Roman"/>
              </a:rPr>
              <a:t> </a:t>
            </a:r>
            <a:r>
              <a:rPr sz="2800" dirty="0">
                <a:latin typeface="Times New Roman"/>
                <a:cs typeface="Times New Roman"/>
              </a:rPr>
              <a:t>particularly</a:t>
            </a:r>
            <a:r>
              <a:rPr sz="2800" spc="-50" dirty="0">
                <a:latin typeface="Times New Roman"/>
                <a:cs typeface="Times New Roman"/>
              </a:rPr>
              <a:t> </a:t>
            </a:r>
            <a:r>
              <a:rPr sz="2800" dirty="0">
                <a:latin typeface="Times New Roman"/>
                <a:cs typeface="Times New Roman"/>
              </a:rPr>
              <a:t>if</a:t>
            </a:r>
            <a:r>
              <a:rPr sz="2800" spc="-35" dirty="0">
                <a:latin typeface="Times New Roman"/>
                <a:cs typeface="Times New Roman"/>
              </a:rPr>
              <a:t> </a:t>
            </a:r>
            <a:r>
              <a:rPr sz="2800" dirty="0">
                <a:latin typeface="Times New Roman"/>
                <a:cs typeface="Times New Roman"/>
              </a:rPr>
              <a:t>smoking</a:t>
            </a:r>
            <a:r>
              <a:rPr sz="2800" spc="-35" dirty="0">
                <a:latin typeface="Times New Roman"/>
                <a:cs typeface="Times New Roman"/>
              </a:rPr>
              <a:t> </a:t>
            </a:r>
            <a:r>
              <a:rPr sz="2800" dirty="0">
                <a:latin typeface="Times New Roman"/>
                <a:cs typeface="Times New Roman"/>
              </a:rPr>
              <a:t>exposure</a:t>
            </a:r>
            <a:r>
              <a:rPr sz="2800" spc="-50" dirty="0">
                <a:latin typeface="Times New Roman"/>
                <a:cs typeface="Times New Roman"/>
              </a:rPr>
              <a:t> </a:t>
            </a:r>
            <a:r>
              <a:rPr sz="2800" spc="-10" dirty="0">
                <a:latin typeface="Times New Roman"/>
                <a:cs typeface="Times New Roman"/>
              </a:rPr>
              <a:t>continues.</a:t>
            </a:r>
            <a:endParaRPr sz="2800">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39825" y="375284"/>
            <a:ext cx="11046460" cy="5878830"/>
          </a:xfrm>
          <a:prstGeom prst="rect">
            <a:avLst/>
          </a:prstGeom>
        </p:spPr>
        <p:txBody>
          <a:bodyPr vert="horz" wrap="square" lIns="0" tIns="12700" rIns="0" bIns="0" rtlCol="0">
            <a:spAutoFit/>
          </a:bodyPr>
          <a:lstStyle/>
          <a:p>
            <a:pPr marL="12700">
              <a:lnSpc>
                <a:spcPct val="100000"/>
              </a:lnSpc>
              <a:spcBef>
                <a:spcPts val="100"/>
              </a:spcBef>
            </a:pPr>
            <a:r>
              <a:rPr sz="2400" b="1" u="sng" dirty="0">
                <a:solidFill>
                  <a:srgbClr val="C55A11"/>
                </a:solidFill>
                <a:uFill>
                  <a:solidFill>
                    <a:srgbClr val="C55A11"/>
                  </a:solidFill>
                </a:uFill>
                <a:latin typeface="Times New Roman"/>
                <a:cs typeface="Times New Roman"/>
              </a:rPr>
              <a:t>Signs</a:t>
            </a:r>
            <a:r>
              <a:rPr sz="2400" b="1" u="sng" spc="-55" dirty="0">
                <a:solidFill>
                  <a:srgbClr val="C55A11"/>
                </a:solidFill>
                <a:uFill>
                  <a:solidFill>
                    <a:srgbClr val="C55A11"/>
                  </a:solidFill>
                </a:uFill>
                <a:latin typeface="Times New Roman"/>
                <a:cs typeface="Times New Roman"/>
              </a:rPr>
              <a:t> </a:t>
            </a:r>
            <a:r>
              <a:rPr sz="2400" b="1" u="sng" dirty="0">
                <a:solidFill>
                  <a:srgbClr val="C55A11"/>
                </a:solidFill>
                <a:uFill>
                  <a:solidFill>
                    <a:srgbClr val="C55A11"/>
                  </a:solidFill>
                </a:uFill>
                <a:latin typeface="Times New Roman"/>
                <a:cs typeface="Times New Roman"/>
              </a:rPr>
              <a:t>and</a:t>
            </a:r>
            <a:r>
              <a:rPr sz="2400" b="1" u="sng" spc="-40" dirty="0">
                <a:solidFill>
                  <a:srgbClr val="C55A11"/>
                </a:solidFill>
                <a:uFill>
                  <a:solidFill>
                    <a:srgbClr val="C55A11"/>
                  </a:solidFill>
                </a:uFill>
                <a:latin typeface="Times New Roman"/>
                <a:cs typeface="Times New Roman"/>
              </a:rPr>
              <a:t> </a:t>
            </a:r>
            <a:r>
              <a:rPr sz="2400" b="1" u="sng" dirty="0">
                <a:solidFill>
                  <a:srgbClr val="C55A11"/>
                </a:solidFill>
                <a:uFill>
                  <a:solidFill>
                    <a:srgbClr val="C55A11"/>
                  </a:solidFill>
                </a:uFill>
                <a:latin typeface="Times New Roman"/>
                <a:cs typeface="Times New Roman"/>
              </a:rPr>
              <a:t>symptoms</a:t>
            </a:r>
            <a:r>
              <a:rPr sz="2400" b="1" u="sng" spc="-35" dirty="0">
                <a:solidFill>
                  <a:srgbClr val="C55A11"/>
                </a:solidFill>
                <a:uFill>
                  <a:solidFill>
                    <a:srgbClr val="C55A11"/>
                  </a:solidFill>
                </a:uFill>
                <a:latin typeface="Times New Roman"/>
                <a:cs typeface="Times New Roman"/>
              </a:rPr>
              <a:t> </a:t>
            </a:r>
            <a:r>
              <a:rPr sz="2400" b="1" u="sng" dirty="0">
                <a:solidFill>
                  <a:srgbClr val="C55A11"/>
                </a:solidFill>
                <a:uFill>
                  <a:solidFill>
                    <a:srgbClr val="C55A11"/>
                  </a:solidFill>
                </a:uFill>
                <a:latin typeface="Times New Roman"/>
                <a:cs typeface="Times New Roman"/>
              </a:rPr>
              <a:t>of</a:t>
            </a:r>
            <a:r>
              <a:rPr sz="2400" b="1" u="sng" spc="-40" dirty="0">
                <a:solidFill>
                  <a:srgbClr val="C55A11"/>
                </a:solidFill>
                <a:uFill>
                  <a:solidFill>
                    <a:srgbClr val="C55A11"/>
                  </a:solidFill>
                </a:uFill>
                <a:latin typeface="Times New Roman"/>
                <a:cs typeface="Times New Roman"/>
              </a:rPr>
              <a:t> </a:t>
            </a:r>
            <a:r>
              <a:rPr sz="2400" b="1" u="sng" dirty="0">
                <a:solidFill>
                  <a:srgbClr val="C55A11"/>
                </a:solidFill>
                <a:uFill>
                  <a:solidFill>
                    <a:srgbClr val="C55A11"/>
                  </a:solidFill>
                </a:uFill>
                <a:latin typeface="Times New Roman"/>
                <a:cs typeface="Times New Roman"/>
              </a:rPr>
              <a:t>COPD</a:t>
            </a:r>
            <a:r>
              <a:rPr sz="2400" b="1" u="sng" spc="-50" dirty="0">
                <a:solidFill>
                  <a:srgbClr val="C55A11"/>
                </a:solidFill>
                <a:uFill>
                  <a:solidFill>
                    <a:srgbClr val="C55A11"/>
                  </a:solidFill>
                </a:uFill>
                <a:latin typeface="Times New Roman"/>
                <a:cs typeface="Times New Roman"/>
              </a:rPr>
              <a:t> </a:t>
            </a:r>
            <a:r>
              <a:rPr sz="2400" b="1" u="sng" dirty="0">
                <a:solidFill>
                  <a:srgbClr val="C55A11"/>
                </a:solidFill>
                <a:uFill>
                  <a:solidFill>
                    <a:srgbClr val="C55A11"/>
                  </a:solidFill>
                </a:uFill>
                <a:latin typeface="Times New Roman"/>
                <a:cs typeface="Times New Roman"/>
              </a:rPr>
              <a:t>may</a:t>
            </a:r>
            <a:r>
              <a:rPr sz="2400" b="1" u="sng" spc="-40" dirty="0">
                <a:solidFill>
                  <a:srgbClr val="C55A11"/>
                </a:solidFill>
                <a:uFill>
                  <a:solidFill>
                    <a:srgbClr val="C55A11"/>
                  </a:solidFill>
                </a:uFill>
                <a:latin typeface="Times New Roman"/>
                <a:cs typeface="Times New Roman"/>
              </a:rPr>
              <a:t> </a:t>
            </a:r>
            <a:r>
              <a:rPr sz="2400" b="1" u="sng" spc="-10" dirty="0">
                <a:solidFill>
                  <a:srgbClr val="C55A11"/>
                </a:solidFill>
                <a:uFill>
                  <a:solidFill>
                    <a:srgbClr val="C55A11"/>
                  </a:solidFill>
                </a:uFill>
                <a:latin typeface="Times New Roman"/>
                <a:cs typeface="Times New Roman"/>
              </a:rPr>
              <a:t>include:</a:t>
            </a:r>
            <a:endParaRPr sz="2400">
              <a:latin typeface="Times New Roman"/>
              <a:cs typeface="Times New Roman"/>
            </a:endParaRPr>
          </a:p>
          <a:p>
            <a:pPr marL="354965" indent="-342265">
              <a:lnSpc>
                <a:spcPct val="100000"/>
              </a:lnSpc>
              <a:buFont typeface="Arial MT"/>
              <a:buChar char="*"/>
              <a:tabLst>
                <a:tab pos="354965" algn="l"/>
              </a:tabLst>
            </a:pPr>
            <a:r>
              <a:rPr sz="2400" dirty="0">
                <a:solidFill>
                  <a:srgbClr val="C55A11"/>
                </a:solidFill>
                <a:latin typeface="Times New Roman"/>
                <a:cs typeface="Times New Roman"/>
              </a:rPr>
              <a:t>Shortness</a:t>
            </a:r>
            <a:r>
              <a:rPr sz="2400" spc="-30" dirty="0">
                <a:solidFill>
                  <a:srgbClr val="C55A11"/>
                </a:solidFill>
                <a:latin typeface="Times New Roman"/>
                <a:cs typeface="Times New Roman"/>
              </a:rPr>
              <a:t> </a:t>
            </a:r>
            <a:r>
              <a:rPr sz="2400" dirty="0">
                <a:solidFill>
                  <a:srgbClr val="C55A11"/>
                </a:solidFill>
                <a:latin typeface="Times New Roman"/>
                <a:cs typeface="Times New Roman"/>
              </a:rPr>
              <a:t>of</a:t>
            </a:r>
            <a:r>
              <a:rPr sz="2400" spc="-15" dirty="0">
                <a:solidFill>
                  <a:srgbClr val="C55A11"/>
                </a:solidFill>
                <a:latin typeface="Times New Roman"/>
                <a:cs typeface="Times New Roman"/>
              </a:rPr>
              <a:t> </a:t>
            </a:r>
            <a:r>
              <a:rPr sz="2400" dirty="0">
                <a:solidFill>
                  <a:srgbClr val="C55A11"/>
                </a:solidFill>
                <a:latin typeface="Times New Roman"/>
                <a:cs typeface="Times New Roman"/>
              </a:rPr>
              <a:t>breath,</a:t>
            </a:r>
            <a:r>
              <a:rPr sz="2400" spc="-25" dirty="0">
                <a:solidFill>
                  <a:srgbClr val="C55A11"/>
                </a:solidFill>
                <a:latin typeface="Times New Roman"/>
                <a:cs typeface="Times New Roman"/>
              </a:rPr>
              <a:t> </a:t>
            </a:r>
            <a:r>
              <a:rPr sz="2400" dirty="0">
                <a:solidFill>
                  <a:srgbClr val="C55A11"/>
                </a:solidFill>
                <a:latin typeface="Times New Roman"/>
                <a:cs typeface="Times New Roman"/>
              </a:rPr>
              <a:t>especially</a:t>
            </a:r>
            <a:r>
              <a:rPr sz="2400" spc="-35" dirty="0">
                <a:solidFill>
                  <a:srgbClr val="C55A11"/>
                </a:solidFill>
                <a:latin typeface="Times New Roman"/>
                <a:cs typeface="Times New Roman"/>
              </a:rPr>
              <a:t> </a:t>
            </a:r>
            <a:r>
              <a:rPr sz="2400" dirty="0">
                <a:solidFill>
                  <a:srgbClr val="C55A11"/>
                </a:solidFill>
                <a:latin typeface="Times New Roman"/>
                <a:cs typeface="Times New Roman"/>
              </a:rPr>
              <a:t>during</a:t>
            </a:r>
            <a:r>
              <a:rPr sz="2400" spc="-25" dirty="0">
                <a:solidFill>
                  <a:srgbClr val="C55A11"/>
                </a:solidFill>
                <a:latin typeface="Times New Roman"/>
                <a:cs typeface="Times New Roman"/>
              </a:rPr>
              <a:t> </a:t>
            </a:r>
            <a:r>
              <a:rPr sz="2400" dirty="0">
                <a:solidFill>
                  <a:srgbClr val="C55A11"/>
                </a:solidFill>
                <a:latin typeface="Times New Roman"/>
                <a:cs typeface="Times New Roman"/>
              </a:rPr>
              <a:t>physical</a:t>
            </a:r>
            <a:r>
              <a:rPr sz="2400" spc="-45" dirty="0">
                <a:solidFill>
                  <a:srgbClr val="C55A11"/>
                </a:solidFill>
                <a:latin typeface="Times New Roman"/>
                <a:cs typeface="Times New Roman"/>
              </a:rPr>
              <a:t> </a:t>
            </a:r>
            <a:r>
              <a:rPr sz="2400" spc="-10" dirty="0">
                <a:solidFill>
                  <a:srgbClr val="C55A11"/>
                </a:solidFill>
                <a:latin typeface="Times New Roman"/>
                <a:cs typeface="Times New Roman"/>
              </a:rPr>
              <a:t>activities</a:t>
            </a:r>
            <a:endParaRPr sz="2400">
              <a:latin typeface="Times New Roman"/>
              <a:cs typeface="Times New Roman"/>
            </a:endParaRPr>
          </a:p>
          <a:p>
            <a:pPr marL="354965" indent="-342265">
              <a:lnSpc>
                <a:spcPct val="100000"/>
              </a:lnSpc>
              <a:buFont typeface="Arial MT"/>
              <a:buChar char="*"/>
              <a:tabLst>
                <a:tab pos="354965" algn="l"/>
              </a:tabLst>
            </a:pPr>
            <a:r>
              <a:rPr sz="2400" spc="-10" dirty="0">
                <a:solidFill>
                  <a:srgbClr val="C55A11"/>
                </a:solidFill>
                <a:latin typeface="Times New Roman"/>
                <a:cs typeface="Times New Roman"/>
              </a:rPr>
              <a:t>Wheezing</a:t>
            </a:r>
            <a:endParaRPr sz="2400">
              <a:latin typeface="Times New Roman"/>
              <a:cs typeface="Times New Roman"/>
            </a:endParaRPr>
          </a:p>
          <a:p>
            <a:pPr marL="354965" indent="-342265">
              <a:lnSpc>
                <a:spcPct val="100000"/>
              </a:lnSpc>
              <a:buFont typeface="Arial MT"/>
              <a:buChar char="*"/>
              <a:tabLst>
                <a:tab pos="354965" algn="l"/>
              </a:tabLst>
            </a:pPr>
            <a:r>
              <a:rPr sz="2400" dirty="0">
                <a:solidFill>
                  <a:srgbClr val="C55A11"/>
                </a:solidFill>
                <a:latin typeface="Times New Roman"/>
                <a:cs typeface="Times New Roman"/>
              </a:rPr>
              <a:t>Chest</a:t>
            </a:r>
            <a:r>
              <a:rPr sz="2400" spc="-10" dirty="0">
                <a:solidFill>
                  <a:srgbClr val="C55A11"/>
                </a:solidFill>
                <a:latin typeface="Times New Roman"/>
                <a:cs typeface="Times New Roman"/>
              </a:rPr>
              <a:t> tightness</a:t>
            </a:r>
            <a:endParaRPr sz="2400">
              <a:latin typeface="Times New Roman"/>
              <a:cs typeface="Times New Roman"/>
            </a:endParaRPr>
          </a:p>
          <a:p>
            <a:pPr marL="355600" marR="5080" indent="-342900">
              <a:lnSpc>
                <a:spcPct val="100000"/>
              </a:lnSpc>
              <a:buFont typeface="Arial MT"/>
              <a:buChar char="*"/>
              <a:tabLst>
                <a:tab pos="355600" algn="l"/>
              </a:tabLst>
            </a:pPr>
            <a:r>
              <a:rPr sz="2400" dirty="0">
                <a:solidFill>
                  <a:srgbClr val="C55A11"/>
                </a:solidFill>
                <a:latin typeface="Times New Roman"/>
                <a:cs typeface="Times New Roman"/>
              </a:rPr>
              <a:t>A</a:t>
            </a:r>
            <a:r>
              <a:rPr sz="2400" spc="-120" dirty="0">
                <a:solidFill>
                  <a:srgbClr val="C55A11"/>
                </a:solidFill>
                <a:latin typeface="Times New Roman"/>
                <a:cs typeface="Times New Roman"/>
              </a:rPr>
              <a:t> </a:t>
            </a:r>
            <a:r>
              <a:rPr sz="2400" dirty="0">
                <a:solidFill>
                  <a:srgbClr val="C55A11"/>
                </a:solidFill>
                <a:latin typeface="Times New Roman"/>
                <a:cs typeface="Times New Roman"/>
              </a:rPr>
              <a:t>chronic</a:t>
            </a:r>
            <a:r>
              <a:rPr sz="2400" spc="15" dirty="0">
                <a:solidFill>
                  <a:srgbClr val="C55A11"/>
                </a:solidFill>
                <a:latin typeface="Times New Roman"/>
                <a:cs typeface="Times New Roman"/>
              </a:rPr>
              <a:t> </a:t>
            </a:r>
            <a:r>
              <a:rPr sz="2400" dirty="0">
                <a:solidFill>
                  <a:srgbClr val="C55A11"/>
                </a:solidFill>
                <a:latin typeface="Times New Roman"/>
                <a:cs typeface="Times New Roman"/>
              </a:rPr>
              <a:t>cough</a:t>
            </a:r>
            <a:r>
              <a:rPr sz="2400" spc="10" dirty="0">
                <a:solidFill>
                  <a:srgbClr val="C55A11"/>
                </a:solidFill>
                <a:latin typeface="Times New Roman"/>
                <a:cs typeface="Times New Roman"/>
              </a:rPr>
              <a:t> </a:t>
            </a:r>
            <a:r>
              <a:rPr sz="2400" dirty="0">
                <a:solidFill>
                  <a:srgbClr val="C55A11"/>
                </a:solidFill>
                <a:latin typeface="Times New Roman"/>
                <a:cs typeface="Times New Roman"/>
              </a:rPr>
              <a:t>that</a:t>
            </a:r>
            <a:r>
              <a:rPr sz="2400" spc="10" dirty="0">
                <a:solidFill>
                  <a:srgbClr val="C55A11"/>
                </a:solidFill>
                <a:latin typeface="Times New Roman"/>
                <a:cs typeface="Times New Roman"/>
              </a:rPr>
              <a:t> </a:t>
            </a:r>
            <a:r>
              <a:rPr sz="2400" dirty="0">
                <a:solidFill>
                  <a:srgbClr val="C55A11"/>
                </a:solidFill>
                <a:latin typeface="Times New Roman"/>
                <a:cs typeface="Times New Roman"/>
              </a:rPr>
              <a:t>may</a:t>
            </a:r>
            <a:r>
              <a:rPr sz="2400" spc="10" dirty="0">
                <a:solidFill>
                  <a:srgbClr val="C55A11"/>
                </a:solidFill>
                <a:latin typeface="Times New Roman"/>
                <a:cs typeface="Times New Roman"/>
              </a:rPr>
              <a:t> </a:t>
            </a:r>
            <a:r>
              <a:rPr sz="2400" dirty="0">
                <a:solidFill>
                  <a:srgbClr val="C55A11"/>
                </a:solidFill>
                <a:latin typeface="Times New Roman"/>
                <a:cs typeface="Times New Roman"/>
              </a:rPr>
              <a:t>produce</a:t>
            </a:r>
            <a:r>
              <a:rPr sz="2400" spc="5" dirty="0">
                <a:solidFill>
                  <a:srgbClr val="C55A11"/>
                </a:solidFill>
                <a:latin typeface="Times New Roman"/>
                <a:cs typeface="Times New Roman"/>
              </a:rPr>
              <a:t> </a:t>
            </a:r>
            <a:r>
              <a:rPr sz="2400" dirty="0">
                <a:solidFill>
                  <a:srgbClr val="C55A11"/>
                </a:solidFill>
                <a:latin typeface="Times New Roman"/>
                <a:cs typeface="Times New Roman"/>
              </a:rPr>
              <a:t>mucus</a:t>
            </a:r>
            <a:r>
              <a:rPr sz="2400" spc="20" dirty="0">
                <a:solidFill>
                  <a:srgbClr val="C55A11"/>
                </a:solidFill>
                <a:latin typeface="Times New Roman"/>
                <a:cs typeface="Times New Roman"/>
              </a:rPr>
              <a:t> </a:t>
            </a:r>
            <a:r>
              <a:rPr sz="2400" dirty="0">
                <a:solidFill>
                  <a:srgbClr val="C55A11"/>
                </a:solidFill>
                <a:latin typeface="Times New Roman"/>
                <a:cs typeface="Times New Roman"/>
              </a:rPr>
              <a:t>(sputum)</a:t>
            </a:r>
            <a:r>
              <a:rPr sz="2400" spc="20" dirty="0">
                <a:solidFill>
                  <a:srgbClr val="C55A11"/>
                </a:solidFill>
                <a:latin typeface="Times New Roman"/>
                <a:cs typeface="Times New Roman"/>
              </a:rPr>
              <a:t> </a:t>
            </a:r>
            <a:r>
              <a:rPr sz="2400" dirty="0">
                <a:solidFill>
                  <a:srgbClr val="C55A11"/>
                </a:solidFill>
                <a:latin typeface="Times New Roman"/>
                <a:cs typeface="Times New Roman"/>
              </a:rPr>
              <a:t>that</a:t>
            </a:r>
            <a:r>
              <a:rPr sz="2400" spc="10" dirty="0">
                <a:solidFill>
                  <a:srgbClr val="C55A11"/>
                </a:solidFill>
                <a:latin typeface="Times New Roman"/>
                <a:cs typeface="Times New Roman"/>
              </a:rPr>
              <a:t> </a:t>
            </a:r>
            <a:r>
              <a:rPr sz="2400" dirty="0">
                <a:solidFill>
                  <a:srgbClr val="C55A11"/>
                </a:solidFill>
                <a:latin typeface="Times New Roman"/>
                <a:cs typeface="Times New Roman"/>
              </a:rPr>
              <a:t>may</a:t>
            </a:r>
            <a:r>
              <a:rPr sz="2400" spc="15" dirty="0">
                <a:solidFill>
                  <a:srgbClr val="C55A11"/>
                </a:solidFill>
                <a:latin typeface="Times New Roman"/>
                <a:cs typeface="Times New Roman"/>
              </a:rPr>
              <a:t> </a:t>
            </a:r>
            <a:r>
              <a:rPr sz="2400" dirty="0">
                <a:solidFill>
                  <a:srgbClr val="C55A11"/>
                </a:solidFill>
                <a:latin typeface="Times New Roman"/>
                <a:cs typeface="Times New Roman"/>
              </a:rPr>
              <a:t>be</a:t>
            </a:r>
            <a:r>
              <a:rPr sz="2400" spc="15" dirty="0">
                <a:solidFill>
                  <a:srgbClr val="C55A11"/>
                </a:solidFill>
                <a:latin typeface="Times New Roman"/>
                <a:cs typeface="Times New Roman"/>
              </a:rPr>
              <a:t> </a:t>
            </a:r>
            <a:r>
              <a:rPr sz="2400" dirty="0">
                <a:solidFill>
                  <a:srgbClr val="C55A11"/>
                </a:solidFill>
                <a:latin typeface="Times New Roman"/>
                <a:cs typeface="Times New Roman"/>
              </a:rPr>
              <a:t>clear,</a:t>
            </a:r>
            <a:r>
              <a:rPr sz="2400" spc="-10" dirty="0">
                <a:solidFill>
                  <a:srgbClr val="C55A11"/>
                </a:solidFill>
                <a:latin typeface="Times New Roman"/>
                <a:cs typeface="Times New Roman"/>
              </a:rPr>
              <a:t> </a:t>
            </a:r>
            <a:r>
              <a:rPr sz="2400" dirty="0">
                <a:solidFill>
                  <a:srgbClr val="C55A11"/>
                </a:solidFill>
                <a:latin typeface="Times New Roman"/>
                <a:cs typeface="Times New Roman"/>
              </a:rPr>
              <a:t>white,</a:t>
            </a:r>
            <a:r>
              <a:rPr sz="2400" spc="15" dirty="0">
                <a:solidFill>
                  <a:srgbClr val="C55A11"/>
                </a:solidFill>
                <a:latin typeface="Times New Roman"/>
                <a:cs typeface="Times New Roman"/>
              </a:rPr>
              <a:t> </a:t>
            </a:r>
            <a:r>
              <a:rPr sz="2400" spc="-10" dirty="0">
                <a:solidFill>
                  <a:srgbClr val="C55A11"/>
                </a:solidFill>
                <a:latin typeface="Times New Roman"/>
                <a:cs typeface="Times New Roman"/>
              </a:rPr>
              <a:t>yellow,</a:t>
            </a:r>
            <a:r>
              <a:rPr sz="2400" dirty="0">
                <a:solidFill>
                  <a:srgbClr val="C55A11"/>
                </a:solidFill>
                <a:latin typeface="Times New Roman"/>
                <a:cs typeface="Times New Roman"/>
              </a:rPr>
              <a:t> </a:t>
            </a:r>
            <a:r>
              <a:rPr sz="2400" spc="-25" dirty="0">
                <a:solidFill>
                  <a:srgbClr val="C55A11"/>
                </a:solidFill>
                <a:latin typeface="Times New Roman"/>
                <a:cs typeface="Times New Roman"/>
              </a:rPr>
              <a:t>or </a:t>
            </a:r>
            <a:r>
              <a:rPr sz="2400" spc="-10" dirty="0">
                <a:solidFill>
                  <a:srgbClr val="C55A11"/>
                </a:solidFill>
                <a:latin typeface="Times New Roman"/>
                <a:cs typeface="Times New Roman"/>
              </a:rPr>
              <a:t>greenish</a:t>
            </a:r>
            <a:endParaRPr sz="2400">
              <a:latin typeface="Times New Roman"/>
              <a:cs typeface="Times New Roman"/>
            </a:endParaRPr>
          </a:p>
          <a:p>
            <a:pPr marL="354965" indent="-342265">
              <a:lnSpc>
                <a:spcPct val="100000"/>
              </a:lnSpc>
              <a:buFont typeface="Arial MT"/>
              <a:buChar char="*"/>
              <a:tabLst>
                <a:tab pos="354965" algn="l"/>
              </a:tabLst>
            </a:pPr>
            <a:r>
              <a:rPr sz="2400" dirty="0">
                <a:solidFill>
                  <a:srgbClr val="C55A11"/>
                </a:solidFill>
                <a:latin typeface="Times New Roman"/>
                <a:cs typeface="Times New Roman"/>
              </a:rPr>
              <a:t>Frequent</a:t>
            </a:r>
            <a:r>
              <a:rPr sz="2400" spc="-25" dirty="0">
                <a:solidFill>
                  <a:srgbClr val="C55A11"/>
                </a:solidFill>
                <a:latin typeface="Times New Roman"/>
                <a:cs typeface="Times New Roman"/>
              </a:rPr>
              <a:t> </a:t>
            </a:r>
            <a:r>
              <a:rPr sz="2400" dirty="0">
                <a:solidFill>
                  <a:srgbClr val="C55A11"/>
                </a:solidFill>
                <a:latin typeface="Times New Roman"/>
                <a:cs typeface="Times New Roman"/>
              </a:rPr>
              <a:t>respiratory</a:t>
            </a:r>
            <a:r>
              <a:rPr sz="2400" spc="-20" dirty="0">
                <a:solidFill>
                  <a:srgbClr val="C55A11"/>
                </a:solidFill>
                <a:latin typeface="Times New Roman"/>
                <a:cs typeface="Times New Roman"/>
              </a:rPr>
              <a:t> </a:t>
            </a:r>
            <a:r>
              <a:rPr sz="2400" spc="-10" dirty="0">
                <a:solidFill>
                  <a:srgbClr val="C55A11"/>
                </a:solidFill>
                <a:latin typeface="Times New Roman"/>
                <a:cs typeface="Times New Roman"/>
              </a:rPr>
              <a:t>infections</a:t>
            </a:r>
            <a:endParaRPr sz="2400">
              <a:latin typeface="Times New Roman"/>
              <a:cs typeface="Times New Roman"/>
            </a:endParaRPr>
          </a:p>
          <a:p>
            <a:pPr marL="354965" indent="-342265">
              <a:lnSpc>
                <a:spcPct val="100000"/>
              </a:lnSpc>
              <a:spcBef>
                <a:spcPts val="5"/>
              </a:spcBef>
              <a:buFont typeface="Arial MT"/>
              <a:buChar char="*"/>
              <a:tabLst>
                <a:tab pos="354965" algn="l"/>
              </a:tabLst>
            </a:pPr>
            <a:r>
              <a:rPr sz="2400" dirty="0">
                <a:solidFill>
                  <a:srgbClr val="C55A11"/>
                </a:solidFill>
                <a:latin typeface="Times New Roman"/>
                <a:cs typeface="Times New Roman"/>
              </a:rPr>
              <a:t>Lack</a:t>
            </a:r>
            <a:r>
              <a:rPr sz="2400" spc="-25" dirty="0">
                <a:solidFill>
                  <a:srgbClr val="C55A11"/>
                </a:solidFill>
                <a:latin typeface="Times New Roman"/>
                <a:cs typeface="Times New Roman"/>
              </a:rPr>
              <a:t> </a:t>
            </a:r>
            <a:r>
              <a:rPr sz="2400" dirty="0">
                <a:solidFill>
                  <a:srgbClr val="C55A11"/>
                </a:solidFill>
                <a:latin typeface="Times New Roman"/>
                <a:cs typeface="Times New Roman"/>
              </a:rPr>
              <a:t>of</a:t>
            </a:r>
            <a:r>
              <a:rPr sz="2400" spc="-5" dirty="0">
                <a:solidFill>
                  <a:srgbClr val="C55A11"/>
                </a:solidFill>
                <a:latin typeface="Times New Roman"/>
                <a:cs typeface="Times New Roman"/>
              </a:rPr>
              <a:t> </a:t>
            </a:r>
            <a:r>
              <a:rPr sz="2400" spc="-10" dirty="0">
                <a:solidFill>
                  <a:srgbClr val="C55A11"/>
                </a:solidFill>
                <a:latin typeface="Times New Roman"/>
                <a:cs typeface="Times New Roman"/>
              </a:rPr>
              <a:t>energy</a:t>
            </a:r>
            <a:endParaRPr sz="2400">
              <a:latin typeface="Times New Roman"/>
              <a:cs typeface="Times New Roman"/>
            </a:endParaRPr>
          </a:p>
          <a:p>
            <a:pPr marL="354965" indent="-342265">
              <a:lnSpc>
                <a:spcPct val="100000"/>
              </a:lnSpc>
              <a:buFont typeface="Arial MT"/>
              <a:buChar char="*"/>
              <a:tabLst>
                <a:tab pos="354965" algn="l"/>
              </a:tabLst>
            </a:pPr>
            <a:r>
              <a:rPr sz="2400" dirty="0">
                <a:solidFill>
                  <a:srgbClr val="C55A11"/>
                </a:solidFill>
                <a:latin typeface="Times New Roman"/>
                <a:cs typeface="Times New Roman"/>
              </a:rPr>
              <a:t>Unintended</a:t>
            </a:r>
            <a:r>
              <a:rPr sz="2400" spc="-40" dirty="0">
                <a:solidFill>
                  <a:srgbClr val="C55A11"/>
                </a:solidFill>
                <a:latin typeface="Times New Roman"/>
                <a:cs typeface="Times New Roman"/>
              </a:rPr>
              <a:t> </a:t>
            </a:r>
            <a:r>
              <a:rPr sz="2400" dirty="0">
                <a:solidFill>
                  <a:srgbClr val="C55A11"/>
                </a:solidFill>
                <a:latin typeface="Times New Roman"/>
                <a:cs typeface="Times New Roman"/>
              </a:rPr>
              <a:t>weight</a:t>
            </a:r>
            <a:r>
              <a:rPr sz="2400" spc="-10" dirty="0">
                <a:solidFill>
                  <a:srgbClr val="C55A11"/>
                </a:solidFill>
                <a:latin typeface="Times New Roman"/>
                <a:cs typeface="Times New Roman"/>
              </a:rPr>
              <a:t> </a:t>
            </a:r>
            <a:r>
              <a:rPr sz="2400" dirty="0">
                <a:solidFill>
                  <a:srgbClr val="C55A11"/>
                </a:solidFill>
                <a:latin typeface="Times New Roman"/>
                <a:cs typeface="Times New Roman"/>
              </a:rPr>
              <a:t>loss (in</a:t>
            </a:r>
            <a:r>
              <a:rPr sz="2400" spc="-30" dirty="0">
                <a:solidFill>
                  <a:srgbClr val="C55A11"/>
                </a:solidFill>
                <a:latin typeface="Times New Roman"/>
                <a:cs typeface="Times New Roman"/>
              </a:rPr>
              <a:t> </a:t>
            </a:r>
            <a:r>
              <a:rPr sz="2400" dirty="0">
                <a:solidFill>
                  <a:srgbClr val="C55A11"/>
                </a:solidFill>
                <a:latin typeface="Times New Roman"/>
                <a:cs typeface="Times New Roman"/>
              </a:rPr>
              <a:t>later</a:t>
            </a:r>
            <a:r>
              <a:rPr sz="2400" spc="-20" dirty="0">
                <a:solidFill>
                  <a:srgbClr val="C55A11"/>
                </a:solidFill>
                <a:latin typeface="Times New Roman"/>
                <a:cs typeface="Times New Roman"/>
              </a:rPr>
              <a:t> </a:t>
            </a:r>
            <a:r>
              <a:rPr sz="2400" spc="-10" dirty="0">
                <a:solidFill>
                  <a:srgbClr val="C55A11"/>
                </a:solidFill>
                <a:latin typeface="Times New Roman"/>
                <a:cs typeface="Times New Roman"/>
              </a:rPr>
              <a:t>stages)</a:t>
            </a:r>
            <a:endParaRPr sz="2400">
              <a:latin typeface="Times New Roman"/>
              <a:cs typeface="Times New Roman"/>
            </a:endParaRPr>
          </a:p>
          <a:p>
            <a:pPr marL="354965" indent="-342265">
              <a:lnSpc>
                <a:spcPct val="100000"/>
              </a:lnSpc>
              <a:buFont typeface="Arial MT"/>
              <a:buChar char="*"/>
              <a:tabLst>
                <a:tab pos="354965" algn="l"/>
              </a:tabLst>
            </a:pPr>
            <a:r>
              <a:rPr sz="2400" dirty="0">
                <a:solidFill>
                  <a:srgbClr val="C55A11"/>
                </a:solidFill>
                <a:latin typeface="Times New Roman"/>
                <a:cs typeface="Times New Roman"/>
              </a:rPr>
              <a:t>Swelling</a:t>
            </a:r>
            <a:r>
              <a:rPr sz="2400" spc="-40" dirty="0">
                <a:solidFill>
                  <a:srgbClr val="C55A11"/>
                </a:solidFill>
                <a:latin typeface="Times New Roman"/>
                <a:cs typeface="Times New Roman"/>
              </a:rPr>
              <a:t> </a:t>
            </a:r>
            <a:r>
              <a:rPr sz="2400" dirty="0">
                <a:solidFill>
                  <a:srgbClr val="C55A11"/>
                </a:solidFill>
                <a:latin typeface="Times New Roman"/>
                <a:cs typeface="Times New Roman"/>
              </a:rPr>
              <a:t>in</a:t>
            </a:r>
            <a:r>
              <a:rPr sz="2400" spc="-5" dirty="0">
                <a:solidFill>
                  <a:srgbClr val="C55A11"/>
                </a:solidFill>
                <a:latin typeface="Times New Roman"/>
                <a:cs typeface="Times New Roman"/>
              </a:rPr>
              <a:t> </a:t>
            </a:r>
            <a:r>
              <a:rPr sz="2400" dirty="0">
                <a:solidFill>
                  <a:srgbClr val="C55A11"/>
                </a:solidFill>
                <a:latin typeface="Times New Roman"/>
                <a:cs typeface="Times New Roman"/>
              </a:rPr>
              <a:t>ankles,</a:t>
            </a:r>
            <a:r>
              <a:rPr sz="2400" spc="-20" dirty="0">
                <a:solidFill>
                  <a:srgbClr val="C55A11"/>
                </a:solidFill>
                <a:latin typeface="Times New Roman"/>
                <a:cs typeface="Times New Roman"/>
              </a:rPr>
              <a:t> </a:t>
            </a:r>
            <a:r>
              <a:rPr sz="2400" dirty="0">
                <a:solidFill>
                  <a:srgbClr val="C55A11"/>
                </a:solidFill>
                <a:latin typeface="Times New Roman"/>
                <a:cs typeface="Times New Roman"/>
              </a:rPr>
              <a:t>feet,</a:t>
            </a:r>
            <a:r>
              <a:rPr sz="2400" spc="-15" dirty="0">
                <a:solidFill>
                  <a:srgbClr val="C55A11"/>
                </a:solidFill>
                <a:latin typeface="Times New Roman"/>
                <a:cs typeface="Times New Roman"/>
              </a:rPr>
              <a:t> </a:t>
            </a:r>
            <a:r>
              <a:rPr sz="2400" dirty="0">
                <a:solidFill>
                  <a:srgbClr val="C55A11"/>
                </a:solidFill>
                <a:latin typeface="Times New Roman"/>
                <a:cs typeface="Times New Roman"/>
              </a:rPr>
              <a:t>or</a:t>
            </a:r>
            <a:r>
              <a:rPr sz="2400" spc="-5" dirty="0">
                <a:solidFill>
                  <a:srgbClr val="C55A11"/>
                </a:solidFill>
                <a:latin typeface="Times New Roman"/>
                <a:cs typeface="Times New Roman"/>
              </a:rPr>
              <a:t> </a:t>
            </a:r>
            <a:r>
              <a:rPr sz="2400" spc="-20" dirty="0">
                <a:solidFill>
                  <a:srgbClr val="C55A11"/>
                </a:solidFill>
                <a:latin typeface="Times New Roman"/>
                <a:cs typeface="Times New Roman"/>
              </a:rPr>
              <a:t>legs</a:t>
            </a:r>
            <a:endParaRPr sz="2400">
              <a:latin typeface="Times New Roman"/>
              <a:cs typeface="Times New Roman"/>
            </a:endParaRPr>
          </a:p>
          <a:p>
            <a:pPr marL="88900">
              <a:lnSpc>
                <a:spcPct val="100000"/>
              </a:lnSpc>
            </a:pPr>
            <a:r>
              <a:rPr sz="2400" b="1" u="sng" spc="-25" dirty="0">
                <a:uFill>
                  <a:solidFill>
                    <a:srgbClr val="000000"/>
                  </a:solidFill>
                </a:uFill>
                <a:latin typeface="Times New Roman"/>
                <a:cs typeface="Times New Roman"/>
              </a:rPr>
              <a:t>Tests</a:t>
            </a:r>
            <a:r>
              <a:rPr sz="2400" b="1" u="sng" spc="-60"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may</a:t>
            </a:r>
            <a:r>
              <a:rPr sz="2400" b="1" u="sng" spc="-55" dirty="0">
                <a:uFill>
                  <a:solidFill>
                    <a:srgbClr val="000000"/>
                  </a:solidFill>
                </a:uFill>
                <a:latin typeface="Times New Roman"/>
                <a:cs typeface="Times New Roman"/>
              </a:rPr>
              <a:t> </a:t>
            </a:r>
            <a:r>
              <a:rPr sz="2400" b="1" u="sng" spc="-10" dirty="0">
                <a:uFill>
                  <a:solidFill>
                    <a:srgbClr val="000000"/>
                  </a:solidFill>
                </a:uFill>
                <a:latin typeface="Times New Roman"/>
                <a:cs typeface="Times New Roman"/>
              </a:rPr>
              <a:t>include:</a:t>
            </a:r>
            <a:endParaRPr sz="2400">
              <a:latin typeface="Times New Roman"/>
              <a:cs typeface="Times New Roman"/>
            </a:endParaRPr>
          </a:p>
          <a:p>
            <a:pPr marL="354965" indent="-342265">
              <a:lnSpc>
                <a:spcPct val="100000"/>
              </a:lnSpc>
              <a:buFont typeface="Arial MT"/>
              <a:buChar char="*"/>
              <a:tabLst>
                <a:tab pos="354965" algn="l"/>
              </a:tabLst>
            </a:pPr>
            <a:r>
              <a:rPr sz="2400" dirty="0">
                <a:latin typeface="Times New Roman"/>
                <a:cs typeface="Times New Roman"/>
              </a:rPr>
              <a:t>Lung</a:t>
            </a:r>
            <a:r>
              <a:rPr sz="2400" spc="-20" dirty="0">
                <a:latin typeface="Times New Roman"/>
                <a:cs typeface="Times New Roman"/>
              </a:rPr>
              <a:t> </a:t>
            </a:r>
            <a:r>
              <a:rPr sz="2400" dirty="0">
                <a:latin typeface="Times New Roman"/>
                <a:cs typeface="Times New Roman"/>
              </a:rPr>
              <a:t>(pulmonary)</a:t>
            </a:r>
            <a:r>
              <a:rPr sz="2400" spc="-15" dirty="0">
                <a:latin typeface="Times New Roman"/>
                <a:cs typeface="Times New Roman"/>
              </a:rPr>
              <a:t> </a:t>
            </a:r>
            <a:r>
              <a:rPr sz="2400" dirty="0">
                <a:latin typeface="Times New Roman"/>
                <a:cs typeface="Times New Roman"/>
              </a:rPr>
              <a:t>function</a:t>
            </a:r>
            <a:r>
              <a:rPr sz="2400" spc="-40" dirty="0">
                <a:latin typeface="Times New Roman"/>
                <a:cs typeface="Times New Roman"/>
              </a:rPr>
              <a:t> </a:t>
            </a:r>
            <a:r>
              <a:rPr sz="2400" spc="-10" dirty="0">
                <a:latin typeface="Times New Roman"/>
                <a:cs typeface="Times New Roman"/>
              </a:rPr>
              <a:t>tests.</a:t>
            </a:r>
            <a:endParaRPr sz="2400">
              <a:latin typeface="Times New Roman"/>
              <a:cs typeface="Times New Roman"/>
            </a:endParaRPr>
          </a:p>
          <a:p>
            <a:pPr marL="354965" indent="-342265">
              <a:lnSpc>
                <a:spcPct val="100000"/>
              </a:lnSpc>
              <a:buFont typeface="Arial MT"/>
              <a:buChar char="*"/>
              <a:tabLst>
                <a:tab pos="354965" algn="l"/>
              </a:tabLst>
            </a:pPr>
            <a:r>
              <a:rPr sz="2400" dirty="0">
                <a:latin typeface="Times New Roman"/>
                <a:cs typeface="Times New Roman"/>
              </a:rPr>
              <a:t>Chest </a:t>
            </a:r>
            <a:r>
              <a:rPr sz="2400" spc="-25" dirty="0">
                <a:latin typeface="Times New Roman"/>
                <a:cs typeface="Times New Roman"/>
              </a:rPr>
              <a:t>X-</a:t>
            </a:r>
            <a:r>
              <a:rPr sz="2400" spc="-20" dirty="0">
                <a:latin typeface="Times New Roman"/>
                <a:cs typeface="Times New Roman"/>
              </a:rPr>
              <a:t>ray.</a:t>
            </a:r>
            <a:endParaRPr sz="2400">
              <a:latin typeface="Times New Roman"/>
              <a:cs typeface="Times New Roman"/>
            </a:endParaRPr>
          </a:p>
          <a:p>
            <a:pPr marL="354965" indent="-342265">
              <a:lnSpc>
                <a:spcPct val="100000"/>
              </a:lnSpc>
              <a:buFont typeface="Arial MT"/>
              <a:buChar char="*"/>
              <a:tabLst>
                <a:tab pos="354965" algn="l"/>
              </a:tabLst>
            </a:pPr>
            <a:r>
              <a:rPr sz="2400" dirty="0">
                <a:latin typeface="Times New Roman"/>
                <a:cs typeface="Times New Roman"/>
              </a:rPr>
              <a:t>CT</a:t>
            </a:r>
            <a:r>
              <a:rPr sz="2400" spc="-45" dirty="0">
                <a:latin typeface="Times New Roman"/>
                <a:cs typeface="Times New Roman"/>
              </a:rPr>
              <a:t> </a:t>
            </a:r>
            <a:r>
              <a:rPr sz="2400" spc="-10" dirty="0">
                <a:latin typeface="Times New Roman"/>
                <a:cs typeface="Times New Roman"/>
              </a:rPr>
              <a:t>scan.</a:t>
            </a:r>
            <a:endParaRPr sz="2400">
              <a:latin typeface="Times New Roman"/>
              <a:cs typeface="Times New Roman"/>
            </a:endParaRPr>
          </a:p>
          <a:p>
            <a:pPr marL="354965" indent="-342265">
              <a:lnSpc>
                <a:spcPct val="100000"/>
              </a:lnSpc>
              <a:buFont typeface="Arial MT"/>
              <a:buChar char="*"/>
              <a:tabLst>
                <a:tab pos="354965" algn="l"/>
              </a:tabLst>
            </a:pPr>
            <a:r>
              <a:rPr sz="2400" dirty="0">
                <a:latin typeface="Times New Roman"/>
                <a:cs typeface="Times New Roman"/>
              </a:rPr>
              <a:t>Arterial</a:t>
            </a:r>
            <a:r>
              <a:rPr sz="2400" spc="-60" dirty="0">
                <a:latin typeface="Times New Roman"/>
                <a:cs typeface="Times New Roman"/>
              </a:rPr>
              <a:t> </a:t>
            </a:r>
            <a:r>
              <a:rPr sz="2400" dirty="0">
                <a:latin typeface="Times New Roman"/>
                <a:cs typeface="Times New Roman"/>
              </a:rPr>
              <a:t>blood</a:t>
            </a:r>
            <a:r>
              <a:rPr sz="2400" spc="-25" dirty="0">
                <a:latin typeface="Times New Roman"/>
                <a:cs typeface="Times New Roman"/>
              </a:rPr>
              <a:t> </a:t>
            </a:r>
            <a:r>
              <a:rPr sz="2400" dirty="0">
                <a:latin typeface="Times New Roman"/>
                <a:cs typeface="Times New Roman"/>
              </a:rPr>
              <a:t>gas</a:t>
            </a:r>
            <a:r>
              <a:rPr sz="2400" spc="-15" dirty="0">
                <a:latin typeface="Times New Roman"/>
                <a:cs typeface="Times New Roman"/>
              </a:rPr>
              <a:t> </a:t>
            </a:r>
            <a:r>
              <a:rPr sz="2400" spc="-10" dirty="0">
                <a:latin typeface="Times New Roman"/>
                <a:cs typeface="Times New Roman"/>
              </a:rPr>
              <a:t>analysis.</a:t>
            </a:r>
            <a:endParaRPr sz="2400">
              <a:latin typeface="Times New Roman"/>
              <a:cs typeface="Times New Roman"/>
            </a:endParaRPr>
          </a:p>
          <a:p>
            <a:pPr marL="354965" indent="-342265">
              <a:lnSpc>
                <a:spcPct val="100000"/>
              </a:lnSpc>
              <a:buFont typeface="Arial MT"/>
              <a:buChar char="*"/>
              <a:tabLst>
                <a:tab pos="354965" algn="l"/>
              </a:tabLst>
            </a:pPr>
            <a:r>
              <a:rPr sz="2400" dirty="0">
                <a:latin typeface="Times New Roman"/>
                <a:cs typeface="Times New Roman"/>
              </a:rPr>
              <a:t>Laboratory</a:t>
            </a:r>
            <a:r>
              <a:rPr sz="2400" spc="-40" dirty="0">
                <a:latin typeface="Times New Roman"/>
                <a:cs typeface="Times New Roman"/>
              </a:rPr>
              <a:t> </a:t>
            </a:r>
            <a:r>
              <a:rPr sz="2400" spc="-10" dirty="0">
                <a:latin typeface="Times New Roman"/>
                <a:cs typeface="Times New Roman"/>
              </a:rPr>
              <a:t>tests.</a:t>
            </a:r>
            <a:endParaRPr sz="2400">
              <a:latin typeface="Times New Roman"/>
              <a:cs typeface="Times New Roman"/>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52500" y="0"/>
            <a:ext cx="10287000" cy="685799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08526" y="224739"/>
            <a:ext cx="3248025" cy="940435"/>
          </a:xfrm>
          <a:prstGeom prst="rect">
            <a:avLst/>
          </a:prstGeom>
        </p:spPr>
        <p:txBody>
          <a:bodyPr vert="horz" wrap="square" lIns="0" tIns="12700" rIns="0" bIns="0" rtlCol="0">
            <a:spAutoFit/>
          </a:bodyPr>
          <a:lstStyle/>
          <a:p>
            <a:pPr marL="12700">
              <a:lnSpc>
                <a:spcPct val="100000"/>
              </a:lnSpc>
              <a:spcBef>
                <a:spcPts val="100"/>
              </a:spcBef>
            </a:pPr>
            <a:r>
              <a:rPr sz="6000" spc="-90" dirty="0">
                <a:solidFill>
                  <a:srgbClr val="C55A11"/>
                </a:solidFill>
                <a:latin typeface="Calibri Light"/>
                <a:cs typeface="Calibri Light"/>
              </a:rPr>
              <a:t>Ventilators</a:t>
            </a:r>
            <a:endParaRPr sz="6000">
              <a:latin typeface="Calibri Light"/>
              <a:cs typeface="Calibri Light"/>
            </a:endParaRPr>
          </a:p>
        </p:txBody>
      </p:sp>
      <p:sp>
        <p:nvSpPr>
          <p:cNvPr id="3" name="object 3"/>
          <p:cNvSpPr txBox="1"/>
          <p:nvPr/>
        </p:nvSpPr>
        <p:spPr>
          <a:xfrm>
            <a:off x="790143" y="1117472"/>
            <a:ext cx="10359390" cy="4171315"/>
          </a:xfrm>
          <a:prstGeom prst="rect">
            <a:avLst/>
          </a:prstGeom>
        </p:spPr>
        <p:txBody>
          <a:bodyPr vert="horz" wrap="square" lIns="0" tIns="74295" rIns="0" bIns="0" rtlCol="0">
            <a:spAutoFit/>
          </a:bodyPr>
          <a:lstStyle/>
          <a:p>
            <a:pPr marL="12700" marR="5080">
              <a:lnSpc>
                <a:spcPts val="3890"/>
              </a:lnSpc>
              <a:spcBef>
                <a:spcPts val="585"/>
              </a:spcBef>
              <a:tabLst>
                <a:tab pos="463550" algn="l"/>
                <a:tab pos="2536190" algn="l"/>
                <a:tab pos="3023870" algn="l"/>
                <a:tab pos="3413125" algn="l"/>
                <a:tab pos="4830445" algn="l"/>
                <a:tab pos="5781675" algn="l"/>
                <a:tab pos="7684770" algn="l"/>
                <a:tab pos="8281034" algn="l"/>
                <a:tab pos="9476105" algn="l"/>
              </a:tabLst>
            </a:pPr>
            <a:r>
              <a:rPr sz="3600" spc="-50" dirty="0">
                <a:solidFill>
                  <a:srgbClr val="221F1F"/>
                </a:solidFill>
                <a:latin typeface="Cambria"/>
                <a:cs typeface="Cambria"/>
              </a:rPr>
              <a:t>A</a:t>
            </a:r>
            <a:r>
              <a:rPr sz="3600" dirty="0">
                <a:solidFill>
                  <a:srgbClr val="221F1F"/>
                </a:solidFill>
                <a:latin typeface="Cambria"/>
                <a:cs typeface="Cambria"/>
              </a:rPr>
              <a:t>	</a:t>
            </a:r>
            <a:r>
              <a:rPr sz="3600" spc="-10" dirty="0">
                <a:solidFill>
                  <a:srgbClr val="221F1F"/>
                </a:solidFill>
                <a:latin typeface="Cambria"/>
                <a:cs typeface="Cambria"/>
              </a:rPr>
              <a:t>ventilator</a:t>
            </a:r>
            <a:r>
              <a:rPr sz="3600" dirty="0">
                <a:solidFill>
                  <a:srgbClr val="221F1F"/>
                </a:solidFill>
                <a:latin typeface="Cambria"/>
                <a:cs typeface="Cambria"/>
              </a:rPr>
              <a:t>	</a:t>
            </a:r>
            <a:r>
              <a:rPr sz="3600" spc="-25" dirty="0">
                <a:solidFill>
                  <a:srgbClr val="221F1F"/>
                </a:solidFill>
                <a:latin typeface="Cambria"/>
                <a:cs typeface="Cambria"/>
              </a:rPr>
              <a:t>is</a:t>
            </a:r>
            <a:r>
              <a:rPr sz="3600" dirty="0">
                <a:solidFill>
                  <a:srgbClr val="221F1F"/>
                </a:solidFill>
                <a:latin typeface="Cambria"/>
                <a:cs typeface="Cambria"/>
              </a:rPr>
              <a:t>	</a:t>
            </a:r>
            <a:r>
              <a:rPr sz="3600" spc="-50" dirty="0">
                <a:solidFill>
                  <a:srgbClr val="221F1F"/>
                </a:solidFill>
                <a:latin typeface="Cambria"/>
                <a:cs typeface="Cambria"/>
              </a:rPr>
              <a:t>a</a:t>
            </a:r>
            <a:r>
              <a:rPr sz="3600" dirty="0">
                <a:solidFill>
                  <a:srgbClr val="221F1F"/>
                </a:solidFill>
                <a:latin typeface="Cambria"/>
                <a:cs typeface="Cambria"/>
              </a:rPr>
              <a:t>	</a:t>
            </a:r>
            <a:r>
              <a:rPr sz="3600" spc="-10" dirty="0">
                <a:solidFill>
                  <a:srgbClr val="221F1F"/>
                </a:solidFill>
                <a:latin typeface="Cambria"/>
                <a:cs typeface="Cambria"/>
              </a:rPr>
              <a:t>device</a:t>
            </a:r>
            <a:r>
              <a:rPr sz="3600" dirty="0">
                <a:solidFill>
                  <a:srgbClr val="221F1F"/>
                </a:solidFill>
                <a:latin typeface="Cambria"/>
                <a:cs typeface="Cambria"/>
              </a:rPr>
              <a:t>	</a:t>
            </a:r>
            <a:r>
              <a:rPr sz="3600" spc="-20" dirty="0">
                <a:solidFill>
                  <a:srgbClr val="221F1F"/>
                </a:solidFill>
                <a:latin typeface="Cambria"/>
                <a:cs typeface="Cambria"/>
              </a:rPr>
              <a:t>that</a:t>
            </a:r>
            <a:r>
              <a:rPr sz="3600" dirty="0">
                <a:solidFill>
                  <a:srgbClr val="221F1F"/>
                </a:solidFill>
                <a:latin typeface="Cambria"/>
                <a:cs typeface="Cambria"/>
              </a:rPr>
              <a:t>	</a:t>
            </a:r>
            <a:r>
              <a:rPr sz="3600" spc="-10" dirty="0">
                <a:solidFill>
                  <a:srgbClr val="221F1F"/>
                </a:solidFill>
                <a:latin typeface="Cambria"/>
                <a:cs typeface="Cambria"/>
              </a:rPr>
              <a:t>supports</a:t>
            </a:r>
            <a:r>
              <a:rPr sz="3600" dirty="0">
                <a:solidFill>
                  <a:srgbClr val="221F1F"/>
                </a:solidFill>
                <a:latin typeface="Cambria"/>
                <a:cs typeface="Cambria"/>
              </a:rPr>
              <a:t>	</a:t>
            </a:r>
            <a:r>
              <a:rPr sz="3600" spc="-25" dirty="0">
                <a:solidFill>
                  <a:srgbClr val="221F1F"/>
                </a:solidFill>
                <a:latin typeface="Cambria"/>
                <a:cs typeface="Cambria"/>
              </a:rPr>
              <a:t>or</a:t>
            </a:r>
            <a:r>
              <a:rPr sz="3600" dirty="0">
                <a:solidFill>
                  <a:srgbClr val="221F1F"/>
                </a:solidFill>
                <a:latin typeface="Cambria"/>
                <a:cs typeface="Cambria"/>
              </a:rPr>
              <a:t>	</a:t>
            </a:r>
            <a:r>
              <a:rPr sz="3600" spc="-10" dirty="0">
                <a:solidFill>
                  <a:srgbClr val="221F1F"/>
                </a:solidFill>
                <a:latin typeface="Cambria"/>
                <a:cs typeface="Cambria"/>
              </a:rPr>
              <a:t>takes</a:t>
            </a:r>
            <a:r>
              <a:rPr sz="3600" dirty="0">
                <a:solidFill>
                  <a:srgbClr val="221F1F"/>
                </a:solidFill>
                <a:latin typeface="Cambria"/>
                <a:cs typeface="Cambria"/>
              </a:rPr>
              <a:t>	</a:t>
            </a:r>
            <a:r>
              <a:rPr sz="3600" spc="-45" dirty="0">
                <a:solidFill>
                  <a:srgbClr val="221F1F"/>
                </a:solidFill>
                <a:latin typeface="Cambria"/>
                <a:cs typeface="Cambria"/>
              </a:rPr>
              <a:t>over </a:t>
            </a:r>
            <a:r>
              <a:rPr sz="3600" dirty="0">
                <a:solidFill>
                  <a:srgbClr val="221F1F"/>
                </a:solidFill>
                <a:latin typeface="Cambria"/>
                <a:cs typeface="Cambria"/>
              </a:rPr>
              <a:t>the</a:t>
            </a:r>
            <a:r>
              <a:rPr sz="3600" spc="-85" dirty="0">
                <a:solidFill>
                  <a:srgbClr val="221F1F"/>
                </a:solidFill>
                <a:latin typeface="Cambria"/>
                <a:cs typeface="Cambria"/>
              </a:rPr>
              <a:t> </a:t>
            </a:r>
            <a:r>
              <a:rPr sz="3600" dirty="0">
                <a:solidFill>
                  <a:srgbClr val="221F1F"/>
                </a:solidFill>
                <a:latin typeface="Cambria"/>
                <a:cs typeface="Cambria"/>
              </a:rPr>
              <a:t>breathing</a:t>
            </a:r>
            <a:r>
              <a:rPr sz="3600" spc="-80" dirty="0">
                <a:solidFill>
                  <a:srgbClr val="221F1F"/>
                </a:solidFill>
                <a:latin typeface="Cambria"/>
                <a:cs typeface="Cambria"/>
              </a:rPr>
              <a:t> </a:t>
            </a:r>
            <a:r>
              <a:rPr sz="3600" dirty="0">
                <a:solidFill>
                  <a:srgbClr val="221F1F"/>
                </a:solidFill>
                <a:latin typeface="Cambria"/>
                <a:cs typeface="Cambria"/>
              </a:rPr>
              <a:t>process,</a:t>
            </a:r>
            <a:r>
              <a:rPr sz="3600" spc="-70" dirty="0">
                <a:solidFill>
                  <a:srgbClr val="221F1F"/>
                </a:solidFill>
                <a:latin typeface="Cambria"/>
                <a:cs typeface="Cambria"/>
              </a:rPr>
              <a:t> </a:t>
            </a:r>
            <a:r>
              <a:rPr sz="3600" dirty="0">
                <a:solidFill>
                  <a:srgbClr val="221F1F"/>
                </a:solidFill>
                <a:latin typeface="Cambria"/>
                <a:cs typeface="Cambria"/>
              </a:rPr>
              <a:t>pumping</a:t>
            </a:r>
            <a:r>
              <a:rPr sz="3600" spc="-65" dirty="0">
                <a:solidFill>
                  <a:srgbClr val="221F1F"/>
                </a:solidFill>
                <a:latin typeface="Cambria"/>
                <a:cs typeface="Cambria"/>
              </a:rPr>
              <a:t> </a:t>
            </a:r>
            <a:r>
              <a:rPr sz="3600" dirty="0">
                <a:solidFill>
                  <a:srgbClr val="221F1F"/>
                </a:solidFill>
                <a:latin typeface="Cambria"/>
                <a:cs typeface="Cambria"/>
              </a:rPr>
              <a:t>air</a:t>
            </a:r>
            <a:r>
              <a:rPr sz="3600" spc="-55" dirty="0">
                <a:solidFill>
                  <a:srgbClr val="221F1F"/>
                </a:solidFill>
                <a:latin typeface="Cambria"/>
                <a:cs typeface="Cambria"/>
              </a:rPr>
              <a:t> </a:t>
            </a:r>
            <a:r>
              <a:rPr sz="3600" dirty="0">
                <a:solidFill>
                  <a:srgbClr val="221F1F"/>
                </a:solidFill>
                <a:latin typeface="Cambria"/>
                <a:cs typeface="Cambria"/>
              </a:rPr>
              <a:t>into</a:t>
            </a:r>
            <a:r>
              <a:rPr sz="3600" spc="-65" dirty="0">
                <a:solidFill>
                  <a:srgbClr val="221F1F"/>
                </a:solidFill>
                <a:latin typeface="Cambria"/>
                <a:cs typeface="Cambria"/>
              </a:rPr>
              <a:t> </a:t>
            </a:r>
            <a:r>
              <a:rPr sz="3600" dirty="0">
                <a:solidFill>
                  <a:srgbClr val="221F1F"/>
                </a:solidFill>
                <a:latin typeface="Cambria"/>
                <a:cs typeface="Cambria"/>
              </a:rPr>
              <a:t>the</a:t>
            </a:r>
            <a:r>
              <a:rPr sz="3600" spc="-90" dirty="0">
                <a:solidFill>
                  <a:srgbClr val="221F1F"/>
                </a:solidFill>
                <a:latin typeface="Cambria"/>
                <a:cs typeface="Cambria"/>
              </a:rPr>
              <a:t> </a:t>
            </a:r>
            <a:r>
              <a:rPr sz="3600" spc="-10" dirty="0">
                <a:solidFill>
                  <a:srgbClr val="221F1F"/>
                </a:solidFill>
                <a:latin typeface="Cambria"/>
                <a:cs typeface="Cambria"/>
              </a:rPr>
              <a:t>lungs.</a:t>
            </a:r>
            <a:endParaRPr sz="3600">
              <a:latin typeface="Cambria"/>
              <a:cs typeface="Cambria"/>
            </a:endParaRPr>
          </a:p>
          <a:p>
            <a:pPr marL="12700">
              <a:lnSpc>
                <a:spcPct val="100000"/>
              </a:lnSpc>
              <a:spcBef>
                <a:spcPts val="505"/>
              </a:spcBef>
            </a:pPr>
            <a:r>
              <a:rPr sz="3600" b="1" dirty="0">
                <a:solidFill>
                  <a:srgbClr val="221F1F"/>
                </a:solidFill>
                <a:latin typeface="Cambria"/>
                <a:cs typeface="Cambria"/>
              </a:rPr>
              <a:t>Types</a:t>
            </a:r>
            <a:r>
              <a:rPr sz="3600" b="1" spc="-60" dirty="0">
                <a:solidFill>
                  <a:srgbClr val="221F1F"/>
                </a:solidFill>
                <a:latin typeface="Cambria"/>
                <a:cs typeface="Cambria"/>
              </a:rPr>
              <a:t> </a:t>
            </a:r>
            <a:r>
              <a:rPr sz="3600" b="1" dirty="0">
                <a:solidFill>
                  <a:srgbClr val="221F1F"/>
                </a:solidFill>
                <a:latin typeface="Cambria"/>
                <a:cs typeface="Cambria"/>
              </a:rPr>
              <a:t>of</a:t>
            </a:r>
            <a:r>
              <a:rPr sz="3600" b="1" spc="-50" dirty="0">
                <a:solidFill>
                  <a:srgbClr val="221F1F"/>
                </a:solidFill>
                <a:latin typeface="Cambria"/>
                <a:cs typeface="Cambria"/>
              </a:rPr>
              <a:t> </a:t>
            </a:r>
            <a:r>
              <a:rPr sz="3600" b="1" spc="-10" dirty="0">
                <a:solidFill>
                  <a:srgbClr val="221F1F"/>
                </a:solidFill>
                <a:latin typeface="Cambria"/>
                <a:cs typeface="Cambria"/>
              </a:rPr>
              <a:t>ventilator</a:t>
            </a:r>
            <a:endParaRPr sz="3600">
              <a:latin typeface="Cambria"/>
              <a:cs typeface="Cambria"/>
            </a:endParaRPr>
          </a:p>
          <a:p>
            <a:pPr marL="240665" indent="-227965">
              <a:lnSpc>
                <a:spcPct val="100000"/>
              </a:lnSpc>
              <a:spcBef>
                <a:spcPts val="565"/>
              </a:spcBef>
              <a:buFont typeface="Arial MT"/>
              <a:buChar char="•"/>
              <a:tabLst>
                <a:tab pos="240665" algn="l"/>
              </a:tabLst>
            </a:pPr>
            <a:r>
              <a:rPr sz="3600" dirty="0">
                <a:solidFill>
                  <a:srgbClr val="221F1F"/>
                </a:solidFill>
                <a:latin typeface="Cambria"/>
                <a:cs typeface="Cambria"/>
              </a:rPr>
              <a:t>Face</a:t>
            </a:r>
            <a:r>
              <a:rPr sz="3600" spc="-125" dirty="0">
                <a:solidFill>
                  <a:srgbClr val="221F1F"/>
                </a:solidFill>
                <a:latin typeface="Cambria"/>
                <a:cs typeface="Cambria"/>
              </a:rPr>
              <a:t> </a:t>
            </a:r>
            <a:r>
              <a:rPr sz="3600" dirty="0">
                <a:solidFill>
                  <a:srgbClr val="221F1F"/>
                </a:solidFill>
                <a:latin typeface="Cambria"/>
                <a:cs typeface="Cambria"/>
              </a:rPr>
              <a:t>mask</a:t>
            </a:r>
            <a:r>
              <a:rPr sz="3600" spc="-110" dirty="0">
                <a:solidFill>
                  <a:srgbClr val="221F1F"/>
                </a:solidFill>
                <a:latin typeface="Cambria"/>
                <a:cs typeface="Cambria"/>
              </a:rPr>
              <a:t> </a:t>
            </a:r>
            <a:r>
              <a:rPr sz="3600" spc="-10" dirty="0">
                <a:solidFill>
                  <a:srgbClr val="221F1F"/>
                </a:solidFill>
                <a:latin typeface="Cambria"/>
                <a:cs typeface="Cambria"/>
              </a:rPr>
              <a:t>ventilators</a:t>
            </a:r>
            <a:endParaRPr sz="3600">
              <a:latin typeface="Cambria"/>
              <a:cs typeface="Cambria"/>
            </a:endParaRPr>
          </a:p>
          <a:p>
            <a:pPr marL="240665" indent="-227965">
              <a:lnSpc>
                <a:spcPct val="100000"/>
              </a:lnSpc>
              <a:spcBef>
                <a:spcPts val="580"/>
              </a:spcBef>
              <a:buFont typeface="Arial MT"/>
              <a:buChar char="•"/>
              <a:tabLst>
                <a:tab pos="240665" algn="l"/>
              </a:tabLst>
            </a:pPr>
            <a:r>
              <a:rPr sz="3600" spc="-10" dirty="0">
                <a:solidFill>
                  <a:srgbClr val="221F1F"/>
                </a:solidFill>
                <a:latin typeface="Cambria"/>
                <a:cs typeface="Cambria"/>
              </a:rPr>
              <a:t>Mechanical</a:t>
            </a:r>
            <a:r>
              <a:rPr sz="3600" spc="-100" dirty="0">
                <a:solidFill>
                  <a:srgbClr val="221F1F"/>
                </a:solidFill>
                <a:latin typeface="Cambria"/>
                <a:cs typeface="Cambria"/>
              </a:rPr>
              <a:t> </a:t>
            </a:r>
            <a:r>
              <a:rPr sz="3600" spc="-10" dirty="0">
                <a:solidFill>
                  <a:srgbClr val="221F1F"/>
                </a:solidFill>
                <a:latin typeface="Cambria"/>
                <a:cs typeface="Cambria"/>
              </a:rPr>
              <a:t>ventilators</a:t>
            </a:r>
            <a:endParaRPr sz="3600">
              <a:latin typeface="Cambria"/>
              <a:cs typeface="Cambria"/>
            </a:endParaRPr>
          </a:p>
          <a:p>
            <a:pPr marL="240665" indent="-227965">
              <a:lnSpc>
                <a:spcPct val="100000"/>
              </a:lnSpc>
              <a:spcBef>
                <a:spcPts val="565"/>
              </a:spcBef>
              <a:buFont typeface="Arial MT"/>
              <a:buChar char="•"/>
              <a:tabLst>
                <a:tab pos="240665" algn="l"/>
              </a:tabLst>
            </a:pPr>
            <a:r>
              <a:rPr sz="3600" dirty="0">
                <a:solidFill>
                  <a:srgbClr val="221F1F"/>
                </a:solidFill>
                <a:latin typeface="Cambria"/>
                <a:cs typeface="Cambria"/>
              </a:rPr>
              <a:t>Manual</a:t>
            </a:r>
            <a:r>
              <a:rPr sz="3600" spc="-105" dirty="0">
                <a:solidFill>
                  <a:srgbClr val="221F1F"/>
                </a:solidFill>
                <a:latin typeface="Cambria"/>
                <a:cs typeface="Cambria"/>
              </a:rPr>
              <a:t> </a:t>
            </a:r>
            <a:r>
              <a:rPr sz="3600" dirty="0">
                <a:solidFill>
                  <a:srgbClr val="221F1F"/>
                </a:solidFill>
                <a:latin typeface="Cambria"/>
                <a:cs typeface="Cambria"/>
              </a:rPr>
              <a:t>resuscitator</a:t>
            </a:r>
            <a:r>
              <a:rPr sz="3600" spc="-130" dirty="0">
                <a:solidFill>
                  <a:srgbClr val="221F1F"/>
                </a:solidFill>
                <a:latin typeface="Cambria"/>
                <a:cs typeface="Cambria"/>
              </a:rPr>
              <a:t> </a:t>
            </a:r>
            <a:r>
              <a:rPr sz="3600" spc="-20" dirty="0">
                <a:solidFill>
                  <a:srgbClr val="221F1F"/>
                </a:solidFill>
                <a:latin typeface="Cambria"/>
                <a:cs typeface="Cambria"/>
              </a:rPr>
              <a:t>bags</a:t>
            </a:r>
            <a:endParaRPr sz="3600">
              <a:latin typeface="Cambria"/>
              <a:cs typeface="Cambria"/>
            </a:endParaRPr>
          </a:p>
          <a:p>
            <a:pPr marL="240665" indent="-227965">
              <a:lnSpc>
                <a:spcPct val="100000"/>
              </a:lnSpc>
              <a:spcBef>
                <a:spcPts val="565"/>
              </a:spcBef>
              <a:buFont typeface="Arial MT"/>
              <a:buChar char="•"/>
              <a:tabLst>
                <a:tab pos="240665" algn="l"/>
              </a:tabLst>
            </a:pPr>
            <a:r>
              <a:rPr sz="3600" spc="-30" dirty="0">
                <a:solidFill>
                  <a:srgbClr val="221F1F"/>
                </a:solidFill>
                <a:latin typeface="Cambria"/>
                <a:cs typeface="Cambria"/>
              </a:rPr>
              <a:t>Tracheostomy</a:t>
            </a:r>
            <a:r>
              <a:rPr sz="3600" spc="-114" dirty="0">
                <a:solidFill>
                  <a:srgbClr val="221F1F"/>
                </a:solidFill>
                <a:latin typeface="Cambria"/>
                <a:cs typeface="Cambria"/>
              </a:rPr>
              <a:t> </a:t>
            </a:r>
            <a:r>
              <a:rPr sz="3600" spc="-10" dirty="0">
                <a:solidFill>
                  <a:srgbClr val="221F1F"/>
                </a:solidFill>
                <a:latin typeface="Cambria"/>
                <a:cs typeface="Cambria"/>
              </a:rPr>
              <a:t>ventilators</a:t>
            </a:r>
            <a:endParaRPr sz="3600">
              <a:latin typeface="Cambria"/>
              <a:cs typeface="Cambria"/>
            </a:endParaRPr>
          </a:p>
        </p:txBody>
      </p:sp>
      <p:pic>
        <p:nvPicPr>
          <p:cNvPr id="4" name="object 4"/>
          <p:cNvPicPr/>
          <p:nvPr/>
        </p:nvPicPr>
        <p:blipFill>
          <a:blip r:embed="rId2" cstate="print"/>
          <a:stretch>
            <a:fillRect/>
          </a:stretch>
        </p:blipFill>
        <p:spPr>
          <a:xfrm>
            <a:off x="6935723" y="2197607"/>
            <a:ext cx="4291583" cy="42915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drá veľryba význam Trúchliť human brain vs cpu adresár predstavovať  postroj">
            <a:extLst>
              <a:ext uri="{FF2B5EF4-FFF2-40B4-BE49-F238E27FC236}">
                <a16:creationId xmlns:a16="http://schemas.microsoft.com/office/drawing/2014/main" id="{5E576788-AA4A-9E12-C53B-C54399F7A3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97536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66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951" y="-33146"/>
            <a:ext cx="4357370"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000000"/>
                </a:solidFill>
                <a:latin typeface="Calibri"/>
                <a:cs typeface="Calibri"/>
              </a:rPr>
              <a:t>Face</a:t>
            </a:r>
            <a:r>
              <a:rPr sz="4000" b="1" spc="-150" dirty="0">
                <a:solidFill>
                  <a:srgbClr val="000000"/>
                </a:solidFill>
                <a:latin typeface="Calibri"/>
                <a:cs typeface="Calibri"/>
              </a:rPr>
              <a:t> </a:t>
            </a:r>
            <a:r>
              <a:rPr sz="4000" b="1" dirty="0">
                <a:solidFill>
                  <a:srgbClr val="000000"/>
                </a:solidFill>
                <a:latin typeface="Calibri"/>
                <a:cs typeface="Calibri"/>
              </a:rPr>
              <a:t>mask</a:t>
            </a:r>
            <a:r>
              <a:rPr sz="4000" b="1" spc="-130" dirty="0">
                <a:solidFill>
                  <a:srgbClr val="000000"/>
                </a:solidFill>
                <a:latin typeface="Calibri"/>
                <a:cs typeface="Calibri"/>
              </a:rPr>
              <a:t> </a:t>
            </a:r>
            <a:r>
              <a:rPr sz="4000" b="1" spc="-10" dirty="0">
                <a:solidFill>
                  <a:srgbClr val="000000"/>
                </a:solidFill>
                <a:latin typeface="Calibri"/>
                <a:cs typeface="Calibri"/>
              </a:rPr>
              <a:t>ventilator</a:t>
            </a:r>
            <a:endParaRPr sz="4000">
              <a:latin typeface="Calibri"/>
              <a:cs typeface="Calibri"/>
            </a:endParaRPr>
          </a:p>
        </p:txBody>
      </p:sp>
      <p:sp>
        <p:nvSpPr>
          <p:cNvPr id="3" name="object 3"/>
          <p:cNvSpPr txBox="1"/>
          <p:nvPr/>
        </p:nvSpPr>
        <p:spPr>
          <a:xfrm>
            <a:off x="263143" y="943102"/>
            <a:ext cx="6350635" cy="4800600"/>
          </a:xfrm>
          <a:prstGeom prst="rect">
            <a:avLst/>
          </a:prstGeom>
        </p:spPr>
        <p:txBody>
          <a:bodyPr vert="horz" wrap="square" lIns="0" tIns="60960" rIns="0" bIns="0" rtlCol="0">
            <a:spAutoFit/>
          </a:bodyPr>
          <a:lstStyle/>
          <a:p>
            <a:pPr marL="240029" marR="6985" indent="-227329" algn="just">
              <a:lnSpc>
                <a:spcPts val="3020"/>
              </a:lnSpc>
              <a:spcBef>
                <a:spcPts val="480"/>
              </a:spcBef>
              <a:buFont typeface="Arial MT"/>
              <a:buChar char="•"/>
              <a:tabLst>
                <a:tab pos="241300" algn="l"/>
              </a:tabLst>
            </a:pPr>
            <a:r>
              <a:rPr sz="2800" dirty="0">
                <a:solidFill>
                  <a:srgbClr val="221F1F"/>
                </a:solidFill>
                <a:latin typeface="Cambria"/>
                <a:cs typeface="Cambria"/>
              </a:rPr>
              <a:t>It</a:t>
            </a:r>
            <a:r>
              <a:rPr sz="2800" spc="-40" dirty="0">
                <a:solidFill>
                  <a:srgbClr val="221F1F"/>
                </a:solidFill>
                <a:latin typeface="Cambria"/>
                <a:cs typeface="Cambria"/>
              </a:rPr>
              <a:t> </a:t>
            </a:r>
            <a:r>
              <a:rPr sz="2800" dirty="0">
                <a:solidFill>
                  <a:srgbClr val="221F1F"/>
                </a:solidFill>
                <a:latin typeface="Cambria"/>
                <a:cs typeface="Cambria"/>
              </a:rPr>
              <a:t>is</a:t>
            </a:r>
            <a:r>
              <a:rPr sz="2800" spc="-35" dirty="0">
                <a:solidFill>
                  <a:srgbClr val="221F1F"/>
                </a:solidFill>
                <a:latin typeface="Cambria"/>
                <a:cs typeface="Cambria"/>
              </a:rPr>
              <a:t> </a:t>
            </a:r>
            <a:r>
              <a:rPr sz="2800" dirty="0">
                <a:solidFill>
                  <a:srgbClr val="221F1F"/>
                </a:solidFill>
                <a:latin typeface="Cambria"/>
                <a:cs typeface="Cambria"/>
              </a:rPr>
              <a:t>a</a:t>
            </a:r>
            <a:r>
              <a:rPr sz="2800" spc="-30" dirty="0">
                <a:solidFill>
                  <a:srgbClr val="221F1F"/>
                </a:solidFill>
                <a:latin typeface="Cambria"/>
                <a:cs typeface="Cambria"/>
              </a:rPr>
              <a:t> </a:t>
            </a:r>
            <a:r>
              <a:rPr sz="2800" spc="-20" dirty="0">
                <a:solidFill>
                  <a:srgbClr val="221F1F"/>
                </a:solidFill>
                <a:latin typeface="Cambria"/>
                <a:cs typeface="Cambria"/>
              </a:rPr>
              <a:t>noninvasive </a:t>
            </a:r>
            <a:r>
              <a:rPr sz="2800" dirty="0">
                <a:solidFill>
                  <a:srgbClr val="221F1F"/>
                </a:solidFill>
                <a:latin typeface="Cambria"/>
                <a:cs typeface="Cambria"/>
              </a:rPr>
              <a:t>method</a:t>
            </a:r>
            <a:r>
              <a:rPr sz="2800" spc="-30" dirty="0">
                <a:solidFill>
                  <a:srgbClr val="221F1F"/>
                </a:solidFill>
                <a:latin typeface="Cambria"/>
                <a:cs typeface="Cambria"/>
              </a:rPr>
              <a:t> </a:t>
            </a:r>
            <a:r>
              <a:rPr sz="2800" dirty="0">
                <a:solidFill>
                  <a:srgbClr val="221F1F"/>
                </a:solidFill>
                <a:latin typeface="Cambria"/>
                <a:cs typeface="Cambria"/>
              </a:rPr>
              <a:t>of</a:t>
            </a:r>
            <a:r>
              <a:rPr sz="2800" spc="-30" dirty="0">
                <a:solidFill>
                  <a:srgbClr val="221F1F"/>
                </a:solidFill>
                <a:latin typeface="Cambria"/>
                <a:cs typeface="Cambria"/>
              </a:rPr>
              <a:t> </a:t>
            </a:r>
            <a:r>
              <a:rPr sz="2800" spc="-10" dirty="0">
                <a:solidFill>
                  <a:srgbClr val="221F1F"/>
                </a:solidFill>
                <a:latin typeface="Cambria"/>
                <a:cs typeface="Cambria"/>
              </a:rPr>
              <a:t>supporting 	</a:t>
            </a:r>
            <a:r>
              <a:rPr sz="2800" dirty="0">
                <a:solidFill>
                  <a:srgbClr val="221F1F"/>
                </a:solidFill>
                <a:latin typeface="Cambria"/>
                <a:cs typeface="Cambria"/>
              </a:rPr>
              <a:t>the</a:t>
            </a:r>
            <a:r>
              <a:rPr sz="2800" spc="-70" dirty="0">
                <a:solidFill>
                  <a:srgbClr val="221F1F"/>
                </a:solidFill>
                <a:latin typeface="Cambria"/>
                <a:cs typeface="Cambria"/>
              </a:rPr>
              <a:t> </a:t>
            </a:r>
            <a:r>
              <a:rPr sz="2800" dirty="0">
                <a:solidFill>
                  <a:srgbClr val="221F1F"/>
                </a:solidFill>
                <a:latin typeface="Cambria"/>
                <a:cs typeface="Cambria"/>
              </a:rPr>
              <a:t>breathing</a:t>
            </a:r>
            <a:r>
              <a:rPr sz="2800" spc="-80" dirty="0">
                <a:solidFill>
                  <a:srgbClr val="221F1F"/>
                </a:solidFill>
                <a:latin typeface="Cambria"/>
                <a:cs typeface="Cambria"/>
              </a:rPr>
              <a:t> </a:t>
            </a:r>
            <a:r>
              <a:rPr sz="2800" dirty="0">
                <a:solidFill>
                  <a:srgbClr val="221F1F"/>
                </a:solidFill>
                <a:latin typeface="Cambria"/>
                <a:cs typeface="Cambria"/>
              </a:rPr>
              <a:t>and</a:t>
            </a:r>
            <a:r>
              <a:rPr sz="2800" spc="-80" dirty="0">
                <a:solidFill>
                  <a:srgbClr val="221F1F"/>
                </a:solidFill>
                <a:latin typeface="Cambria"/>
                <a:cs typeface="Cambria"/>
              </a:rPr>
              <a:t> </a:t>
            </a:r>
            <a:r>
              <a:rPr sz="2800" spc="-10" dirty="0">
                <a:solidFill>
                  <a:srgbClr val="221F1F"/>
                </a:solidFill>
                <a:latin typeface="Cambria"/>
                <a:cs typeface="Cambria"/>
              </a:rPr>
              <a:t>oxygen</a:t>
            </a:r>
            <a:r>
              <a:rPr sz="2800" spc="-65" dirty="0">
                <a:solidFill>
                  <a:srgbClr val="221F1F"/>
                </a:solidFill>
                <a:latin typeface="Cambria"/>
                <a:cs typeface="Cambria"/>
              </a:rPr>
              <a:t> </a:t>
            </a:r>
            <a:r>
              <a:rPr sz="2800" spc="-10" dirty="0">
                <a:solidFill>
                  <a:srgbClr val="221F1F"/>
                </a:solidFill>
                <a:latin typeface="Cambria"/>
                <a:cs typeface="Cambria"/>
              </a:rPr>
              <a:t>levels.</a:t>
            </a:r>
            <a:endParaRPr sz="2800">
              <a:latin typeface="Cambria"/>
              <a:cs typeface="Cambria"/>
            </a:endParaRPr>
          </a:p>
          <a:p>
            <a:pPr marL="240029" marR="6985" indent="-227329" algn="just">
              <a:lnSpc>
                <a:spcPct val="90000"/>
              </a:lnSpc>
              <a:spcBef>
                <a:spcPts val="955"/>
              </a:spcBef>
              <a:buFont typeface="Arial MT"/>
              <a:buChar char="•"/>
              <a:tabLst>
                <a:tab pos="241300" algn="l"/>
              </a:tabLst>
            </a:pPr>
            <a:r>
              <a:rPr sz="2800" dirty="0">
                <a:solidFill>
                  <a:srgbClr val="221F1F"/>
                </a:solidFill>
                <a:latin typeface="Cambria"/>
                <a:cs typeface="Cambria"/>
              </a:rPr>
              <a:t>The</a:t>
            </a:r>
            <a:r>
              <a:rPr sz="2800" spc="220" dirty="0">
                <a:solidFill>
                  <a:srgbClr val="221F1F"/>
                </a:solidFill>
                <a:latin typeface="Cambria"/>
                <a:cs typeface="Cambria"/>
              </a:rPr>
              <a:t> </a:t>
            </a:r>
            <a:r>
              <a:rPr sz="2800" dirty="0">
                <a:solidFill>
                  <a:srgbClr val="221F1F"/>
                </a:solidFill>
                <a:latin typeface="Cambria"/>
                <a:cs typeface="Cambria"/>
              </a:rPr>
              <a:t>mask</a:t>
            </a:r>
            <a:r>
              <a:rPr sz="2800" spc="215" dirty="0">
                <a:solidFill>
                  <a:srgbClr val="221F1F"/>
                </a:solidFill>
                <a:latin typeface="Cambria"/>
                <a:cs typeface="Cambria"/>
              </a:rPr>
              <a:t> </a:t>
            </a:r>
            <a:r>
              <a:rPr sz="2800" dirty="0">
                <a:solidFill>
                  <a:srgbClr val="221F1F"/>
                </a:solidFill>
                <a:latin typeface="Cambria"/>
                <a:cs typeface="Cambria"/>
              </a:rPr>
              <a:t>fits</a:t>
            </a:r>
            <a:r>
              <a:rPr sz="2800" spc="220" dirty="0">
                <a:solidFill>
                  <a:srgbClr val="221F1F"/>
                </a:solidFill>
                <a:latin typeface="Cambria"/>
                <a:cs typeface="Cambria"/>
              </a:rPr>
              <a:t> </a:t>
            </a:r>
            <a:r>
              <a:rPr sz="2800" dirty="0">
                <a:solidFill>
                  <a:srgbClr val="221F1F"/>
                </a:solidFill>
                <a:latin typeface="Cambria"/>
                <a:cs typeface="Cambria"/>
              </a:rPr>
              <a:t>over</a:t>
            </a:r>
            <a:r>
              <a:rPr sz="2800" spc="225" dirty="0">
                <a:solidFill>
                  <a:srgbClr val="221F1F"/>
                </a:solidFill>
                <a:latin typeface="Cambria"/>
                <a:cs typeface="Cambria"/>
              </a:rPr>
              <a:t> </a:t>
            </a:r>
            <a:r>
              <a:rPr sz="2800" dirty="0">
                <a:solidFill>
                  <a:srgbClr val="221F1F"/>
                </a:solidFill>
                <a:latin typeface="Cambria"/>
                <a:cs typeface="Cambria"/>
              </a:rPr>
              <a:t>the</a:t>
            </a:r>
            <a:r>
              <a:rPr sz="2800" spc="220" dirty="0">
                <a:solidFill>
                  <a:srgbClr val="221F1F"/>
                </a:solidFill>
                <a:latin typeface="Cambria"/>
                <a:cs typeface="Cambria"/>
              </a:rPr>
              <a:t> </a:t>
            </a:r>
            <a:r>
              <a:rPr sz="2800" dirty="0">
                <a:solidFill>
                  <a:srgbClr val="221F1F"/>
                </a:solidFill>
                <a:latin typeface="Cambria"/>
                <a:cs typeface="Cambria"/>
              </a:rPr>
              <a:t>nose</a:t>
            </a:r>
            <a:r>
              <a:rPr sz="2800" spc="215" dirty="0">
                <a:solidFill>
                  <a:srgbClr val="221F1F"/>
                </a:solidFill>
                <a:latin typeface="Cambria"/>
                <a:cs typeface="Cambria"/>
              </a:rPr>
              <a:t> </a:t>
            </a:r>
            <a:r>
              <a:rPr sz="2800" dirty="0">
                <a:solidFill>
                  <a:srgbClr val="221F1F"/>
                </a:solidFill>
                <a:latin typeface="Cambria"/>
                <a:cs typeface="Cambria"/>
              </a:rPr>
              <a:t>and</a:t>
            </a:r>
            <a:r>
              <a:rPr sz="2800" spc="210" dirty="0">
                <a:solidFill>
                  <a:srgbClr val="221F1F"/>
                </a:solidFill>
                <a:latin typeface="Cambria"/>
                <a:cs typeface="Cambria"/>
              </a:rPr>
              <a:t> </a:t>
            </a:r>
            <a:r>
              <a:rPr sz="2800" spc="-10" dirty="0">
                <a:solidFill>
                  <a:srgbClr val="221F1F"/>
                </a:solidFill>
                <a:latin typeface="Cambria"/>
                <a:cs typeface="Cambria"/>
              </a:rPr>
              <a:t>mouth 	</a:t>
            </a:r>
            <a:r>
              <a:rPr sz="2800" dirty="0">
                <a:solidFill>
                  <a:srgbClr val="221F1F"/>
                </a:solidFill>
                <a:latin typeface="Cambria"/>
                <a:cs typeface="Cambria"/>
              </a:rPr>
              <a:t>while</a:t>
            </a:r>
            <a:r>
              <a:rPr sz="2800" spc="50" dirty="0">
                <a:solidFill>
                  <a:srgbClr val="221F1F"/>
                </a:solidFill>
                <a:latin typeface="Cambria"/>
                <a:cs typeface="Cambria"/>
              </a:rPr>
              <a:t>  </a:t>
            </a:r>
            <a:r>
              <a:rPr sz="2800" dirty="0">
                <a:solidFill>
                  <a:srgbClr val="221F1F"/>
                </a:solidFill>
                <a:latin typeface="Cambria"/>
                <a:cs typeface="Cambria"/>
              </a:rPr>
              <a:t>air</a:t>
            </a:r>
            <a:r>
              <a:rPr sz="2800" spc="45" dirty="0">
                <a:solidFill>
                  <a:srgbClr val="221F1F"/>
                </a:solidFill>
                <a:latin typeface="Cambria"/>
                <a:cs typeface="Cambria"/>
              </a:rPr>
              <a:t>  </a:t>
            </a:r>
            <a:r>
              <a:rPr sz="2800" dirty="0">
                <a:solidFill>
                  <a:srgbClr val="221F1F"/>
                </a:solidFill>
                <a:latin typeface="Cambria"/>
                <a:cs typeface="Cambria"/>
              </a:rPr>
              <a:t>blows</a:t>
            </a:r>
            <a:r>
              <a:rPr sz="2800" spc="60" dirty="0">
                <a:solidFill>
                  <a:srgbClr val="221F1F"/>
                </a:solidFill>
                <a:latin typeface="Cambria"/>
                <a:cs typeface="Cambria"/>
              </a:rPr>
              <a:t>  </a:t>
            </a:r>
            <a:r>
              <a:rPr sz="2800" dirty="0">
                <a:solidFill>
                  <a:srgbClr val="221F1F"/>
                </a:solidFill>
                <a:latin typeface="Cambria"/>
                <a:cs typeface="Cambria"/>
              </a:rPr>
              <a:t>into</a:t>
            </a:r>
            <a:r>
              <a:rPr sz="2800" spc="55" dirty="0">
                <a:solidFill>
                  <a:srgbClr val="221F1F"/>
                </a:solidFill>
                <a:latin typeface="Cambria"/>
                <a:cs typeface="Cambria"/>
              </a:rPr>
              <a:t>  </a:t>
            </a:r>
            <a:r>
              <a:rPr sz="2800" dirty="0">
                <a:solidFill>
                  <a:srgbClr val="221F1F"/>
                </a:solidFill>
                <a:latin typeface="Cambria"/>
                <a:cs typeface="Cambria"/>
              </a:rPr>
              <a:t>the</a:t>
            </a:r>
            <a:r>
              <a:rPr sz="2800" spc="50" dirty="0">
                <a:solidFill>
                  <a:srgbClr val="221F1F"/>
                </a:solidFill>
                <a:latin typeface="Cambria"/>
                <a:cs typeface="Cambria"/>
              </a:rPr>
              <a:t>  </a:t>
            </a:r>
            <a:r>
              <a:rPr sz="2800" dirty="0">
                <a:solidFill>
                  <a:srgbClr val="221F1F"/>
                </a:solidFill>
                <a:latin typeface="Cambria"/>
                <a:cs typeface="Cambria"/>
              </a:rPr>
              <a:t>airways</a:t>
            </a:r>
            <a:r>
              <a:rPr sz="2800" spc="55" dirty="0">
                <a:solidFill>
                  <a:srgbClr val="221F1F"/>
                </a:solidFill>
                <a:latin typeface="Cambria"/>
                <a:cs typeface="Cambria"/>
              </a:rPr>
              <a:t>  </a:t>
            </a:r>
            <a:r>
              <a:rPr sz="2800" spc="-25" dirty="0">
                <a:solidFill>
                  <a:srgbClr val="221F1F"/>
                </a:solidFill>
                <a:latin typeface="Cambria"/>
                <a:cs typeface="Cambria"/>
              </a:rPr>
              <a:t>and 	</a:t>
            </a:r>
            <a:r>
              <a:rPr sz="2800" spc="-10" dirty="0">
                <a:solidFill>
                  <a:srgbClr val="221F1F"/>
                </a:solidFill>
                <a:latin typeface="Cambria"/>
                <a:cs typeface="Cambria"/>
              </a:rPr>
              <a:t>lungs.</a:t>
            </a:r>
            <a:endParaRPr sz="2800">
              <a:latin typeface="Cambria"/>
              <a:cs typeface="Cambria"/>
            </a:endParaRPr>
          </a:p>
          <a:p>
            <a:pPr marL="12700" algn="just">
              <a:lnSpc>
                <a:spcPct val="100000"/>
              </a:lnSpc>
              <a:spcBef>
                <a:spcPts val="565"/>
              </a:spcBef>
            </a:pPr>
            <a:r>
              <a:rPr sz="2800" b="1" dirty="0">
                <a:latin typeface="Calibri"/>
                <a:cs typeface="Calibri"/>
              </a:rPr>
              <a:t>Mechanical</a:t>
            </a:r>
            <a:r>
              <a:rPr sz="2800" b="1" spc="-160" dirty="0">
                <a:latin typeface="Calibri"/>
                <a:cs typeface="Calibri"/>
              </a:rPr>
              <a:t> </a:t>
            </a:r>
            <a:r>
              <a:rPr sz="2800" b="1" spc="-10" dirty="0">
                <a:latin typeface="Calibri"/>
                <a:cs typeface="Calibri"/>
              </a:rPr>
              <a:t>ventilator</a:t>
            </a:r>
            <a:endParaRPr sz="2800">
              <a:latin typeface="Calibri"/>
              <a:cs typeface="Calibri"/>
            </a:endParaRPr>
          </a:p>
          <a:p>
            <a:pPr marL="12700" marR="5080" indent="154940" algn="just">
              <a:lnSpc>
                <a:spcPts val="3020"/>
              </a:lnSpc>
              <a:spcBef>
                <a:spcPts val="1150"/>
              </a:spcBef>
            </a:pPr>
            <a:r>
              <a:rPr sz="2800" dirty="0">
                <a:solidFill>
                  <a:srgbClr val="221F1F"/>
                </a:solidFill>
                <a:latin typeface="Cambria"/>
                <a:cs typeface="Cambria"/>
              </a:rPr>
              <a:t>These</a:t>
            </a:r>
            <a:r>
              <a:rPr sz="2800" spc="484" dirty="0">
                <a:solidFill>
                  <a:srgbClr val="221F1F"/>
                </a:solidFill>
                <a:latin typeface="Cambria"/>
                <a:cs typeface="Cambria"/>
              </a:rPr>
              <a:t> </a:t>
            </a:r>
            <a:r>
              <a:rPr sz="2800" dirty="0">
                <a:solidFill>
                  <a:srgbClr val="221F1F"/>
                </a:solidFill>
                <a:latin typeface="Cambria"/>
                <a:cs typeface="Cambria"/>
              </a:rPr>
              <a:t>are</a:t>
            </a:r>
            <a:r>
              <a:rPr sz="2800" spc="475" dirty="0">
                <a:solidFill>
                  <a:srgbClr val="221F1F"/>
                </a:solidFill>
                <a:latin typeface="Cambria"/>
                <a:cs typeface="Cambria"/>
              </a:rPr>
              <a:t> </a:t>
            </a:r>
            <a:r>
              <a:rPr sz="2800" dirty="0">
                <a:solidFill>
                  <a:srgbClr val="221F1F"/>
                </a:solidFill>
                <a:latin typeface="Cambria"/>
                <a:cs typeface="Cambria"/>
              </a:rPr>
              <a:t>machines</a:t>
            </a:r>
            <a:r>
              <a:rPr sz="2800" spc="480" dirty="0">
                <a:solidFill>
                  <a:srgbClr val="221F1F"/>
                </a:solidFill>
                <a:latin typeface="Cambria"/>
                <a:cs typeface="Cambria"/>
              </a:rPr>
              <a:t> </a:t>
            </a:r>
            <a:r>
              <a:rPr sz="2800" dirty="0">
                <a:solidFill>
                  <a:srgbClr val="221F1F"/>
                </a:solidFill>
                <a:latin typeface="Cambria"/>
                <a:cs typeface="Cambria"/>
              </a:rPr>
              <a:t>that</a:t>
            </a:r>
            <a:r>
              <a:rPr sz="2800" spc="480" dirty="0">
                <a:solidFill>
                  <a:srgbClr val="221F1F"/>
                </a:solidFill>
                <a:latin typeface="Cambria"/>
                <a:cs typeface="Cambria"/>
              </a:rPr>
              <a:t> </a:t>
            </a:r>
            <a:r>
              <a:rPr sz="2800" dirty="0">
                <a:solidFill>
                  <a:srgbClr val="221F1F"/>
                </a:solidFill>
                <a:latin typeface="Cambria"/>
                <a:cs typeface="Cambria"/>
              </a:rPr>
              <a:t>take</a:t>
            </a:r>
            <a:r>
              <a:rPr sz="2800" spc="484" dirty="0">
                <a:solidFill>
                  <a:srgbClr val="221F1F"/>
                </a:solidFill>
                <a:latin typeface="Cambria"/>
                <a:cs typeface="Cambria"/>
              </a:rPr>
              <a:t> </a:t>
            </a:r>
            <a:r>
              <a:rPr sz="2800" dirty="0">
                <a:solidFill>
                  <a:srgbClr val="221F1F"/>
                </a:solidFill>
                <a:latin typeface="Cambria"/>
                <a:cs typeface="Cambria"/>
              </a:rPr>
              <a:t>over</a:t>
            </a:r>
            <a:r>
              <a:rPr sz="2800" spc="475" dirty="0">
                <a:solidFill>
                  <a:srgbClr val="221F1F"/>
                </a:solidFill>
                <a:latin typeface="Cambria"/>
                <a:cs typeface="Cambria"/>
              </a:rPr>
              <a:t> </a:t>
            </a:r>
            <a:r>
              <a:rPr sz="2800" spc="-25" dirty="0">
                <a:solidFill>
                  <a:srgbClr val="221F1F"/>
                </a:solidFill>
                <a:latin typeface="Cambria"/>
                <a:cs typeface="Cambria"/>
              </a:rPr>
              <a:t>the </a:t>
            </a:r>
            <a:r>
              <a:rPr sz="2800" dirty="0">
                <a:solidFill>
                  <a:srgbClr val="221F1F"/>
                </a:solidFill>
                <a:latin typeface="Cambria"/>
                <a:cs typeface="Cambria"/>
              </a:rPr>
              <a:t>breathing</a:t>
            </a:r>
            <a:r>
              <a:rPr sz="2800" spc="-120" dirty="0">
                <a:solidFill>
                  <a:srgbClr val="221F1F"/>
                </a:solidFill>
                <a:latin typeface="Cambria"/>
                <a:cs typeface="Cambria"/>
              </a:rPr>
              <a:t> </a:t>
            </a:r>
            <a:r>
              <a:rPr sz="2800" dirty="0">
                <a:solidFill>
                  <a:srgbClr val="221F1F"/>
                </a:solidFill>
                <a:latin typeface="Cambria"/>
                <a:cs typeface="Cambria"/>
              </a:rPr>
              <a:t>process</a:t>
            </a:r>
            <a:r>
              <a:rPr sz="2800" spc="-120" dirty="0">
                <a:solidFill>
                  <a:srgbClr val="221F1F"/>
                </a:solidFill>
                <a:latin typeface="Cambria"/>
                <a:cs typeface="Cambria"/>
              </a:rPr>
              <a:t> </a:t>
            </a:r>
            <a:r>
              <a:rPr sz="2800" spc="-10" dirty="0">
                <a:solidFill>
                  <a:srgbClr val="221F1F"/>
                </a:solidFill>
                <a:latin typeface="Cambria"/>
                <a:cs typeface="Cambria"/>
              </a:rPr>
              <a:t>entirely</a:t>
            </a:r>
            <a:r>
              <a:rPr sz="2800" spc="-120" dirty="0">
                <a:solidFill>
                  <a:srgbClr val="221F1F"/>
                </a:solidFill>
                <a:latin typeface="Cambria"/>
                <a:cs typeface="Cambria"/>
              </a:rPr>
              <a:t> </a:t>
            </a:r>
            <a:r>
              <a:rPr sz="2800" spc="-50" dirty="0">
                <a:solidFill>
                  <a:srgbClr val="221F1F"/>
                </a:solidFill>
                <a:latin typeface="Cambria"/>
                <a:cs typeface="Cambria"/>
              </a:rPr>
              <a:t>.</a:t>
            </a:r>
            <a:endParaRPr sz="2800">
              <a:latin typeface="Cambria"/>
              <a:cs typeface="Cambria"/>
            </a:endParaRPr>
          </a:p>
          <a:p>
            <a:pPr marL="12700" marR="5080" algn="just">
              <a:lnSpc>
                <a:spcPct val="90000"/>
              </a:lnSpc>
              <a:spcBef>
                <a:spcPts val="960"/>
              </a:spcBef>
            </a:pPr>
            <a:r>
              <a:rPr sz="2800" dirty="0">
                <a:solidFill>
                  <a:srgbClr val="221F1F"/>
                </a:solidFill>
                <a:latin typeface="Cambria"/>
                <a:cs typeface="Cambria"/>
              </a:rPr>
              <a:t>It</a:t>
            </a:r>
            <a:r>
              <a:rPr sz="2800" spc="530" dirty="0">
                <a:solidFill>
                  <a:srgbClr val="221F1F"/>
                </a:solidFill>
                <a:latin typeface="Cambria"/>
                <a:cs typeface="Cambria"/>
              </a:rPr>
              <a:t> </a:t>
            </a:r>
            <a:r>
              <a:rPr sz="2800" dirty="0">
                <a:solidFill>
                  <a:srgbClr val="221F1F"/>
                </a:solidFill>
                <a:latin typeface="Cambria"/>
                <a:cs typeface="Cambria"/>
              </a:rPr>
              <a:t>work</a:t>
            </a:r>
            <a:r>
              <a:rPr sz="2800" spc="525" dirty="0">
                <a:solidFill>
                  <a:srgbClr val="221F1F"/>
                </a:solidFill>
                <a:latin typeface="Cambria"/>
                <a:cs typeface="Cambria"/>
              </a:rPr>
              <a:t> </a:t>
            </a:r>
            <a:r>
              <a:rPr sz="2800" dirty="0">
                <a:solidFill>
                  <a:srgbClr val="221F1F"/>
                </a:solidFill>
                <a:latin typeface="Cambria"/>
                <a:cs typeface="Cambria"/>
              </a:rPr>
              <a:t>via</a:t>
            </a:r>
            <a:r>
              <a:rPr sz="2800" spc="525" dirty="0">
                <a:solidFill>
                  <a:srgbClr val="221F1F"/>
                </a:solidFill>
                <a:latin typeface="Cambria"/>
                <a:cs typeface="Cambria"/>
              </a:rPr>
              <a:t> </a:t>
            </a:r>
            <a:r>
              <a:rPr sz="2800" dirty="0">
                <a:solidFill>
                  <a:srgbClr val="221F1F"/>
                </a:solidFill>
                <a:latin typeface="Cambria"/>
                <a:cs typeface="Cambria"/>
              </a:rPr>
              <a:t>a</a:t>
            </a:r>
            <a:r>
              <a:rPr sz="2800" spc="530" dirty="0">
                <a:solidFill>
                  <a:srgbClr val="221F1F"/>
                </a:solidFill>
                <a:latin typeface="Cambria"/>
                <a:cs typeface="Cambria"/>
              </a:rPr>
              <a:t> </a:t>
            </a:r>
            <a:r>
              <a:rPr sz="2800" dirty="0">
                <a:solidFill>
                  <a:srgbClr val="221F1F"/>
                </a:solidFill>
                <a:latin typeface="Cambria"/>
                <a:cs typeface="Cambria"/>
              </a:rPr>
              <a:t>tube</a:t>
            </a:r>
            <a:r>
              <a:rPr sz="2800" spc="525" dirty="0">
                <a:solidFill>
                  <a:srgbClr val="221F1F"/>
                </a:solidFill>
                <a:latin typeface="Cambria"/>
                <a:cs typeface="Cambria"/>
              </a:rPr>
              <a:t> </a:t>
            </a:r>
            <a:r>
              <a:rPr sz="2800" dirty="0">
                <a:solidFill>
                  <a:srgbClr val="221F1F"/>
                </a:solidFill>
                <a:latin typeface="Cambria"/>
                <a:cs typeface="Cambria"/>
              </a:rPr>
              <a:t>in</a:t>
            </a:r>
            <a:r>
              <a:rPr sz="2800" spc="535" dirty="0">
                <a:solidFill>
                  <a:srgbClr val="221F1F"/>
                </a:solidFill>
                <a:latin typeface="Cambria"/>
                <a:cs typeface="Cambria"/>
              </a:rPr>
              <a:t> </a:t>
            </a:r>
            <a:r>
              <a:rPr sz="2800" dirty="0">
                <a:solidFill>
                  <a:srgbClr val="221F1F"/>
                </a:solidFill>
                <a:latin typeface="Cambria"/>
                <a:cs typeface="Cambria"/>
              </a:rPr>
              <a:t>a</a:t>
            </a:r>
            <a:r>
              <a:rPr sz="2800" spc="520" dirty="0">
                <a:solidFill>
                  <a:srgbClr val="221F1F"/>
                </a:solidFill>
                <a:latin typeface="Cambria"/>
                <a:cs typeface="Cambria"/>
              </a:rPr>
              <a:t> </a:t>
            </a:r>
            <a:r>
              <a:rPr sz="2800" dirty="0">
                <a:solidFill>
                  <a:srgbClr val="221F1F"/>
                </a:solidFill>
                <a:latin typeface="Cambria"/>
                <a:cs typeface="Cambria"/>
              </a:rPr>
              <a:t>person’s</a:t>
            </a:r>
            <a:r>
              <a:rPr sz="2800" spc="540" dirty="0">
                <a:solidFill>
                  <a:srgbClr val="221F1F"/>
                </a:solidFill>
                <a:latin typeface="Cambria"/>
                <a:cs typeface="Cambria"/>
              </a:rPr>
              <a:t> </a:t>
            </a:r>
            <a:r>
              <a:rPr sz="2800" spc="-10" dirty="0">
                <a:solidFill>
                  <a:srgbClr val="221F1F"/>
                </a:solidFill>
                <a:latin typeface="Cambria"/>
                <a:cs typeface="Cambria"/>
              </a:rPr>
              <a:t>throat, </a:t>
            </a:r>
            <a:r>
              <a:rPr sz="2800" dirty="0">
                <a:solidFill>
                  <a:srgbClr val="221F1F"/>
                </a:solidFill>
                <a:latin typeface="Cambria"/>
                <a:cs typeface="Cambria"/>
              </a:rPr>
              <a:t>pumping</a:t>
            </a:r>
            <a:r>
              <a:rPr sz="2800" spc="440" dirty="0">
                <a:solidFill>
                  <a:srgbClr val="221F1F"/>
                </a:solidFill>
                <a:latin typeface="Cambria"/>
                <a:cs typeface="Cambria"/>
              </a:rPr>
              <a:t>   </a:t>
            </a:r>
            <a:r>
              <a:rPr sz="2800" dirty="0">
                <a:solidFill>
                  <a:srgbClr val="221F1F"/>
                </a:solidFill>
                <a:latin typeface="Cambria"/>
                <a:cs typeface="Cambria"/>
              </a:rPr>
              <a:t>air</a:t>
            </a:r>
            <a:r>
              <a:rPr sz="2800" spc="434" dirty="0">
                <a:solidFill>
                  <a:srgbClr val="221F1F"/>
                </a:solidFill>
                <a:latin typeface="Cambria"/>
                <a:cs typeface="Cambria"/>
              </a:rPr>
              <a:t>   </a:t>
            </a:r>
            <a:r>
              <a:rPr sz="2800" dirty="0">
                <a:solidFill>
                  <a:srgbClr val="221F1F"/>
                </a:solidFill>
                <a:latin typeface="Cambria"/>
                <a:cs typeface="Cambria"/>
              </a:rPr>
              <a:t>into</a:t>
            </a:r>
            <a:r>
              <a:rPr sz="2800" spc="445" dirty="0">
                <a:solidFill>
                  <a:srgbClr val="221F1F"/>
                </a:solidFill>
                <a:latin typeface="Cambria"/>
                <a:cs typeface="Cambria"/>
              </a:rPr>
              <a:t>   </a:t>
            </a:r>
            <a:r>
              <a:rPr sz="2800" dirty="0">
                <a:solidFill>
                  <a:srgbClr val="221F1F"/>
                </a:solidFill>
                <a:latin typeface="Cambria"/>
                <a:cs typeface="Cambria"/>
              </a:rPr>
              <a:t>the</a:t>
            </a:r>
            <a:r>
              <a:rPr sz="2800" spc="440" dirty="0">
                <a:solidFill>
                  <a:srgbClr val="221F1F"/>
                </a:solidFill>
                <a:latin typeface="Cambria"/>
                <a:cs typeface="Cambria"/>
              </a:rPr>
              <a:t>   </a:t>
            </a:r>
            <a:r>
              <a:rPr sz="2800" dirty="0">
                <a:solidFill>
                  <a:srgbClr val="221F1F"/>
                </a:solidFill>
                <a:latin typeface="Cambria"/>
                <a:cs typeface="Cambria"/>
              </a:rPr>
              <a:t>lungs</a:t>
            </a:r>
            <a:r>
              <a:rPr sz="2800" spc="440" dirty="0">
                <a:solidFill>
                  <a:srgbClr val="221F1F"/>
                </a:solidFill>
                <a:latin typeface="Cambria"/>
                <a:cs typeface="Cambria"/>
              </a:rPr>
              <a:t>   </a:t>
            </a:r>
            <a:r>
              <a:rPr sz="2800" spc="-25" dirty="0">
                <a:solidFill>
                  <a:srgbClr val="221F1F"/>
                </a:solidFill>
                <a:latin typeface="Cambria"/>
                <a:cs typeface="Cambria"/>
              </a:rPr>
              <a:t>and </a:t>
            </a:r>
            <a:r>
              <a:rPr sz="2800" spc="-10" dirty="0">
                <a:solidFill>
                  <a:srgbClr val="221F1F"/>
                </a:solidFill>
                <a:latin typeface="Cambria"/>
                <a:cs typeface="Cambria"/>
              </a:rPr>
              <a:t>transporting</a:t>
            </a:r>
            <a:r>
              <a:rPr sz="2800" spc="-70" dirty="0">
                <a:solidFill>
                  <a:srgbClr val="221F1F"/>
                </a:solidFill>
                <a:latin typeface="Cambria"/>
                <a:cs typeface="Cambria"/>
              </a:rPr>
              <a:t> </a:t>
            </a:r>
            <a:r>
              <a:rPr sz="2800" dirty="0">
                <a:solidFill>
                  <a:srgbClr val="221F1F"/>
                </a:solidFill>
                <a:latin typeface="Cambria"/>
                <a:cs typeface="Cambria"/>
              </a:rPr>
              <a:t>carbon</a:t>
            </a:r>
            <a:r>
              <a:rPr sz="2800" spc="-80" dirty="0">
                <a:solidFill>
                  <a:srgbClr val="221F1F"/>
                </a:solidFill>
                <a:latin typeface="Cambria"/>
                <a:cs typeface="Cambria"/>
              </a:rPr>
              <a:t> </a:t>
            </a:r>
            <a:r>
              <a:rPr sz="2800" dirty="0">
                <a:solidFill>
                  <a:srgbClr val="221F1F"/>
                </a:solidFill>
                <a:latin typeface="Cambria"/>
                <a:cs typeface="Cambria"/>
              </a:rPr>
              <a:t>dioxide</a:t>
            </a:r>
            <a:r>
              <a:rPr sz="2800" spc="-114" dirty="0">
                <a:solidFill>
                  <a:srgbClr val="221F1F"/>
                </a:solidFill>
                <a:latin typeface="Cambria"/>
                <a:cs typeface="Cambria"/>
              </a:rPr>
              <a:t> </a:t>
            </a:r>
            <a:r>
              <a:rPr sz="2800" spc="-10" dirty="0">
                <a:solidFill>
                  <a:srgbClr val="221F1F"/>
                </a:solidFill>
                <a:latin typeface="Cambria"/>
                <a:cs typeface="Cambria"/>
              </a:rPr>
              <a:t>away.</a:t>
            </a:r>
            <a:endParaRPr sz="2800">
              <a:latin typeface="Cambria"/>
              <a:cs typeface="Cambria"/>
            </a:endParaRPr>
          </a:p>
        </p:txBody>
      </p:sp>
      <p:pic>
        <p:nvPicPr>
          <p:cNvPr id="4" name="object 4"/>
          <p:cNvPicPr/>
          <p:nvPr/>
        </p:nvPicPr>
        <p:blipFill>
          <a:blip r:embed="rId2" cstate="print"/>
          <a:stretch>
            <a:fillRect/>
          </a:stretch>
        </p:blipFill>
        <p:spPr>
          <a:xfrm>
            <a:off x="6824471" y="220979"/>
            <a:ext cx="4838700" cy="3208020"/>
          </a:xfrm>
          <a:prstGeom prst="rect">
            <a:avLst/>
          </a:prstGeom>
        </p:spPr>
      </p:pic>
      <p:pic>
        <p:nvPicPr>
          <p:cNvPr id="5" name="object 5"/>
          <p:cNvPicPr/>
          <p:nvPr/>
        </p:nvPicPr>
        <p:blipFill>
          <a:blip r:embed="rId3" cstate="print"/>
          <a:stretch>
            <a:fillRect/>
          </a:stretch>
        </p:blipFill>
        <p:spPr>
          <a:xfrm>
            <a:off x="6824471" y="3672840"/>
            <a:ext cx="4934712" cy="272012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a:lnSpc>
                <a:spcPct val="100000"/>
              </a:lnSpc>
              <a:spcBef>
                <a:spcPts val="105"/>
              </a:spcBef>
            </a:pPr>
            <a:r>
              <a:rPr dirty="0"/>
              <a:t>Manual</a:t>
            </a:r>
            <a:r>
              <a:rPr spc="-90" dirty="0"/>
              <a:t> </a:t>
            </a:r>
            <a:r>
              <a:rPr spc="-10" dirty="0"/>
              <a:t>Resuscitator</a:t>
            </a:r>
            <a:r>
              <a:rPr spc="-105" dirty="0"/>
              <a:t> </a:t>
            </a:r>
            <a:r>
              <a:rPr spc="-20" dirty="0"/>
              <a:t>Bags</a:t>
            </a:r>
          </a:p>
        </p:txBody>
      </p:sp>
      <p:sp>
        <p:nvSpPr>
          <p:cNvPr id="3" name="object 3"/>
          <p:cNvSpPr txBox="1">
            <a:spLocks noGrp="1"/>
          </p:cNvSpPr>
          <p:nvPr>
            <p:ph type="body" idx="1"/>
          </p:nvPr>
        </p:nvSpPr>
        <p:spPr>
          <a:prstGeom prst="rect">
            <a:avLst/>
          </a:prstGeom>
        </p:spPr>
        <p:txBody>
          <a:bodyPr vert="horz" wrap="square" lIns="0" tIns="53975" rIns="0" bIns="0" rtlCol="0">
            <a:spAutoFit/>
          </a:bodyPr>
          <a:lstStyle/>
          <a:p>
            <a:pPr marL="240029" marR="267970" indent="-227329">
              <a:lnSpc>
                <a:spcPts val="2590"/>
              </a:lnSpc>
              <a:spcBef>
                <a:spcPts val="425"/>
              </a:spcBef>
              <a:buFont typeface="Arial MT"/>
              <a:buChar char="•"/>
              <a:tabLst>
                <a:tab pos="241300" algn="l"/>
                <a:tab pos="1282065" algn="l"/>
              </a:tabLst>
            </a:pPr>
            <a:r>
              <a:rPr dirty="0"/>
              <a:t>These</a:t>
            </a:r>
            <a:r>
              <a:rPr spc="-50" dirty="0"/>
              <a:t> </a:t>
            </a:r>
            <a:r>
              <a:rPr dirty="0"/>
              <a:t>are</a:t>
            </a:r>
            <a:r>
              <a:rPr spc="-65" dirty="0"/>
              <a:t> </a:t>
            </a:r>
            <a:r>
              <a:rPr dirty="0"/>
              <a:t>pieces</a:t>
            </a:r>
            <a:r>
              <a:rPr spc="-60" dirty="0"/>
              <a:t> </a:t>
            </a:r>
            <a:r>
              <a:rPr dirty="0"/>
              <a:t>of</a:t>
            </a:r>
            <a:r>
              <a:rPr spc="-55" dirty="0"/>
              <a:t> </a:t>
            </a:r>
            <a:r>
              <a:rPr dirty="0"/>
              <a:t>equipment</a:t>
            </a:r>
            <a:r>
              <a:rPr spc="-55" dirty="0"/>
              <a:t> </a:t>
            </a:r>
            <a:r>
              <a:rPr dirty="0"/>
              <a:t>that</a:t>
            </a:r>
            <a:r>
              <a:rPr spc="-65" dirty="0"/>
              <a:t> </a:t>
            </a:r>
            <a:r>
              <a:rPr spc="-10" dirty="0"/>
              <a:t>allow 	person</a:t>
            </a:r>
            <a:r>
              <a:rPr dirty="0"/>
              <a:t>	to</a:t>
            </a:r>
            <a:r>
              <a:rPr spc="-40" dirty="0"/>
              <a:t> </a:t>
            </a:r>
            <a:r>
              <a:rPr dirty="0"/>
              <a:t>control</a:t>
            </a:r>
            <a:r>
              <a:rPr spc="-40" dirty="0"/>
              <a:t> </a:t>
            </a:r>
            <a:r>
              <a:rPr dirty="0"/>
              <a:t>the</a:t>
            </a:r>
            <a:r>
              <a:rPr spc="-35" dirty="0"/>
              <a:t> </a:t>
            </a:r>
            <a:r>
              <a:rPr dirty="0"/>
              <a:t>airflow</a:t>
            </a:r>
            <a:r>
              <a:rPr spc="-60" dirty="0"/>
              <a:t> </a:t>
            </a:r>
            <a:r>
              <a:rPr dirty="0"/>
              <a:t>of</a:t>
            </a:r>
            <a:r>
              <a:rPr spc="-50" dirty="0"/>
              <a:t> </a:t>
            </a:r>
            <a:r>
              <a:rPr spc="-10" dirty="0"/>
              <a:t>their 	ventilator</a:t>
            </a:r>
            <a:r>
              <a:rPr spc="-35" dirty="0"/>
              <a:t> </a:t>
            </a:r>
            <a:r>
              <a:rPr dirty="0"/>
              <a:t>with</a:t>
            </a:r>
            <a:r>
              <a:rPr spc="-20" dirty="0"/>
              <a:t> </a:t>
            </a:r>
            <a:r>
              <a:rPr dirty="0"/>
              <a:t>their</a:t>
            </a:r>
            <a:r>
              <a:rPr spc="-25" dirty="0"/>
              <a:t> </a:t>
            </a:r>
            <a:r>
              <a:rPr spc="-10" dirty="0"/>
              <a:t>hands.</a:t>
            </a:r>
          </a:p>
          <a:p>
            <a:pPr marL="240029" marR="299085" indent="-227329" algn="just">
              <a:lnSpc>
                <a:spcPts val="2590"/>
              </a:lnSpc>
              <a:spcBef>
                <a:spcPts val="1005"/>
              </a:spcBef>
              <a:buFont typeface="Arial MT"/>
              <a:buChar char="•"/>
              <a:tabLst>
                <a:tab pos="241300" algn="l"/>
              </a:tabLst>
            </a:pPr>
            <a:r>
              <a:rPr dirty="0"/>
              <a:t>These</a:t>
            </a:r>
            <a:r>
              <a:rPr spc="-55" dirty="0"/>
              <a:t> </a:t>
            </a:r>
            <a:r>
              <a:rPr dirty="0"/>
              <a:t>devices</a:t>
            </a:r>
            <a:r>
              <a:rPr spc="-55" dirty="0"/>
              <a:t> </a:t>
            </a:r>
            <a:r>
              <a:rPr dirty="0"/>
              <a:t>consist</a:t>
            </a:r>
            <a:r>
              <a:rPr spc="-65" dirty="0"/>
              <a:t> </a:t>
            </a:r>
            <a:r>
              <a:rPr dirty="0"/>
              <a:t>of</a:t>
            </a:r>
            <a:r>
              <a:rPr spc="-55" dirty="0"/>
              <a:t> </a:t>
            </a:r>
            <a:r>
              <a:rPr dirty="0"/>
              <a:t>an</a:t>
            </a:r>
            <a:r>
              <a:rPr spc="-60" dirty="0"/>
              <a:t> </a:t>
            </a:r>
            <a:r>
              <a:rPr dirty="0"/>
              <a:t>empty</a:t>
            </a:r>
            <a:r>
              <a:rPr spc="-65" dirty="0"/>
              <a:t> </a:t>
            </a:r>
            <a:r>
              <a:rPr dirty="0"/>
              <a:t>bag</a:t>
            </a:r>
            <a:r>
              <a:rPr spc="-60" dirty="0"/>
              <a:t> </a:t>
            </a:r>
            <a:r>
              <a:rPr spc="-25" dirty="0"/>
              <a:t>or 	</a:t>
            </a:r>
            <a:r>
              <a:rPr dirty="0"/>
              <a:t>bladder</a:t>
            </a:r>
            <a:r>
              <a:rPr spc="-65" dirty="0"/>
              <a:t> </a:t>
            </a:r>
            <a:r>
              <a:rPr dirty="0"/>
              <a:t>that</a:t>
            </a:r>
            <a:r>
              <a:rPr spc="-70" dirty="0"/>
              <a:t> </a:t>
            </a:r>
            <a:r>
              <a:rPr dirty="0"/>
              <a:t>a</a:t>
            </a:r>
            <a:r>
              <a:rPr spc="-55" dirty="0"/>
              <a:t> </a:t>
            </a:r>
            <a:r>
              <a:rPr dirty="0"/>
              <a:t>person</a:t>
            </a:r>
            <a:r>
              <a:rPr spc="-70" dirty="0"/>
              <a:t> </a:t>
            </a:r>
            <a:r>
              <a:rPr dirty="0"/>
              <a:t>squeezes</a:t>
            </a:r>
            <a:r>
              <a:rPr spc="-60" dirty="0"/>
              <a:t> </a:t>
            </a:r>
            <a:r>
              <a:rPr dirty="0"/>
              <a:t>to</a:t>
            </a:r>
            <a:r>
              <a:rPr spc="-60" dirty="0"/>
              <a:t> </a:t>
            </a:r>
            <a:r>
              <a:rPr spc="-20" dirty="0"/>
              <a:t>pump 	</a:t>
            </a:r>
            <a:r>
              <a:rPr dirty="0"/>
              <a:t>air</a:t>
            </a:r>
            <a:r>
              <a:rPr spc="-50" dirty="0"/>
              <a:t> </a:t>
            </a:r>
            <a:r>
              <a:rPr dirty="0"/>
              <a:t>into</a:t>
            </a:r>
            <a:r>
              <a:rPr spc="-40" dirty="0"/>
              <a:t> </a:t>
            </a:r>
            <a:r>
              <a:rPr dirty="0"/>
              <a:t>the</a:t>
            </a:r>
            <a:r>
              <a:rPr spc="-25" dirty="0"/>
              <a:t> </a:t>
            </a:r>
            <a:r>
              <a:rPr spc="-10" dirty="0"/>
              <a:t>lungs.</a:t>
            </a:r>
          </a:p>
          <a:p>
            <a:pPr marL="12700">
              <a:lnSpc>
                <a:spcPct val="100000"/>
              </a:lnSpc>
              <a:spcBef>
                <a:spcPts val="300"/>
              </a:spcBef>
            </a:pPr>
            <a:r>
              <a:rPr sz="4000" spc="-50" dirty="0">
                <a:latin typeface="Calibri"/>
                <a:cs typeface="Calibri"/>
              </a:rPr>
              <a:t>Tracheostomy</a:t>
            </a:r>
            <a:r>
              <a:rPr sz="4000" spc="-125" dirty="0">
                <a:latin typeface="Calibri"/>
                <a:cs typeface="Calibri"/>
              </a:rPr>
              <a:t> </a:t>
            </a:r>
            <a:r>
              <a:rPr sz="4000" spc="-10" dirty="0">
                <a:latin typeface="Calibri"/>
                <a:cs typeface="Calibri"/>
              </a:rPr>
              <a:t>ventilator</a:t>
            </a:r>
            <a:endParaRPr sz="4000">
              <a:latin typeface="Calibri"/>
              <a:cs typeface="Calibri"/>
            </a:endParaRPr>
          </a:p>
          <a:p>
            <a:pPr marL="240029" marR="5080" indent="-227329">
              <a:lnSpc>
                <a:spcPct val="90000"/>
              </a:lnSpc>
              <a:spcBef>
                <a:spcPts val="1195"/>
              </a:spcBef>
              <a:buFont typeface="Arial MT"/>
              <a:buChar char="•"/>
              <a:tabLst>
                <a:tab pos="241300" algn="l"/>
              </a:tabLst>
            </a:pPr>
            <a:r>
              <a:rPr dirty="0"/>
              <a:t>A</a:t>
            </a:r>
            <a:r>
              <a:rPr spc="-45" dirty="0"/>
              <a:t> </a:t>
            </a:r>
            <a:r>
              <a:rPr spc="-20" dirty="0"/>
              <a:t>tracheostomy</a:t>
            </a:r>
            <a:r>
              <a:rPr spc="-35" dirty="0"/>
              <a:t> </a:t>
            </a:r>
            <a:r>
              <a:rPr dirty="0"/>
              <a:t>is</a:t>
            </a:r>
            <a:r>
              <a:rPr spc="-45" dirty="0"/>
              <a:t> </a:t>
            </a:r>
            <a:r>
              <a:rPr dirty="0"/>
              <a:t>a</a:t>
            </a:r>
            <a:r>
              <a:rPr spc="-45" dirty="0"/>
              <a:t> </a:t>
            </a:r>
            <a:r>
              <a:rPr spc="-10" dirty="0"/>
              <a:t>procedure</a:t>
            </a:r>
            <a:r>
              <a:rPr spc="-40" dirty="0"/>
              <a:t> </a:t>
            </a:r>
            <a:r>
              <a:rPr dirty="0"/>
              <a:t>where</a:t>
            </a:r>
            <a:r>
              <a:rPr spc="-40" dirty="0"/>
              <a:t> </a:t>
            </a:r>
            <a:r>
              <a:rPr spc="-50" dirty="0"/>
              <a:t>a 	</a:t>
            </a:r>
            <a:r>
              <a:rPr dirty="0"/>
              <a:t>doctor</a:t>
            </a:r>
            <a:r>
              <a:rPr spc="-55" dirty="0"/>
              <a:t> </a:t>
            </a:r>
            <a:r>
              <a:rPr dirty="0"/>
              <a:t>creates</a:t>
            </a:r>
            <a:r>
              <a:rPr spc="-50" dirty="0"/>
              <a:t> </a:t>
            </a:r>
            <a:r>
              <a:rPr dirty="0"/>
              <a:t>an</a:t>
            </a:r>
            <a:r>
              <a:rPr spc="-60" dirty="0"/>
              <a:t> </a:t>
            </a:r>
            <a:r>
              <a:rPr dirty="0"/>
              <a:t>opening</a:t>
            </a:r>
            <a:r>
              <a:rPr spc="-60" dirty="0"/>
              <a:t> </a:t>
            </a:r>
            <a:r>
              <a:rPr dirty="0"/>
              <a:t>in</a:t>
            </a:r>
            <a:r>
              <a:rPr spc="-70" dirty="0"/>
              <a:t> </a:t>
            </a:r>
            <a:r>
              <a:rPr dirty="0"/>
              <a:t>the</a:t>
            </a:r>
            <a:r>
              <a:rPr spc="-50" dirty="0"/>
              <a:t> </a:t>
            </a:r>
            <a:r>
              <a:rPr spc="-10" dirty="0"/>
              <a:t>windpipe 	</a:t>
            </a:r>
            <a:r>
              <a:rPr dirty="0"/>
              <a:t>and</a:t>
            </a:r>
            <a:r>
              <a:rPr spc="-50" dirty="0"/>
              <a:t> </a:t>
            </a:r>
            <a:r>
              <a:rPr dirty="0"/>
              <a:t>inserts</a:t>
            </a:r>
            <a:r>
              <a:rPr spc="-70" dirty="0"/>
              <a:t> </a:t>
            </a:r>
            <a:r>
              <a:rPr dirty="0"/>
              <a:t>a</a:t>
            </a:r>
            <a:r>
              <a:rPr spc="-50" dirty="0"/>
              <a:t> </a:t>
            </a:r>
            <a:r>
              <a:rPr dirty="0"/>
              <a:t>tube,</a:t>
            </a:r>
            <a:r>
              <a:rPr spc="-60" dirty="0"/>
              <a:t> </a:t>
            </a:r>
            <a:r>
              <a:rPr dirty="0"/>
              <a:t>which</a:t>
            </a:r>
            <a:r>
              <a:rPr spc="-45" dirty="0"/>
              <a:t> </a:t>
            </a:r>
            <a:r>
              <a:rPr dirty="0"/>
              <a:t>allows</a:t>
            </a:r>
            <a:r>
              <a:rPr spc="-45" dirty="0"/>
              <a:t> </a:t>
            </a:r>
            <a:r>
              <a:rPr dirty="0"/>
              <a:t>air</a:t>
            </a:r>
            <a:r>
              <a:rPr spc="-70" dirty="0"/>
              <a:t> </a:t>
            </a:r>
            <a:r>
              <a:rPr dirty="0"/>
              <a:t>to</a:t>
            </a:r>
            <a:r>
              <a:rPr spc="-45" dirty="0"/>
              <a:t> </a:t>
            </a:r>
            <a:r>
              <a:rPr spc="-20" dirty="0"/>
              <a:t>flow 	</a:t>
            </a:r>
            <a:r>
              <a:rPr dirty="0"/>
              <a:t>in</a:t>
            </a:r>
            <a:r>
              <a:rPr spc="-50" dirty="0"/>
              <a:t> </a:t>
            </a:r>
            <a:r>
              <a:rPr dirty="0"/>
              <a:t>and</a:t>
            </a:r>
            <a:r>
              <a:rPr spc="-25" dirty="0"/>
              <a:t> </a:t>
            </a:r>
            <a:r>
              <a:rPr dirty="0"/>
              <a:t>out.</a:t>
            </a:r>
            <a:r>
              <a:rPr spc="-30" dirty="0"/>
              <a:t> </a:t>
            </a:r>
            <a:r>
              <a:rPr dirty="0"/>
              <a:t>This</a:t>
            </a:r>
            <a:r>
              <a:rPr spc="-40" dirty="0"/>
              <a:t> </a:t>
            </a:r>
            <a:r>
              <a:rPr dirty="0"/>
              <a:t>enables</a:t>
            </a:r>
            <a:r>
              <a:rPr spc="-30" dirty="0"/>
              <a:t> </a:t>
            </a:r>
            <a:r>
              <a:rPr dirty="0"/>
              <a:t>a</a:t>
            </a:r>
            <a:r>
              <a:rPr spc="-30" dirty="0"/>
              <a:t> </a:t>
            </a:r>
            <a:r>
              <a:rPr dirty="0"/>
              <a:t>person</a:t>
            </a:r>
            <a:r>
              <a:rPr spc="-35" dirty="0"/>
              <a:t> </a:t>
            </a:r>
            <a:r>
              <a:rPr spc="-25" dirty="0"/>
              <a:t>to 	</a:t>
            </a:r>
            <a:r>
              <a:rPr dirty="0"/>
              <a:t>breathe</a:t>
            </a:r>
            <a:r>
              <a:rPr spc="-65" dirty="0"/>
              <a:t> </a:t>
            </a:r>
            <a:r>
              <a:rPr dirty="0"/>
              <a:t>without</a:t>
            </a:r>
            <a:r>
              <a:rPr spc="-60" dirty="0"/>
              <a:t> </a:t>
            </a:r>
            <a:r>
              <a:rPr dirty="0"/>
              <a:t>using</a:t>
            </a:r>
            <a:r>
              <a:rPr spc="-65" dirty="0"/>
              <a:t> </a:t>
            </a:r>
            <a:r>
              <a:rPr dirty="0"/>
              <a:t>their</a:t>
            </a:r>
            <a:r>
              <a:rPr spc="-60" dirty="0"/>
              <a:t> </a:t>
            </a:r>
            <a:r>
              <a:rPr dirty="0"/>
              <a:t>nose</a:t>
            </a:r>
            <a:r>
              <a:rPr spc="-55" dirty="0"/>
              <a:t> </a:t>
            </a:r>
            <a:r>
              <a:rPr dirty="0"/>
              <a:t>or</a:t>
            </a:r>
            <a:r>
              <a:rPr spc="-55" dirty="0"/>
              <a:t> </a:t>
            </a:r>
            <a:r>
              <a:rPr spc="-10" dirty="0"/>
              <a:t>mouth.</a:t>
            </a:r>
          </a:p>
        </p:txBody>
      </p:sp>
      <p:grpSp>
        <p:nvGrpSpPr>
          <p:cNvPr id="4" name="object 4"/>
          <p:cNvGrpSpPr/>
          <p:nvPr/>
        </p:nvGrpSpPr>
        <p:grpSpPr>
          <a:xfrm>
            <a:off x="6512052" y="0"/>
            <a:ext cx="5191125" cy="6797040"/>
            <a:chOff x="6512052" y="0"/>
            <a:chExt cx="5191125" cy="6797040"/>
          </a:xfrm>
        </p:grpSpPr>
        <p:pic>
          <p:nvPicPr>
            <p:cNvPr id="5" name="object 5"/>
            <p:cNvPicPr/>
            <p:nvPr/>
          </p:nvPicPr>
          <p:blipFill>
            <a:blip r:embed="rId2" cstate="print"/>
            <a:stretch>
              <a:fillRect/>
            </a:stretch>
          </p:blipFill>
          <p:spPr>
            <a:xfrm>
              <a:off x="6512052" y="0"/>
              <a:ext cx="5190744" cy="3767328"/>
            </a:xfrm>
            <a:prstGeom prst="rect">
              <a:avLst/>
            </a:prstGeom>
          </p:spPr>
        </p:pic>
        <p:pic>
          <p:nvPicPr>
            <p:cNvPr id="6" name="object 6"/>
            <p:cNvPicPr/>
            <p:nvPr/>
          </p:nvPicPr>
          <p:blipFill>
            <a:blip r:embed="rId3" cstate="print"/>
            <a:stretch>
              <a:fillRect/>
            </a:stretch>
          </p:blipFill>
          <p:spPr>
            <a:xfrm>
              <a:off x="8188452" y="3581398"/>
              <a:ext cx="3514344" cy="3215638"/>
            </a:xfrm>
            <a:prstGeom prst="rect">
              <a:avLst/>
            </a:prstGeom>
          </p:spPr>
        </p:pic>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36523" y="18999"/>
            <a:ext cx="11274425" cy="6367780"/>
          </a:xfrm>
          <a:prstGeom prst="rect">
            <a:avLst/>
          </a:prstGeom>
        </p:spPr>
        <p:txBody>
          <a:bodyPr vert="horz" wrap="square" lIns="0" tIns="13335" rIns="0" bIns="0" rtlCol="0">
            <a:spAutoFit/>
          </a:bodyPr>
          <a:lstStyle/>
          <a:p>
            <a:pPr marL="12700" marR="4657090">
              <a:lnSpc>
                <a:spcPct val="100000"/>
              </a:lnSpc>
              <a:spcBef>
                <a:spcPts val="105"/>
              </a:spcBef>
            </a:pPr>
            <a:r>
              <a:rPr sz="3200" b="1" u="sng" dirty="0">
                <a:uFill>
                  <a:solidFill>
                    <a:srgbClr val="000000"/>
                  </a:solidFill>
                </a:uFill>
                <a:latin typeface="Times New Roman"/>
                <a:cs typeface="Times New Roman"/>
              </a:rPr>
              <a:t>KIDNEY</a:t>
            </a:r>
            <a:r>
              <a:rPr sz="3200" b="1" u="sng" spc="-310" dirty="0">
                <a:uFill>
                  <a:solidFill>
                    <a:srgbClr val="000000"/>
                  </a:solidFill>
                </a:uFill>
                <a:latin typeface="Times New Roman"/>
                <a:cs typeface="Times New Roman"/>
              </a:rPr>
              <a:t> </a:t>
            </a:r>
            <a:r>
              <a:rPr sz="3200" b="1" u="sng" dirty="0">
                <a:uFill>
                  <a:solidFill>
                    <a:srgbClr val="000000"/>
                  </a:solidFill>
                </a:uFill>
                <a:latin typeface="Times New Roman"/>
                <a:cs typeface="Times New Roman"/>
              </a:rPr>
              <a:t>AS</a:t>
            </a:r>
            <a:r>
              <a:rPr sz="3200" b="1" u="sng" spc="-75" dirty="0">
                <a:uFill>
                  <a:solidFill>
                    <a:srgbClr val="000000"/>
                  </a:solidFill>
                </a:uFill>
                <a:latin typeface="Times New Roman"/>
                <a:cs typeface="Times New Roman"/>
              </a:rPr>
              <a:t> </a:t>
            </a:r>
            <a:r>
              <a:rPr sz="3200" b="1" u="sng" spc="-45" dirty="0">
                <a:uFill>
                  <a:solidFill>
                    <a:srgbClr val="000000"/>
                  </a:solidFill>
                </a:uFill>
                <a:latin typeface="Times New Roman"/>
                <a:cs typeface="Times New Roman"/>
              </a:rPr>
              <a:t>FILTRATION</a:t>
            </a:r>
            <a:r>
              <a:rPr sz="3200" b="1" u="sng" spc="-50" dirty="0">
                <a:uFill>
                  <a:solidFill>
                    <a:srgbClr val="000000"/>
                  </a:solidFill>
                </a:uFill>
                <a:latin typeface="Times New Roman"/>
                <a:cs typeface="Times New Roman"/>
              </a:rPr>
              <a:t> </a:t>
            </a:r>
            <a:r>
              <a:rPr sz="3200" b="1" u="sng" spc="-10" dirty="0">
                <a:uFill>
                  <a:solidFill>
                    <a:srgbClr val="000000"/>
                  </a:solidFill>
                </a:uFill>
                <a:latin typeface="Times New Roman"/>
                <a:cs typeface="Times New Roman"/>
              </a:rPr>
              <a:t>SYSTEM</a:t>
            </a:r>
            <a:r>
              <a:rPr sz="3200" b="1" spc="-10" dirty="0">
                <a:latin typeface="Times New Roman"/>
                <a:cs typeface="Times New Roman"/>
              </a:rPr>
              <a:t> </a:t>
            </a:r>
            <a:r>
              <a:rPr sz="3200" b="1" u="sng" spc="-10" dirty="0">
                <a:uFill>
                  <a:solidFill>
                    <a:srgbClr val="000000"/>
                  </a:solidFill>
                </a:uFill>
                <a:latin typeface="Times New Roman"/>
                <a:cs typeface="Times New Roman"/>
              </a:rPr>
              <a:t>INTRODUCTION:</a:t>
            </a:r>
            <a:endParaRPr sz="3200">
              <a:latin typeface="Times New Roman"/>
              <a:cs typeface="Times New Roman"/>
            </a:endParaRPr>
          </a:p>
          <a:p>
            <a:pPr marL="12700" marR="5080" algn="just">
              <a:lnSpc>
                <a:spcPct val="100000"/>
              </a:lnSpc>
            </a:pPr>
            <a:r>
              <a:rPr sz="3200" dirty="0">
                <a:latin typeface="Times New Roman"/>
                <a:cs typeface="Times New Roman"/>
              </a:rPr>
              <a:t>Kidneys</a:t>
            </a:r>
            <a:r>
              <a:rPr sz="3200" spc="110" dirty="0">
                <a:latin typeface="Times New Roman"/>
                <a:cs typeface="Times New Roman"/>
              </a:rPr>
              <a:t> </a:t>
            </a:r>
            <a:r>
              <a:rPr sz="3200" dirty="0">
                <a:latin typeface="Times New Roman"/>
                <a:cs typeface="Times New Roman"/>
              </a:rPr>
              <a:t>remove</a:t>
            </a:r>
            <a:r>
              <a:rPr sz="3200" spc="114" dirty="0">
                <a:latin typeface="Times New Roman"/>
                <a:cs typeface="Times New Roman"/>
              </a:rPr>
              <a:t> </a:t>
            </a:r>
            <a:r>
              <a:rPr sz="3200" dirty="0">
                <a:latin typeface="Times New Roman"/>
                <a:cs typeface="Times New Roman"/>
              </a:rPr>
              <a:t>wastes</a:t>
            </a:r>
            <a:r>
              <a:rPr sz="3200" spc="125" dirty="0">
                <a:latin typeface="Times New Roman"/>
                <a:cs typeface="Times New Roman"/>
              </a:rPr>
              <a:t> </a:t>
            </a:r>
            <a:r>
              <a:rPr sz="3200" dirty="0">
                <a:latin typeface="Times New Roman"/>
                <a:cs typeface="Times New Roman"/>
              </a:rPr>
              <a:t>and</a:t>
            </a:r>
            <a:r>
              <a:rPr sz="3200" spc="114" dirty="0">
                <a:latin typeface="Times New Roman"/>
                <a:cs typeface="Times New Roman"/>
              </a:rPr>
              <a:t> </a:t>
            </a:r>
            <a:r>
              <a:rPr sz="3200" dirty="0">
                <a:latin typeface="Times New Roman"/>
                <a:cs typeface="Times New Roman"/>
              </a:rPr>
              <a:t>extra</a:t>
            </a:r>
            <a:r>
              <a:rPr sz="3200" spc="125" dirty="0">
                <a:latin typeface="Times New Roman"/>
                <a:cs typeface="Times New Roman"/>
              </a:rPr>
              <a:t> </a:t>
            </a:r>
            <a:r>
              <a:rPr sz="3200" dirty="0">
                <a:latin typeface="Times New Roman"/>
                <a:cs typeface="Times New Roman"/>
              </a:rPr>
              <a:t>fluid</a:t>
            </a:r>
            <a:r>
              <a:rPr sz="3200" spc="125" dirty="0">
                <a:latin typeface="Times New Roman"/>
                <a:cs typeface="Times New Roman"/>
              </a:rPr>
              <a:t> </a:t>
            </a:r>
            <a:r>
              <a:rPr sz="3200" dirty="0">
                <a:latin typeface="Times New Roman"/>
                <a:cs typeface="Times New Roman"/>
              </a:rPr>
              <a:t>from</a:t>
            </a:r>
            <a:r>
              <a:rPr sz="3200" spc="114" dirty="0">
                <a:latin typeface="Times New Roman"/>
                <a:cs typeface="Times New Roman"/>
              </a:rPr>
              <a:t> </a:t>
            </a:r>
            <a:r>
              <a:rPr sz="3200" dirty="0">
                <a:latin typeface="Times New Roman"/>
                <a:cs typeface="Times New Roman"/>
              </a:rPr>
              <a:t>the</a:t>
            </a:r>
            <a:r>
              <a:rPr sz="3200" spc="120" dirty="0">
                <a:latin typeface="Times New Roman"/>
                <a:cs typeface="Times New Roman"/>
              </a:rPr>
              <a:t> </a:t>
            </a:r>
            <a:r>
              <a:rPr sz="3200" dirty="0">
                <a:latin typeface="Times New Roman"/>
                <a:cs typeface="Times New Roman"/>
              </a:rPr>
              <a:t>body.</a:t>
            </a:r>
            <a:r>
              <a:rPr sz="3200" spc="125" dirty="0">
                <a:latin typeface="Times New Roman"/>
                <a:cs typeface="Times New Roman"/>
              </a:rPr>
              <a:t> </a:t>
            </a:r>
            <a:r>
              <a:rPr sz="3200" dirty="0">
                <a:latin typeface="Times New Roman"/>
                <a:cs typeface="Times New Roman"/>
              </a:rPr>
              <a:t>Kidneys</a:t>
            </a:r>
            <a:r>
              <a:rPr sz="3200" spc="135" dirty="0">
                <a:latin typeface="Times New Roman"/>
                <a:cs typeface="Times New Roman"/>
              </a:rPr>
              <a:t> </a:t>
            </a:r>
            <a:r>
              <a:rPr sz="3200" spc="-20" dirty="0">
                <a:latin typeface="Times New Roman"/>
                <a:cs typeface="Times New Roman"/>
              </a:rPr>
              <a:t>also </a:t>
            </a:r>
            <a:r>
              <a:rPr sz="3200" dirty="0">
                <a:latin typeface="Times New Roman"/>
                <a:cs typeface="Times New Roman"/>
              </a:rPr>
              <a:t>remove</a:t>
            </a:r>
            <a:r>
              <a:rPr sz="3200" spc="85" dirty="0">
                <a:latin typeface="Times New Roman"/>
                <a:cs typeface="Times New Roman"/>
              </a:rPr>
              <a:t> </a:t>
            </a:r>
            <a:r>
              <a:rPr sz="3200" dirty="0">
                <a:latin typeface="Times New Roman"/>
                <a:cs typeface="Times New Roman"/>
              </a:rPr>
              <a:t>acid</a:t>
            </a:r>
            <a:r>
              <a:rPr sz="3200" spc="75" dirty="0">
                <a:latin typeface="Times New Roman"/>
                <a:cs typeface="Times New Roman"/>
              </a:rPr>
              <a:t> </a:t>
            </a:r>
            <a:r>
              <a:rPr sz="3200" dirty="0">
                <a:latin typeface="Times New Roman"/>
                <a:cs typeface="Times New Roman"/>
              </a:rPr>
              <a:t>that</a:t>
            </a:r>
            <a:r>
              <a:rPr sz="3200" spc="80" dirty="0">
                <a:latin typeface="Times New Roman"/>
                <a:cs typeface="Times New Roman"/>
              </a:rPr>
              <a:t> </a:t>
            </a:r>
            <a:r>
              <a:rPr sz="3200" dirty="0">
                <a:latin typeface="Times New Roman"/>
                <a:cs typeface="Times New Roman"/>
              </a:rPr>
              <a:t>is</a:t>
            </a:r>
            <a:r>
              <a:rPr sz="3200" spc="75" dirty="0">
                <a:latin typeface="Times New Roman"/>
                <a:cs typeface="Times New Roman"/>
              </a:rPr>
              <a:t> </a:t>
            </a:r>
            <a:r>
              <a:rPr sz="3200" dirty="0">
                <a:latin typeface="Times New Roman"/>
                <a:cs typeface="Times New Roman"/>
              </a:rPr>
              <a:t>produced</a:t>
            </a:r>
            <a:r>
              <a:rPr sz="3200" spc="75" dirty="0">
                <a:latin typeface="Times New Roman"/>
                <a:cs typeface="Times New Roman"/>
              </a:rPr>
              <a:t> </a:t>
            </a:r>
            <a:r>
              <a:rPr sz="3200" dirty="0">
                <a:latin typeface="Times New Roman"/>
                <a:cs typeface="Times New Roman"/>
              </a:rPr>
              <a:t>by</a:t>
            </a:r>
            <a:r>
              <a:rPr sz="3200" spc="85" dirty="0">
                <a:latin typeface="Times New Roman"/>
                <a:cs typeface="Times New Roman"/>
              </a:rPr>
              <a:t> </a:t>
            </a:r>
            <a:r>
              <a:rPr sz="3200" dirty="0">
                <a:latin typeface="Times New Roman"/>
                <a:cs typeface="Times New Roman"/>
              </a:rPr>
              <a:t>the</a:t>
            </a:r>
            <a:r>
              <a:rPr sz="3200" spc="75" dirty="0">
                <a:latin typeface="Times New Roman"/>
                <a:cs typeface="Times New Roman"/>
              </a:rPr>
              <a:t> </a:t>
            </a:r>
            <a:r>
              <a:rPr sz="3200" dirty="0">
                <a:latin typeface="Times New Roman"/>
                <a:cs typeface="Times New Roman"/>
              </a:rPr>
              <a:t>cells</a:t>
            </a:r>
            <a:r>
              <a:rPr sz="3200" spc="85" dirty="0">
                <a:latin typeface="Times New Roman"/>
                <a:cs typeface="Times New Roman"/>
              </a:rPr>
              <a:t> </a:t>
            </a:r>
            <a:r>
              <a:rPr sz="3200" dirty="0">
                <a:latin typeface="Times New Roman"/>
                <a:cs typeface="Times New Roman"/>
              </a:rPr>
              <a:t>of</a:t>
            </a:r>
            <a:r>
              <a:rPr sz="3200" spc="75" dirty="0">
                <a:latin typeface="Times New Roman"/>
                <a:cs typeface="Times New Roman"/>
              </a:rPr>
              <a:t> </a:t>
            </a:r>
            <a:r>
              <a:rPr sz="3200" dirty="0">
                <a:latin typeface="Times New Roman"/>
                <a:cs typeface="Times New Roman"/>
              </a:rPr>
              <a:t>the</a:t>
            </a:r>
            <a:r>
              <a:rPr sz="3200" spc="75" dirty="0">
                <a:latin typeface="Times New Roman"/>
                <a:cs typeface="Times New Roman"/>
              </a:rPr>
              <a:t> </a:t>
            </a:r>
            <a:r>
              <a:rPr sz="3200" dirty="0">
                <a:latin typeface="Times New Roman"/>
                <a:cs typeface="Times New Roman"/>
              </a:rPr>
              <a:t>body</a:t>
            </a:r>
            <a:r>
              <a:rPr sz="3200" spc="65" dirty="0">
                <a:latin typeface="Times New Roman"/>
                <a:cs typeface="Times New Roman"/>
              </a:rPr>
              <a:t> </a:t>
            </a:r>
            <a:r>
              <a:rPr sz="3200" dirty="0">
                <a:latin typeface="Times New Roman"/>
                <a:cs typeface="Times New Roman"/>
              </a:rPr>
              <a:t>and</a:t>
            </a:r>
            <a:r>
              <a:rPr sz="3200" spc="80" dirty="0">
                <a:latin typeface="Times New Roman"/>
                <a:cs typeface="Times New Roman"/>
              </a:rPr>
              <a:t> </a:t>
            </a:r>
            <a:r>
              <a:rPr sz="3200" dirty="0">
                <a:latin typeface="Times New Roman"/>
                <a:cs typeface="Times New Roman"/>
              </a:rPr>
              <a:t>maintain</a:t>
            </a:r>
            <a:r>
              <a:rPr sz="3200" spc="65" dirty="0">
                <a:latin typeface="Times New Roman"/>
                <a:cs typeface="Times New Roman"/>
              </a:rPr>
              <a:t> </a:t>
            </a:r>
            <a:r>
              <a:rPr sz="3200" spc="-50" dirty="0">
                <a:latin typeface="Times New Roman"/>
                <a:cs typeface="Times New Roman"/>
              </a:rPr>
              <a:t>a </a:t>
            </a:r>
            <a:r>
              <a:rPr sz="3200" dirty="0">
                <a:latin typeface="Times New Roman"/>
                <a:cs typeface="Times New Roman"/>
              </a:rPr>
              <a:t>healthy</a:t>
            </a:r>
            <a:r>
              <a:rPr sz="3200" spc="90" dirty="0">
                <a:latin typeface="Times New Roman"/>
                <a:cs typeface="Times New Roman"/>
              </a:rPr>
              <a:t>  </a:t>
            </a:r>
            <a:r>
              <a:rPr sz="3200" dirty="0">
                <a:latin typeface="Times New Roman"/>
                <a:cs typeface="Times New Roman"/>
              </a:rPr>
              <a:t>balance</a:t>
            </a:r>
            <a:r>
              <a:rPr sz="3200" spc="90" dirty="0">
                <a:latin typeface="Times New Roman"/>
                <a:cs typeface="Times New Roman"/>
              </a:rPr>
              <a:t>  </a:t>
            </a:r>
            <a:r>
              <a:rPr sz="3200" dirty="0">
                <a:latin typeface="Times New Roman"/>
                <a:cs typeface="Times New Roman"/>
              </a:rPr>
              <a:t>of</a:t>
            </a:r>
            <a:r>
              <a:rPr sz="3200" spc="90" dirty="0">
                <a:latin typeface="Times New Roman"/>
                <a:cs typeface="Times New Roman"/>
              </a:rPr>
              <a:t>  </a:t>
            </a:r>
            <a:r>
              <a:rPr sz="3200" dirty="0">
                <a:latin typeface="Times New Roman"/>
                <a:cs typeface="Times New Roman"/>
              </a:rPr>
              <a:t>water,</a:t>
            </a:r>
            <a:r>
              <a:rPr sz="3200" spc="105" dirty="0">
                <a:latin typeface="Times New Roman"/>
                <a:cs typeface="Times New Roman"/>
              </a:rPr>
              <a:t>  </a:t>
            </a:r>
            <a:r>
              <a:rPr sz="3200" dirty="0">
                <a:latin typeface="Times New Roman"/>
                <a:cs typeface="Times New Roman"/>
              </a:rPr>
              <a:t>salts,</a:t>
            </a:r>
            <a:r>
              <a:rPr sz="3200" spc="90" dirty="0">
                <a:latin typeface="Times New Roman"/>
                <a:cs typeface="Times New Roman"/>
              </a:rPr>
              <a:t>  </a:t>
            </a:r>
            <a:r>
              <a:rPr sz="3200" dirty="0">
                <a:latin typeface="Times New Roman"/>
                <a:cs typeface="Times New Roman"/>
              </a:rPr>
              <a:t>and</a:t>
            </a:r>
            <a:r>
              <a:rPr sz="3200" spc="95" dirty="0">
                <a:latin typeface="Times New Roman"/>
                <a:cs typeface="Times New Roman"/>
              </a:rPr>
              <a:t>  </a:t>
            </a:r>
            <a:r>
              <a:rPr sz="3200" dirty="0">
                <a:latin typeface="Times New Roman"/>
                <a:cs typeface="Times New Roman"/>
              </a:rPr>
              <a:t>minerals—such</a:t>
            </a:r>
            <a:r>
              <a:rPr sz="3200" spc="100" dirty="0">
                <a:latin typeface="Times New Roman"/>
                <a:cs typeface="Times New Roman"/>
              </a:rPr>
              <a:t>  </a:t>
            </a:r>
            <a:r>
              <a:rPr sz="3200" dirty="0">
                <a:latin typeface="Times New Roman"/>
                <a:cs typeface="Times New Roman"/>
              </a:rPr>
              <a:t>as</a:t>
            </a:r>
            <a:r>
              <a:rPr sz="3200" spc="95" dirty="0">
                <a:latin typeface="Times New Roman"/>
                <a:cs typeface="Times New Roman"/>
              </a:rPr>
              <a:t>  </a:t>
            </a:r>
            <a:r>
              <a:rPr sz="3200" spc="-10" dirty="0">
                <a:latin typeface="Times New Roman"/>
                <a:cs typeface="Times New Roman"/>
              </a:rPr>
              <a:t>sodium, </a:t>
            </a:r>
            <a:r>
              <a:rPr sz="3200" dirty="0">
                <a:latin typeface="Times New Roman"/>
                <a:cs typeface="Times New Roman"/>
              </a:rPr>
              <a:t>calcium,</a:t>
            </a:r>
            <a:r>
              <a:rPr sz="3200" spc="25" dirty="0">
                <a:latin typeface="Times New Roman"/>
                <a:cs typeface="Times New Roman"/>
              </a:rPr>
              <a:t>  </a:t>
            </a:r>
            <a:r>
              <a:rPr sz="3200" dirty="0">
                <a:latin typeface="Times New Roman"/>
                <a:cs typeface="Times New Roman"/>
              </a:rPr>
              <a:t>phosphorus,</a:t>
            </a:r>
            <a:r>
              <a:rPr sz="3200" spc="25" dirty="0">
                <a:latin typeface="Times New Roman"/>
                <a:cs typeface="Times New Roman"/>
              </a:rPr>
              <a:t>  </a:t>
            </a:r>
            <a:r>
              <a:rPr sz="3200" dirty="0">
                <a:latin typeface="Times New Roman"/>
                <a:cs typeface="Times New Roman"/>
              </a:rPr>
              <a:t>and</a:t>
            </a:r>
            <a:r>
              <a:rPr sz="3200" spc="35" dirty="0">
                <a:latin typeface="Times New Roman"/>
                <a:cs typeface="Times New Roman"/>
              </a:rPr>
              <a:t>  </a:t>
            </a:r>
            <a:r>
              <a:rPr sz="3200" spc="-10" dirty="0">
                <a:latin typeface="Times New Roman"/>
                <a:cs typeface="Times New Roman"/>
              </a:rPr>
              <a:t>potassium—</a:t>
            </a:r>
            <a:r>
              <a:rPr sz="3200" dirty="0">
                <a:latin typeface="Times New Roman"/>
                <a:cs typeface="Times New Roman"/>
              </a:rPr>
              <a:t>in</a:t>
            </a:r>
            <a:r>
              <a:rPr sz="3200" spc="25" dirty="0">
                <a:latin typeface="Times New Roman"/>
                <a:cs typeface="Times New Roman"/>
              </a:rPr>
              <a:t>  </a:t>
            </a:r>
            <a:r>
              <a:rPr sz="3200" dirty="0">
                <a:latin typeface="Times New Roman"/>
                <a:cs typeface="Times New Roman"/>
              </a:rPr>
              <a:t>the</a:t>
            </a:r>
            <a:r>
              <a:rPr sz="3200" spc="25" dirty="0">
                <a:latin typeface="Times New Roman"/>
                <a:cs typeface="Times New Roman"/>
              </a:rPr>
              <a:t>  </a:t>
            </a:r>
            <a:r>
              <a:rPr sz="3200" dirty="0">
                <a:latin typeface="Times New Roman"/>
                <a:cs typeface="Times New Roman"/>
              </a:rPr>
              <a:t>blood.</a:t>
            </a:r>
            <a:r>
              <a:rPr sz="3200" spc="30" dirty="0">
                <a:latin typeface="Times New Roman"/>
                <a:cs typeface="Times New Roman"/>
              </a:rPr>
              <a:t>  </a:t>
            </a:r>
            <a:r>
              <a:rPr sz="3200" dirty="0">
                <a:latin typeface="Times New Roman"/>
                <a:cs typeface="Times New Roman"/>
              </a:rPr>
              <a:t>Without</a:t>
            </a:r>
            <a:r>
              <a:rPr sz="3200" spc="30" dirty="0">
                <a:latin typeface="Times New Roman"/>
                <a:cs typeface="Times New Roman"/>
              </a:rPr>
              <a:t>  </a:t>
            </a:r>
            <a:r>
              <a:rPr sz="3200" spc="-20" dirty="0">
                <a:latin typeface="Times New Roman"/>
                <a:cs typeface="Times New Roman"/>
              </a:rPr>
              <a:t>this </a:t>
            </a:r>
            <a:r>
              <a:rPr sz="3200" dirty="0">
                <a:latin typeface="Times New Roman"/>
                <a:cs typeface="Times New Roman"/>
              </a:rPr>
              <a:t>balance,</a:t>
            </a:r>
            <a:r>
              <a:rPr sz="3200" spc="-35" dirty="0">
                <a:latin typeface="Times New Roman"/>
                <a:cs typeface="Times New Roman"/>
              </a:rPr>
              <a:t> </a:t>
            </a:r>
            <a:r>
              <a:rPr sz="3200" dirty="0">
                <a:latin typeface="Times New Roman"/>
                <a:cs typeface="Times New Roman"/>
              </a:rPr>
              <a:t>nerves,</a:t>
            </a:r>
            <a:r>
              <a:rPr sz="3200" spc="-35" dirty="0">
                <a:latin typeface="Times New Roman"/>
                <a:cs typeface="Times New Roman"/>
              </a:rPr>
              <a:t> </a:t>
            </a:r>
            <a:r>
              <a:rPr sz="3200" dirty="0">
                <a:latin typeface="Times New Roman"/>
                <a:cs typeface="Times New Roman"/>
              </a:rPr>
              <a:t>muscles,</a:t>
            </a:r>
            <a:r>
              <a:rPr sz="3200" spc="-25" dirty="0">
                <a:latin typeface="Times New Roman"/>
                <a:cs typeface="Times New Roman"/>
              </a:rPr>
              <a:t> </a:t>
            </a:r>
            <a:r>
              <a:rPr sz="3200" dirty="0">
                <a:latin typeface="Times New Roman"/>
                <a:cs typeface="Times New Roman"/>
              </a:rPr>
              <a:t>and</a:t>
            </a:r>
            <a:r>
              <a:rPr sz="3200" spc="-20" dirty="0">
                <a:latin typeface="Times New Roman"/>
                <a:cs typeface="Times New Roman"/>
              </a:rPr>
              <a:t> </a:t>
            </a:r>
            <a:r>
              <a:rPr sz="3200" dirty="0">
                <a:latin typeface="Times New Roman"/>
                <a:cs typeface="Times New Roman"/>
              </a:rPr>
              <a:t>other</a:t>
            </a:r>
            <a:r>
              <a:rPr sz="3200" spc="-40" dirty="0">
                <a:latin typeface="Times New Roman"/>
                <a:cs typeface="Times New Roman"/>
              </a:rPr>
              <a:t> </a:t>
            </a:r>
            <a:r>
              <a:rPr sz="3200" dirty="0">
                <a:latin typeface="Times New Roman"/>
                <a:cs typeface="Times New Roman"/>
              </a:rPr>
              <a:t>tissues</a:t>
            </a:r>
            <a:r>
              <a:rPr sz="3200" spc="-15" dirty="0">
                <a:latin typeface="Times New Roman"/>
                <a:cs typeface="Times New Roman"/>
              </a:rPr>
              <a:t> </a:t>
            </a:r>
            <a:r>
              <a:rPr sz="3200" dirty="0">
                <a:latin typeface="Times New Roman"/>
                <a:cs typeface="Times New Roman"/>
              </a:rPr>
              <a:t>in</a:t>
            </a:r>
            <a:r>
              <a:rPr sz="3200" spc="-15" dirty="0">
                <a:latin typeface="Times New Roman"/>
                <a:cs typeface="Times New Roman"/>
              </a:rPr>
              <a:t> </a:t>
            </a:r>
            <a:r>
              <a:rPr sz="3200" dirty="0">
                <a:latin typeface="Times New Roman"/>
                <a:cs typeface="Times New Roman"/>
              </a:rPr>
              <a:t>the</a:t>
            </a:r>
            <a:r>
              <a:rPr sz="3200" spc="-20" dirty="0">
                <a:latin typeface="Times New Roman"/>
                <a:cs typeface="Times New Roman"/>
              </a:rPr>
              <a:t> </a:t>
            </a:r>
            <a:r>
              <a:rPr sz="3200" dirty="0">
                <a:latin typeface="Times New Roman"/>
                <a:cs typeface="Times New Roman"/>
              </a:rPr>
              <a:t>body</a:t>
            </a:r>
            <a:r>
              <a:rPr sz="3200" spc="-40" dirty="0">
                <a:latin typeface="Times New Roman"/>
                <a:cs typeface="Times New Roman"/>
              </a:rPr>
              <a:t> </a:t>
            </a:r>
            <a:r>
              <a:rPr sz="3200" dirty="0">
                <a:latin typeface="Times New Roman"/>
                <a:cs typeface="Times New Roman"/>
              </a:rPr>
              <a:t>may</a:t>
            </a:r>
            <a:r>
              <a:rPr sz="3200" spc="-15" dirty="0">
                <a:latin typeface="Times New Roman"/>
                <a:cs typeface="Times New Roman"/>
              </a:rPr>
              <a:t> </a:t>
            </a:r>
            <a:r>
              <a:rPr sz="3200" dirty="0">
                <a:latin typeface="Times New Roman"/>
                <a:cs typeface="Times New Roman"/>
              </a:rPr>
              <a:t>not</a:t>
            </a:r>
            <a:r>
              <a:rPr sz="3200" spc="-30" dirty="0">
                <a:latin typeface="Times New Roman"/>
                <a:cs typeface="Times New Roman"/>
              </a:rPr>
              <a:t> </a:t>
            </a:r>
            <a:r>
              <a:rPr sz="3200" spc="-20" dirty="0">
                <a:latin typeface="Times New Roman"/>
                <a:cs typeface="Times New Roman"/>
              </a:rPr>
              <a:t>work </a:t>
            </a:r>
            <a:r>
              <a:rPr sz="3200" spc="-10" dirty="0">
                <a:latin typeface="Times New Roman"/>
                <a:cs typeface="Times New Roman"/>
              </a:rPr>
              <a:t>normally.</a:t>
            </a:r>
            <a:endParaRPr sz="3200">
              <a:latin typeface="Times New Roman"/>
              <a:cs typeface="Times New Roman"/>
            </a:endParaRPr>
          </a:p>
          <a:p>
            <a:pPr marL="114300" algn="just">
              <a:lnSpc>
                <a:spcPct val="100000"/>
              </a:lnSpc>
              <a:spcBef>
                <a:spcPts val="5"/>
              </a:spcBef>
            </a:pPr>
            <a:r>
              <a:rPr sz="3200" b="1" dirty="0">
                <a:latin typeface="Times New Roman"/>
                <a:cs typeface="Times New Roman"/>
              </a:rPr>
              <a:t>Kidneys</a:t>
            </a:r>
            <a:r>
              <a:rPr sz="3200" b="1" spc="-35" dirty="0">
                <a:latin typeface="Times New Roman"/>
                <a:cs typeface="Times New Roman"/>
              </a:rPr>
              <a:t> </a:t>
            </a:r>
            <a:r>
              <a:rPr sz="3200" b="1" dirty="0">
                <a:latin typeface="Times New Roman"/>
                <a:cs typeface="Times New Roman"/>
              </a:rPr>
              <a:t>also</a:t>
            </a:r>
            <a:r>
              <a:rPr sz="3200" b="1" spc="-20" dirty="0">
                <a:latin typeface="Times New Roman"/>
                <a:cs typeface="Times New Roman"/>
              </a:rPr>
              <a:t> </a:t>
            </a:r>
            <a:r>
              <a:rPr sz="3200" b="1" dirty="0">
                <a:latin typeface="Times New Roman"/>
                <a:cs typeface="Times New Roman"/>
              </a:rPr>
              <a:t>make</a:t>
            </a:r>
            <a:r>
              <a:rPr sz="3200" b="1" spc="-20" dirty="0">
                <a:latin typeface="Times New Roman"/>
                <a:cs typeface="Times New Roman"/>
              </a:rPr>
              <a:t> </a:t>
            </a:r>
            <a:r>
              <a:rPr sz="3200" b="1" dirty="0">
                <a:latin typeface="Times New Roman"/>
                <a:cs typeface="Times New Roman"/>
              </a:rPr>
              <a:t>hormones</a:t>
            </a:r>
            <a:r>
              <a:rPr sz="3200" b="1" spc="-35" dirty="0">
                <a:latin typeface="Times New Roman"/>
                <a:cs typeface="Times New Roman"/>
              </a:rPr>
              <a:t> </a:t>
            </a:r>
            <a:r>
              <a:rPr sz="3200" b="1" dirty="0">
                <a:latin typeface="Times New Roman"/>
                <a:cs typeface="Times New Roman"/>
              </a:rPr>
              <a:t>that</a:t>
            </a:r>
            <a:r>
              <a:rPr sz="3200" b="1" spc="-30" dirty="0">
                <a:latin typeface="Times New Roman"/>
                <a:cs typeface="Times New Roman"/>
              </a:rPr>
              <a:t> </a:t>
            </a:r>
            <a:r>
              <a:rPr sz="3200" b="1" spc="-20" dirty="0">
                <a:latin typeface="Times New Roman"/>
                <a:cs typeface="Times New Roman"/>
              </a:rPr>
              <a:t>help</a:t>
            </a:r>
            <a:endParaRPr sz="3200">
              <a:latin typeface="Times New Roman"/>
              <a:cs typeface="Times New Roman"/>
            </a:endParaRPr>
          </a:p>
          <a:p>
            <a:pPr>
              <a:lnSpc>
                <a:spcPct val="100000"/>
              </a:lnSpc>
              <a:spcBef>
                <a:spcPts val="160"/>
              </a:spcBef>
            </a:pPr>
            <a:endParaRPr sz="3200">
              <a:latin typeface="Times New Roman"/>
              <a:cs typeface="Times New Roman"/>
            </a:endParaRPr>
          </a:p>
          <a:p>
            <a:pPr marL="354965" indent="-342265">
              <a:lnSpc>
                <a:spcPct val="100000"/>
              </a:lnSpc>
              <a:buFont typeface="Arial MT"/>
              <a:buChar char="*"/>
              <a:tabLst>
                <a:tab pos="354965" algn="l"/>
              </a:tabLst>
            </a:pPr>
            <a:r>
              <a:rPr sz="3200" dirty="0">
                <a:latin typeface="Times New Roman"/>
                <a:cs typeface="Times New Roman"/>
              </a:rPr>
              <a:t>Control</a:t>
            </a:r>
            <a:r>
              <a:rPr sz="3200" spc="-40" dirty="0">
                <a:latin typeface="Times New Roman"/>
                <a:cs typeface="Times New Roman"/>
              </a:rPr>
              <a:t> </a:t>
            </a:r>
            <a:r>
              <a:rPr sz="3200" dirty="0">
                <a:latin typeface="Times New Roman"/>
                <a:cs typeface="Times New Roman"/>
              </a:rPr>
              <a:t>blood</a:t>
            </a:r>
            <a:r>
              <a:rPr sz="3200" spc="-20" dirty="0">
                <a:latin typeface="Times New Roman"/>
                <a:cs typeface="Times New Roman"/>
              </a:rPr>
              <a:t> </a:t>
            </a:r>
            <a:r>
              <a:rPr sz="3200" spc="-10" dirty="0">
                <a:latin typeface="Times New Roman"/>
                <a:cs typeface="Times New Roman"/>
              </a:rPr>
              <a:t>pressure.</a:t>
            </a:r>
            <a:endParaRPr sz="3200">
              <a:latin typeface="Times New Roman"/>
              <a:cs typeface="Times New Roman"/>
            </a:endParaRPr>
          </a:p>
          <a:p>
            <a:pPr marL="354965" indent="-342265">
              <a:lnSpc>
                <a:spcPct val="100000"/>
              </a:lnSpc>
              <a:spcBef>
                <a:spcPts val="5"/>
              </a:spcBef>
              <a:buFont typeface="Arial MT"/>
              <a:buChar char="*"/>
              <a:tabLst>
                <a:tab pos="354965" algn="l"/>
              </a:tabLst>
            </a:pPr>
            <a:r>
              <a:rPr sz="3200" dirty="0">
                <a:latin typeface="Times New Roman"/>
                <a:cs typeface="Times New Roman"/>
              </a:rPr>
              <a:t>Make</a:t>
            </a:r>
            <a:r>
              <a:rPr sz="3200" spc="-20" dirty="0">
                <a:latin typeface="Times New Roman"/>
                <a:cs typeface="Times New Roman"/>
              </a:rPr>
              <a:t> </a:t>
            </a:r>
            <a:r>
              <a:rPr sz="3200" dirty="0">
                <a:latin typeface="Times New Roman"/>
                <a:cs typeface="Times New Roman"/>
              </a:rPr>
              <a:t>red</a:t>
            </a:r>
            <a:r>
              <a:rPr sz="3200" spc="-30" dirty="0">
                <a:latin typeface="Times New Roman"/>
                <a:cs typeface="Times New Roman"/>
              </a:rPr>
              <a:t> </a:t>
            </a:r>
            <a:r>
              <a:rPr sz="3200" dirty="0">
                <a:latin typeface="Times New Roman"/>
                <a:cs typeface="Times New Roman"/>
              </a:rPr>
              <a:t>blood</a:t>
            </a:r>
            <a:r>
              <a:rPr sz="3200" spc="-45" dirty="0">
                <a:latin typeface="Times New Roman"/>
                <a:cs typeface="Times New Roman"/>
              </a:rPr>
              <a:t> </a:t>
            </a:r>
            <a:r>
              <a:rPr sz="3200" dirty="0">
                <a:latin typeface="Times New Roman"/>
                <a:cs typeface="Times New Roman"/>
              </a:rPr>
              <a:t>cells</a:t>
            </a:r>
            <a:r>
              <a:rPr sz="3200" spc="-20" dirty="0">
                <a:latin typeface="Times New Roman"/>
                <a:cs typeface="Times New Roman"/>
              </a:rPr>
              <a:t> </a:t>
            </a:r>
            <a:r>
              <a:rPr sz="3200" dirty="0">
                <a:latin typeface="Times New Roman"/>
                <a:cs typeface="Times New Roman"/>
              </a:rPr>
              <a:t>NIH</a:t>
            </a:r>
            <a:r>
              <a:rPr sz="3200" spc="-35" dirty="0">
                <a:latin typeface="Times New Roman"/>
                <a:cs typeface="Times New Roman"/>
              </a:rPr>
              <a:t> </a:t>
            </a:r>
            <a:r>
              <a:rPr sz="3200" dirty="0">
                <a:latin typeface="Times New Roman"/>
                <a:cs typeface="Times New Roman"/>
              </a:rPr>
              <a:t>external</a:t>
            </a:r>
            <a:r>
              <a:rPr sz="3200" spc="-45" dirty="0">
                <a:latin typeface="Times New Roman"/>
                <a:cs typeface="Times New Roman"/>
              </a:rPr>
              <a:t> </a:t>
            </a:r>
            <a:r>
              <a:rPr sz="3200" spc="-10" dirty="0">
                <a:latin typeface="Times New Roman"/>
                <a:cs typeface="Times New Roman"/>
              </a:rPr>
              <a:t>link.</a:t>
            </a:r>
            <a:endParaRPr sz="3200">
              <a:latin typeface="Times New Roman"/>
              <a:cs typeface="Times New Roman"/>
            </a:endParaRPr>
          </a:p>
          <a:p>
            <a:pPr marL="354965" indent="-342265">
              <a:lnSpc>
                <a:spcPct val="100000"/>
              </a:lnSpc>
              <a:buFont typeface="Arial MT"/>
              <a:buChar char="*"/>
              <a:tabLst>
                <a:tab pos="354965" algn="l"/>
              </a:tabLst>
            </a:pPr>
            <a:r>
              <a:rPr sz="3200" dirty="0">
                <a:latin typeface="Times New Roman"/>
                <a:cs typeface="Times New Roman"/>
              </a:rPr>
              <a:t>Keeps</a:t>
            </a:r>
            <a:r>
              <a:rPr sz="3200" spc="-25" dirty="0">
                <a:latin typeface="Times New Roman"/>
                <a:cs typeface="Times New Roman"/>
              </a:rPr>
              <a:t> </a:t>
            </a:r>
            <a:r>
              <a:rPr sz="3200" dirty="0">
                <a:latin typeface="Times New Roman"/>
                <a:cs typeface="Times New Roman"/>
              </a:rPr>
              <a:t>bones</a:t>
            </a:r>
            <a:r>
              <a:rPr sz="3200" spc="-25" dirty="0">
                <a:latin typeface="Times New Roman"/>
                <a:cs typeface="Times New Roman"/>
              </a:rPr>
              <a:t> </a:t>
            </a:r>
            <a:r>
              <a:rPr sz="3200" dirty="0">
                <a:latin typeface="Times New Roman"/>
                <a:cs typeface="Times New Roman"/>
              </a:rPr>
              <a:t>strong</a:t>
            </a:r>
            <a:r>
              <a:rPr sz="3200" spc="-30" dirty="0">
                <a:latin typeface="Times New Roman"/>
                <a:cs typeface="Times New Roman"/>
              </a:rPr>
              <a:t> </a:t>
            </a:r>
            <a:r>
              <a:rPr sz="3200" dirty="0">
                <a:latin typeface="Times New Roman"/>
                <a:cs typeface="Times New Roman"/>
              </a:rPr>
              <a:t>and</a:t>
            </a:r>
            <a:r>
              <a:rPr sz="3200" spc="-15" dirty="0">
                <a:latin typeface="Times New Roman"/>
                <a:cs typeface="Times New Roman"/>
              </a:rPr>
              <a:t> </a:t>
            </a:r>
            <a:r>
              <a:rPr sz="3200" spc="-10" dirty="0">
                <a:latin typeface="Times New Roman"/>
                <a:cs typeface="Times New Roman"/>
              </a:rPr>
              <a:t>healthy.</a:t>
            </a:r>
            <a:endParaRPr sz="3200">
              <a:latin typeface="Times New Roman"/>
              <a:cs typeface="Times New Roman"/>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5894" y="236677"/>
            <a:ext cx="6917055" cy="5879465"/>
          </a:xfrm>
          <a:prstGeom prst="rect">
            <a:avLst/>
          </a:prstGeom>
        </p:spPr>
        <p:txBody>
          <a:bodyPr vert="horz" wrap="square" lIns="0" tIns="12700" rIns="0" bIns="0" rtlCol="0">
            <a:spAutoFit/>
          </a:bodyPr>
          <a:lstStyle/>
          <a:p>
            <a:pPr marL="354965" indent="-342265">
              <a:lnSpc>
                <a:spcPct val="100000"/>
              </a:lnSpc>
              <a:spcBef>
                <a:spcPts val="100"/>
              </a:spcBef>
              <a:buFont typeface="Arial MT"/>
              <a:buChar char="•"/>
              <a:tabLst>
                <a:tab pos="354965" algn="l"/>
              </a:tabLst>
            </a:pPr>
            <a:r>
              <a:rPr sz="2400" b="1" u="sng" spc="-10" dirty="0">
                <a:uFill>
                  <a:solidFill>
                    <a:srgbClr val="000000"/>
                  </a:solidFill>
                </a:uFill>
                <a:latin typeface="Times New Roman"/>
                <a:cs typeface="Times New Roman"/>
              </a:rPr>
              <a:t>ARCHITECTURE:</a:t>
            </a:r>
            <a:endParaRPr sz="2400">
              <a:latin typeface="Times New Roman"/>
              <a:cs typeface="Times New Roman"/>
            </a:endParaRPr>
          </a:p>
          <a:p>
            <a:pPr marL="354965" marR="130175" indent="-342900">
              <a:lnSpc>
                <a:spcPct val="100000"/>
              </a:lnSpc>
              <a:spcBef>
                <a:spcPts val="5"/>
              </a:spcBef>
              <a:buFont typeface="Arial MT"/>
              <a:buChar char="•"/>
              <a:tabLst>
                <a:tab pos="354965" algn="l"/>
              </a:tabLst>
            </a:pP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kidneys</a:t>
            </a:r>
            <a:r>
              <a:rPr sz="2400" spc="-20" dirty="0">
                <a:latin typeface="Times New Roman"/>
                <a:cs typeface="Times New Roman"/>
              </a:rPr>
              <a:t> </a:t>
            </a:r>
            <a:r>
              <a:rPr sz="2400" dirty="0">
                <a:latin typeface="Times New Roman"/>
                <a:cs typeface="Times New Roman"/>
              </a:rPr>
              <a:t>are</a:t>
            </a:r>
            <a:r>
              <a:rPr sz="2400" spc="-20" dirty="0">
                <a:latin typeface="Times New Roman"/>
                <a:cs typeface="Times New Roman"/>
              </a:rPr>
              <a:t> </a:t>
            </a:r>
            <a:r>
              <a:rPr sz="2400" dirty="0">
                <a:latin typeface="Times New Roman"/>
                <a:cs typeface="Times New Roman"/>
              </a:rPr>
              <a:t>two</a:t>
            </a:r>
            <a:r>
              <a:rPr sz="2400" spc="-15" dirty="0">
                <a:latin typeface="Times New Roman"/>
                <a:cs typeface="Times New Roman"/>
              </a:rPr>
              <a:t> </a:t>
            </a:r>
            <a:r>
              <a:rPr sz="2400" dirty="0">
                <a:latin typeface="Times New Roman"/>
                <a:cs typeface="Times New Roman"/>
              </a:rPr>
              <a:t>bean-shaped</a:t>
            </a:r>
            <a:r>
              <a:rPr sz="2400" spc="-40" dirty="0">
                <a:latin typeface="Times New Roman"/>
                <a:cs typeface="Times New Roman"/>
              </a:rPr>
              <a:t> </a:t>
            </a:r>
            <a:r>
              <a:rPr sz="2400" dirty="0">
                <a:latin typeface="Times New Roman"/>
                <a:cs typeface="Times New Roman"/>
              </a:rPr>
              <a:t>organs,</a:t>
            </a:r>
            <a:r>
              <a:rPr sz="2400" spc="-15" dirty="0">
                <a:latin typeface="Times New Roman"/>
                <a:cs typeface="Times New Roman"/>
              </a:rPr>
              <a:t> </a:t>
            </a:r>
            <a:r>
              <a:rPr sz="2400" dirty="0">
                <a:latin typeface="Times New Roman"/>
                <a:cs typeface="Times New Roman"/>
              </a:rPr>
              <a:t>each</a:t>
            </a:r>
            <a:r>
              <a:rPr sz="2400" spc="-35" dirty="0">
                <a:latin typeface="Times New Roman"/>
                <a:cs typeface="Times New Roman"/>
              </a:rPr>
              <a:t> </a:t>
            </a:r>
            <a:r>
              <a:rPr sz="2400" spc="-10" dirty="0">
                <a:latin typeface="Times New Roman"/>
                <a:cs typeface="Times New Roman"/>
              </a:rPr>
              <a:t>about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size</a:t>
            </a:r>
            <a:r>
              <a:rPr sz="2400" spc="-2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a</a:t>
            </a:r>
            <a:r>
              <a:rPr sz="2400" spc="-15" dirty="0">
                <a:latin typeface="Times New Roman"/>
                <a:cs typeface="Times New Roman"/>
              </a:rPr>
              <a:t> </a:t>
            </a:r>
            <a:r>
              <a:rPr sz="2400" spc="-10" dirty="0">
                <a:latin typeface="Times New Roman"/>
                <a:cs typeface="Times New Roman"/>
              </a:rPr>
              <a:t>fist.</a:t>
            </a:r>
            <a:endParaRPr sz="2400">
              <a:latin typeface="Times New Roman"/>
              <a:cs typeface="Times New Roman"/>
            </a:endParaRPr>
          </a:p>
          <a:p>
            <a:pPr>
              <a:lnSpc>
                <a:spcPct val="100000"/>
              </a:lnSpc>
              <a:spcBef>
                <a:spcPts val="114"/>
              </a:spcBef>
              <a:buFont typeface="Arial MT"/>
              <a:buChar char="•"/>
            </a:pPr>
            <a:endParaRPr sz="2400">
              <a:latin typeface="Times New Roman"/>
              <a:cs typeface="Times New Roman"/>
            </a:endParaRPr>
          </a:p>
          <a:p>
            <a:pPr marL="354965" indent="-342265">
              <a:lnSpc>
                <a:spcPct val="100000"/>
              </a:lnSpc>
              <a:spcBef>
                <a:spcPts val="5"/>
              </a:spcBef>
              <a:buFont typeface="Arial MT"/>
              <a:buChar char="•"/>
              <a:tabLst>
                <a:tab pos="354965" algn="l"/>
              </a:tabLst>
            </a:pPr>
            <a:r>
              <a:rPr sz="2400" dirty="0">
                <a:latin typeface="Times New Roman"/>
                <a:cs typeface="Times New Roman"/>
              </a:rPr>
              <a:t>They</a:t>
            </a:r>
            <a:r>
              <a:rPr sz="2400" spc="-20" dirty="0">
                <a:latin typeface="Times New Roman"/>
                <a:cs typeface="Times New Roman"/>
              </a:rPr>
              <a:t> </a:t>
            </a:r>
            <a:r>
              <a:rPr sz="2400" dirty="0">
                <a:latin typeface="Times New Roman"/>
                <a:cs typeface="Times New Roman"/>
              </a:rPr>
              <a:t>are located</a:t>
            </a:r>
            <a:r>
              <a:rPr sz="2400" spc="-35" dirty="0">
                <a:latin typeface="Times New Roman"/>
                <a:cs typeface="Times New Roman"/>
              </a:rPr>
              <a:t> </a:t>
            </a:r>
            <a:r>
              <a:rPr sz="2400" dirty="0">
                <a:latin typeface="Times New Roman"/>
                <a:cs typeface="Times New Roman"/>
              </a:rPr>
              <a:t>just</a:t>
            </a:r>
            <a:r>
              <a:rPr sz="2400" spc="-5" dirty="0">
                <a:latin typeface="Times New Roman"/>
                <a:cs typeface="Times New Roman"/>
              </a:rPr>
              <a:t> </a:t>
            </a:r>
            <a:r>
              <a:rPr sz="2400" dirty="0">
                <a:latin typeface="Times New Roman"/>
                <a:cs typeface="Times New Roman"/>
              </a:rPr>
              <a:t>below</a:t>
            </a:r>
            <a:r>
              <a:rPr sz="2400" spc="-2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rib</a:t>
            </a:r>
            <a:r>
              <a:rPr sz="2400" spc="-15" dirty="0">
                <a:latin typeface="Times New Roman"/>
                <a:cs typeface="Times New Roman"/>
              </a:rPr>
              <a:t> </a:t>
            </a:r>
            <a:r>
              <a:rPr sz="2400" dirty="0">
                <a:latin typeface="Times New Roman"/>
                <a:cs typeface="Times New Roman"/>
              </a:rPr>
              <a:t>cage,</a:t>
            </a:r>
            <a:r>
              <a:rPr sz="2400" spc="-10" dirty="0">
                <a:latin typeface="Times New Roman"/>
                <a:cs typeface="Times New Roman"/>
              </a:rPr>
              <a:t> </a:t>
            </a:r>
            <a:r>
              <a:rPr sz="2400" dirty="0">
                <a:latin typeface="Times New Roman"/>
                <a:cs typeface="Times New Roman"/>
              </a:rPr>
              <a:t>one</a:t>
            </a:r>
            <a:r>
              <a:rPr sz="2400" spc="-15" dirty="0">
                <a:latin typeface="Times New Roman"/>
                <a:cs typeface="Times New Roman"/>
              </a:rPr>
              <a:t> </a:t>
            </a:r>
            <a:r>
              <a:rPr sz="2400" dirty="0">
                <a:latin typeface="Times New Roman"/>
                <a:cs typeface="Times New Roman"/>
              </a:rPr>
              <a:t>on </a:t>
            </a:r>
            <a:r>
              <a:rPr sz="2400" spc="-20" dirty="0">
                <a:latin typeface="Times New Roman"/>
                <a:cs typeface="Times New Roman"/>
              </a:rPr>
              <a:t>each</a:t>
            </a:r>
            <a:endParaRPr sz="2400">
              <a:latin typeface="Times New Roman"/>
              <a:cs typeface="Times New Roman"/>
            </a:endParaRPr>
          </a:p>
          <a:p>
            <a:pPr marL="354965">
              <a:lnSpc>
                <a:spcPct val="100000"/>
              </a:lnSpc>
            </a:pPr>
            <a:r>
              <a:rPr sz="2400" dirty="0">
                <a:latin typeface="Times New Roman"/>
                <a:cs typeface="Times New Roman"/>
              </a:rPr>
              <a:t>side</a:t>
            </a:r>
            <a:r>
              <a:rPr sz="2400" spc="-20"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spc="-10" dirty="0">
                <a:latin typeface="Times New Roman"/>
                <a:cs typeface="Times New Roman"/>
              </a:rPr>
              <a:t>spine.</a:t>
            </a:r>
            <a:endParaRPr sz="2400">
              <a:latin typeface="Times New Roman"/>
              <a:cs typeface="Times New Roman"/>
            </a:endParaRPr>
          </a:p>
          <a:p>
            <a:pPr>
              <a:lnSpc>
                <a:spcPct val="100000"/>
              </a:lnSpc>
              <a:spcBef>
                <a:spcPts val="120"/>
              </a:spcBef>
            </a:pPr>
            <a:endParaRPr sz="2400">
              <a:latin typeface="Times New Roman"/>
              <a:cs typeface="Times New Roman"/>
            </a:endParaRPr>
          </a:p>
          <a:p>
            <a:pPr marL="354965" marR="17780" indent="-342900">
              <a:lnSpc>
                <a:spcPct val="100000"/>
              </a:lnSpc>
              <a:buFont typeface="Arial MT"/>
              <a:buChar char="•"/>
              <a:tabLst>
                <a:tab pos="354965" algn="l"/>
              </a:tabLst>
            </a:pPr>
            <a:r>
              <a:rPr sz="2400" dirty="0">
                <a:latin typeface="Times New Roman"/>
                <a:cs typeface="Times New Roman"/>
              </a:rPr>
              <a:t>Healthy</a:t>
            </a:r>
            <a:r>
              <a:rPr sz="2400" spc="-30" dirty="0">
                <a:latin typeface="Times New Roman"/>
                <a:cs typeface="Times New Roman"/>
              </a:rPr>
              <a:t> </a:t>
            </a:r>
            <a:r>
              <a:rPr sz="2400" dirty="0">
                <a:latin typeface="Times New Roman"/>
                <a:cs typeface="Times New Roman"/>
              </a:rPr>
              <a:t>kidneys</a:t>
            </a:r>
            <a:r>
              <a:rPr sz="2400" spc="-5" dirty="0">
                <a:latin typeface="Times New Roman"/>
                <a:cs typeface="Times New Roman"/>
              </a:rPr>
              <a:t> </a:t>
            </a:r>
            <a:r>
              <a:rPr sz="2400" dirty="0">
                <a:latin typeface="Times New Roman"/>
                <a:cs typeface="Times New Roman"/>
              </a:rPr>
              <a:t>filter</a:t>
            </a:r>
            <a:r>
              <a:rPr sz="2400" spc="-25" dirty="0">
                <a:latin typeface="Times New Roman"/>
                <a:cs typeface="Times New Roman"/>
              </a:rPr>
              <a:t> </a:t>
            </a:r>
            <a:r>
              <a:rPr sz="2400" dirty="0">
                <a:latin typeface="Times New Roman"/>
                <a:cs typeface="Times New Roman"/>
              </a:rPr>
              <a:t>about</a:t>
            </a:r>
            <a:r>
              <a:rPr sz="2400" spc="-20" dirty="0">
                <a:latin typeface="Times New Roman"/>
                <a:cs typeface="Times New Roman"/>
              </a:rPr>
              <a:t> </a:t>
            </a:r>
            <a:r>
              <a:rPr sz="2400" dirty="0">
                <a:latin typeface="Times New Roman"/>
                <a:cs typeface="Times New Roman"/>
              </a:rPr>
              <a:t>a half</a:t>
            </a:r>
            <a:r>
              <a:rPr sz="2400" spc="-25" dirty="0">
                <a:latin typeface="Times New Roman"/>
                <a:cs typeface="Times New Roman"/>
              </a:rPr>
              <a:t> </a:t>
            </a:r>
            <a:r>
              <a:rPr sz="2400" dirty="0">
                <a:latin typeface="Times New Roman"/>
                <a:cs typeface="Times New Roman"/>
              </a:rPr>
              <a:t>cup of blood</a:t>
            </a:r>
            <a:r>
              <a:rPr sz="2400" spc="-20" dirty="0">
                <a:latin typeface="Times New Roman"/>
                <a:cs typeface="Times New Roman"/>
              </a:rPr>
              <a:t> </a:t>
            </a:r>
            <a:r>
              <a:rPr sz="2400" spc="-10" dirty="0">
                <a:latin typeface="Times New Roman"/>
                <a:cs typeface="Times New Roman"/>
              </a:rPr>
              <a:t>every </a:t>
            </a:r>
            <a:r>
              <a:rPr sz="2400" dirty="0">
                <a:latin typeface="Times New Roman"/>
                <a:cs typeface="Times New Roman"/>
              </a:rPr>
              <a:t>minute,</a:t>
            </a:r>
            <a:r>
              <a:rPr sz="2400" spc="-25" dirty="0">
                <a:latin typeface="Times New Roman"/>
                <a:cs typeface="Times New Roman"/>
              </a:rPr>
              <a:t> </a:t>
            </a:r>
            <a:r>
              <a:rPr sz="2400" dirty="0">
                <a:latin typeface="Times New Roman"/>
                <a:cs typeface="Times New Roman"/>
              </a:rPr>
              <a:t>removing</a:t>
            </a:r>
            <a:r>
              <a:rPr sz="2400" spc="-10" dirty="0">
                <a:latin typeface="Times New Roman"/>
                <a:cs typeface="Times New Roman"/>
              </a:rPr>
              <a:t> </a:t>
            </a:r>
            <a:r>
              <a:rPr sz="2400" dirty="0">
                <a:latin typeface="Times New Roman"/>
                <a:cs typeface="Times New Roman"/>
              </a:rPr>
              <a:t>wastes</a:t>
            </a:r>
            <a:r>
              <a:rPr sz="2400" spc="-25"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extra</a:t>
            </a:r>
            <a:r>
              <a:rPr sz="2400" spc="-35" dirty="0">
                <a:latin typeface="Times New Roman"/>
                <a:cs typeface="Times New Roman"/>
              </a:rPr>
              <a:t> </a:t>
            </a:r>
            <a:r>
              <a:rPr sz="2400" dirty="0">
                <a:latin typeface="Times New Roman"/>
                <a:cs typeface="Times New Roman"/>
              </a:rPr>
              <a:t>water</a:t>
            </a:r>
            <a:r>
              <a:rPr sz="2400" spc="-30"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spc="-20" dirty="0">
                <a:latin typeface="Times New Roman"/>
                <a:cs typeface="Times New Roman"/>
              </a:rPr>
              <a:t>make </a:t>
            </a:r>
            <a:r>
              <a:rPr sz="2400" spc="-10" dirty="0">
                <a:latin typeface="Times New Roman"/>
                <a:cs typeface="Times New Roman"/>
              </a:rPr>
              <a:t>urine.</a:t>
            </a:r>
            <a:endParaRPr sz="2400">
              <a:latin typeface="Times New Roman"/>
              <a:cs typeface="Times New Roman"/>
            </a:endParaRPr>
          </a:p>
          <a:p>
            <a:pPr>
              <a:lnSpc>
                <a:spcPct val="100000"/>
              </a:lnSpc>
              <a:spcBef>
                <a:spcPts val="125"/>
              </a:spcBef>
              <a:buFont typeface="Arial MT"/>
              <a:buChar char="•"/>
            </a:pPr>
            <a:endParaRPr sz="2400">
              <a:latin typeface="Times New Roman"/>
              <a:cs typeface="Times New Roman"/>
            </a:endParaRPr>
          </a:p>
          <a:p>
            <a:pPr marL="354965" marR="5080" indent="-342900">
              <a:lnSpc>
                <a:spcPct val="100000"/>
              </a:lnSpc>
              <a:buFont typeface="Arial MT"/>
              <a:buChar char="•"/>
              <a:tabLst>
                <a:tab pos="354965" algn="l"/>
              </a:tabLst>
            </a:pP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urine</a:t>
            </a:r>
            <a:r>
              <a:rPr sz="2400" spc="-15" dirty="0">
                <a:latin typeface="Times New Roman"/>
                <a:cs typeface="Times New Roman"/>
              </a:rPr>
              <a:t> </a:t>
            </a:r>
            <a:r>
              <a:rPr sz="2400" dirty="0">
                <a:latin typeface="Times New Roman"/>
                <a:cs typeface="Times New Roman"/>
              </a:rPr>
              <a:t>flows from</a:t>
            </a:r>
            <a:r>
              <a:rPr sz="2400" spc="-2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kidneys</a:t>
            </a:r>
            <a:r>
              <a:rPr sz="2400" spc="-15" dirty="0">
                <a:latin typeface="Times New Roman"/>
                <a:cs typeface="Times New Roman"/>
              </a:rPr>
              <a:t> </a:t>
            </a:r>
            <a:r>
              <a:rPr sz="2400" dirty="0">
                <a:latin typeface="Times New Roman"/>
                <a:cs typeface="Times New Roman"/>
              </a:rPr>
              <a:t>to</a:t>
            </a:r>
            <a:r>
              <a:rPr sz="2400" spc="-2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spc="-10" dirty="0">
                <a:latin typeface="Times New Roman"/>
                <a:cs typeface="Times New Roman"/>
              </a:rPr>
              <a:t>bladder </a:t>
            </a:r>
            <a:r>
              <a:rPr sz="2400" dirty="0">
                <a:latin typeface="Times New Roman"/>
                <a:cs typeface="Times New Roman"/>
              </a:rPr>
              <a:t>through</a:t>
            </a:r>
            <a:r>
              <a:rPr sz="2400" spc="-20" dirty="0">
                <a:latin typeface="Times New Roman"/>
                <a:cs typeface="Times New Roman"/>
              </a:rPr>
              <a:t> </a:t>
            </a:r>
            <a:r>
              <a:rPr sz="2400" dirty="0">
                <a:latin typeface="Times New Roman"/>
                <a:cs typeface="Times New Roman"/>
              </a:rPr>
              <a:t>two</a:t>
            </a:r>
            <a:r>
              <a:rPr sz="2400" spc="-5" dirty="0">
                <a:latin typeface="Times New Roman"/>
                <a:cs typeface="Times New Roman"/>
              </a:rPr>
              <a:t> </a:t>
            </a:r>
            <a:r>
              <a:rPr sz="2400" dirty="0">
                <a:latin typeface="Times New Roman"/>
                <a:cs typeface="Times New Roman"/>
              </a:rPr>
              <a:t>thin</a:t>
            </a:r>
            <a:r>
              <a:rPr sz="2400" spc="-25" dirty="0">
                <a:latin typeface="Times New Roman"/>
                <a:cs typeface="Times New Roman"/>
              </a:rPr>
              <a:t> </a:t>
            </a:r>
            <a:r>
              <a:rPr sz="2400" dirty="0">
                <a:latin typeface="Times New Roman"/>
                <a:cs typeface="Times New Roman"/>
              </a:rPr>
              <a:t>tubes</a:t>
            </a:r>
            <a:r>
              <a:rPr sz="2400" spc="-1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muscle</a:t>
            </a:r>
            <a:r>
              <a:rPr sz="2400" spc="-10" dirty="0">
                <a:latin typeface="Times New Roman"/>
                <a:cs typeface="Times New Roman"/>
              </a:rPr>
              <a:t> </a:t>
            </a:r>
            <a:r>
              <a:rPr sz="2400" dirty="0">
                <a:latin typeface="Times New Roman"/>
                <a:cs typeface="Times New Roman"/>
              </a:rPr>
              <a:t>called</a:t>
            </a:r>
            <a:r>
              <a:rPr sz="2400" spc="-25" dirty="0">
                <a:latin typeface="Times New Roman"/>
                <a:cs typeface="Times New Roman"/>
              </a:rPr>
              <a:t> </a:t>
            </a:r>
            <a:r>
              <a:rPr sz="2400" dirty="0">
                <a:latin typeface="Times New Roman"/>
                <a:cs typeface="Times New Roman"/>
              </a:rPr>
              <a:t>ureters,</a:t>
            </a:r>
            <a:r>
              <a:rPr sz="2400" spc="-40" dirty="0">
                <a:latin typeface="Times New Roman"/>
                <a:cs typeface="Times New Roman"/>
              </a:rPr>
              <a:t> </a:t>
            </a:r>
            <a:r>
              <a:rPr sz="2400" spc="-25" dirty="0">
                <a:latin typeface="Times New Roman"/>
                <a:cs typeface="Times New Roman"/>
              </a:rPr>
              <a:t>one </a:t>
            </a:r>
            <a:r>
              <a:rPr sz="2400" dirty="0">
                <a:latin typeface="Times New Roman"/>
                <a:cs typeface="Times New Roman"/>
              </a:rPr>
              <a:t>on</a:t>
            </a:r>
            <a:r>
              <a:rPr sz="2400" spc="-10" dirty="0">
                <a:latin typeface="Times New Roman"/>
                <a:cs typeface="Times New Roman"/>
              </a:rPr>
              <a:t> </a:t>
            </a:r>
            <a:r>
              <a:rPr sz="2400" dirty="0">
                <a:latin typeface="Times New Roman"/>
                <a:cs typeface="Times New Roman"/>
              </a:rPr>
              <a:t>each</a:t>
            </a:r>
            <a:r>
              <a:rPr sz="2400" spc="-20" dirty="0">
                <a:latin typeface="Times New Roman"/>
                <a:cs typeface="Times New Roman"/>
              </a:rPr>
              <a:t> </a:t>
            </a:r>
            <a:r>
              <a:rPr sz="2400" dirty="0">
                <a:latin typeface="Times New Roman"/>
                <a:cs typeface="Times New Roman"/>
              </a:rPr>
              <a:t>side</a:t>
            </a:r>
            <a:r>
              <a:rPr sz="2400" spc="-10"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dirty="0">
                <a:latin typeface="Times New Roman"/>
                <a:cs typeface="Times New Roman"/>
              </a:rPr>
              <a:t>the</a:t>
            </a:r>
            <a:r>
              <a:rPr sz="2400" spc="-20" dirty="0">
                <a:latin typeface="Times New Roman"/>
                <a:cs typeface="Times New Roman"/>
              </a:rPr>
              <a:t> bladder.</a:t>
            </a:r>
            <a:r>
              <a:rPr sz="2400" spc="-125" dirty="0">
                <a:latin typeface="Times New Roman"/>
                <a:cs typeface="Times New Roman"/>
              </a:rPr>
              <a:t> </a:t>
            </a:r>
            <a:r>
              <a:rPr sz="2400" spc="-45" dirty="0">
                <a:latin typeface="Times New Roman"/>
                <a:cs typeface="Times New Roman"/>
              </a:rPr>
              <a:t>Your</a:t>
            </a:r>
            <a:r>
              <a:rPr sz="2400" spc="5" dirty="0">
                <a:latin typeface="Times New Roman"/>
                <a:cs typeface="Times New Roman"/>
              </a:rPr>
              <a:t> </a:t>
            </a:r>
            <a:r>
              <a:rPr sz="2400" dirty="0">
                <a:latin typeface="Times New Roman"/>
                <a:cs typeface="Times New Roman"/>
              </a:rPr>
              <a:t>bladder</a:t>
            </a:r>
            <a:r>
              <a:rPr sz="2400" spc="-30" dirty="0">
                <a:latin typeface="Times New Roman"/>
                <a:cs typeface="Times New Roman"/>
              </a:rPr>
              <a:t> </a:t>
            </a:r>
            <a:r>
              <a:rPr sz="2400" dirty="0">
                <a:latin typeface="Times New Roman"/>
                <a:cs typeface="Times New Roman"/>
              </a:rPr>
              <a:t>stores</a:t>
            </a:r>
            <a:r>
              <a:rPr sz="2400" spc="-15" dirty="0">
                <a:latin typeface="Times New Roman"/>
                <a:cs typeface="Times New Roman"/>
              </a:rPr>
              <a:t> </a:t>
            </a:r>
            <a:r>
              <a:rPr sz="2400" spc="-10" dirty="0">
                <a:latin typeface="Times New Roman"/>
                <a:cs typeface="Times New Roman"/>
              </a:rPr>
              <a:t>urine. </a:t>
            </a:r>
            <a:r>
              <a:rPr sz="2400" dirty="0">
                <a:latin typeface="Times New Roman"/>
                <a:cs typeface="Times New Roman"/>
              </a:rPr>
              <a:t>Kidneys,</a:t>
            </a:r>
            <a:r>
              <a:rPr sz="2400" spc="-35" dirty="0">
                <a:latin typeface="Times New Roman"/>
                <a:cs typeface="Times New Roman"/>
              </a:rPr>
              <a:t> </a:t>
            </a:r>
            <a:r>
              <a:rPr sz="2400" dirty="0">
                <a:latin typeface="Times New Roman"/>
                <a:cs typeface="Times New Roman"/>
              </a:rPr>
              <a:t>ureters,</a:t>
            </a:r>
            <a:r>
              <a:rPr sz="2400" spc="-60" dirty="0">
                <a:latin typeface="Times New Roman"/>
                <a:cs typeface="Times New Roman"/>
              </a:rPr>
              <a:t> </a:t>
            </a:r>
            <a:r>
              <a:rPr sz="2400" dirty="0">
                <a:latin typeface="Times New Roman"/>
                <a:cs typeface="Times New Roman"/>
              </a:rPr>
              <a:t>and</a:t>
            </a:r>
            <a:r>
              <a:rPr sz="2400" spc="-20" dirty="0">
                <a:latin typeface="Times New Roman"/>
                <a:cs typeface="Times New Roman"/>
              </a:rPr>
              <a:t> </a:t>
            </a:r>
            <a:r>
              <a:rPr sz="2400" dirty="0">
                <a:latin typeface="Times New Roman"/>
                <a:cs typeface="Times New Roman"/>
              </a:rPr>
              <a:t>bladder</a:t>
            </a:r>
            <a:r>
              <a:rPr sz="2400" spc="-40" dirty="0">
                <a:latin typeface="Times New Roman"/>
                <a:cs typeface="Times New Roman"/>
              </a:rPr>
              <a:t> </a:t>
            </a:r>
            <a:r>
              <a:rPr sz="2400" dirty="0">
                <a:latin typeface="Times New Roman"/>
                <a:cs typeface="Times New Roman"/>
              </a:rPr>
              <a:t>are</a:t>
            </a:r>
            <a:r>
              <a:rPr sz="2400" spc="-25" dirty="0">
                <a:latin typeface="Times New Roman"/>
                <a:cs typeface="Times New Roman"/>
              </a:rPr>
              <a:t> </a:t>
            </a:r>
            <a:r>
              <a:rPr sz="2400" dirty="0">
                <a:latin typeface="Times New Roman"/>
                <a:cs typeface="Times New Roman"/>
              </a:rPr>
              <a:t>part</a:t>
            </a:r>
            <a:r>
              <a:rPr sz="2400" spc="-45"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dirty="0">
                <a:latin typeface="Times New Roman"/>
                <a:cs typeface="Times New Roman"/>
              </a:rPr>
              <a:t>your</a:t>
            </a:r>
            <a:r>
              <a:rPr sz="2400" spc="-25" dirty="0">
                <a:latin typeface="Times New Roman"/>
                <a:cs typeface="Times New Roman"/>
              </a:rPr>
              <a:t> </a:t>
            </a:r>
            <a:r>
              <a:rPr sz="2400" spc="-10" dirty="0">
                <a:latin typeface="Times New Roman"/>
                <a:cs typeface="Times New Roman"/>
              </a:rPr>
              <a:t>urinary tract</a:t>
            </a:r>
            <a:endParaRPr sz="2400">
              <a:latin typeface="Times New Roman"/>
              <a:cs typeface="Times New Roman"/>
            </a:endParaRPr>
          </a:p>
        </p:txBody>
      </p:sp>
      <p:pic>
        <p:nvPicPr>
          <p:cNvPr id="3" name="object 3"/>
          <p:cNvPicPr/>
          <p:nvPr/>
        </p:nvPicPr>
        <p:blipFill>
          <a:blip r:embed="rId2" cstate="print"/>
          <a:stretch>
            <a:fillRect/>
          </a:stretch>
        </p:blipFill>
        <p:spPr>
          <a:xfrm>
            <a:off x="8101324" y="703505"/>
            <a:ext cx="4030895" cy="545292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9740" y="22352"/>
            <a:ext cx="11274425" cy="6610350"/>
          </a:xfrm>
          <a:prstGeom prst="rect">
            <a:avLst/>
          </a:prstGeom>
        </p:spPr>
        <p:txBody>
          <a:bodyPr vert="horz" wrap="square" lIns="0" tIns="12700" rIns="0" bIns="0" rtlCol="0">
            <a:spAutoFit/>
          </a:bodyPr>
          <a:lstStyle/>
          <a:p>
            <a:pPr marL="12700" algn="just">
              <a:lnSpc>
                <a:spcPct val="100000"/>
              </a:lnSpc>
              <a:spcBef>
                <a:spcPts val="100"/>
              </a:spcBef>
            </a:pPr>
            <a:r>
              <a:rPr sz="2400" b="1" u="sng" dirty="0">
                <a:uFill>
                  <a:solidFill>
                    <a:srgbClr val="000000"/>
                  </a:solidFill>
                </a:uFill>
                <a:latin typeface="Times New Roman"/>
                <a:cs typeface="Times New Roman"/>
              </a:rPr>
              <a:t>MECHANISM</a:t>
            </a:r>
            <a:r>
              <a:rPr sz="2400" b="1" u="sng" spc="-85"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OF</a:t>
            </a:r>
            <a:r>
              <a:rPr sz="2400" b="1" u="sng" spc="-150" dirty="0">
                <a:uFill>
                  <a:solidFill>
                    <a:srgbClr val="000000"/>
                  </a:solidFill>
                </a:uFill>
                <a:latin typeface="Times New Roman"/>
                <a:cs typeface="Times New Roman"/>
              </a:rPr>
              <a:t> </a:t>
            </a:r>
            <a:r>
              <a:rPr sz="2400" b="1" u="sng" spc="-10" dirty="0">
                <a:uFill>
                  <a:solidFill>
                    <a:srgbClr val="000000"/>
                  </a:solidFill>
                </a:uFill>
                <a:latin typeface="Times New Roman"/>
                <a:cs typeface="Times New Roman"/>
              </a:rPr>
              <a:t>FILTRATION:</a:t>
            </a:r>
            <a:endParaRPr sz="2400">
              <a:latin typeface="Times New Roman"/>
              <a:cs typeface="Times New Roman"/>
            </a:endParaRPr>
          </a:p>
          <a:p>
            <a:pPr marL="299085" indent="-286385">
              <a:lnSpc>
                <a:spcPct val="100000"/>
              </a:lnSpc>
              <a:buFont typeface="Arial MT"/>
              <a:buChar char="•"/>
              <a:tabLst>
                <a:tab pos="299085" algn="l"/>
              </a:tabLst>
            </a:pPr>
            <a:r>
              <a:rPr sz="2400" dirty="0">
                <a:latin typeface="Times New Roman"/>
                <a:cs typeface="Times New Roman"/>
              </a:rPr>
              <a:t>Each</a:t>
            </a:r>
            <a:r>
              <a:rPr sz="2400" spc="125" dirty="0">
                <a:latin typeface="Times New Roman"/>
                <a:cs typeface="Times New Roman"/>
              </a:rPr>
              <a:t> </a:t>
            </a:r>
            <a:r>
              <a:rPr sz="2400" dirty="0">
                <a:latin typeface="Times New Roman"/>
                <a:cs typeface="Times New Roman"/>
              </a:rPr>
              <a:t>kidney</a:t>
            </a:r>
            <a:r>
              <a:rPr sz="2400" spc="114" dirty="0">
                <a:latin typeface="Times New Roman"/>
                <a:cs typeface="Times New Roman"/>
              </a:rPr>
              <a:t> </a:t>
            </a:r>
            <a:r>
              <a:rPr sz="2400" dirty="0">
                <a:latin typeface="Times New Roman"/>
                <a:cs typeface="Times New Roman"/>
              </a:rPr>
              <a:t>is</a:t>
            </a:r>
            <a:r>
              <a:rPr sz="2400" spc="130" dirty="0">
                <a:latin typeface="Times New Roman"/>
                <a:cs typeface="Times New Roman"/>
              </a:rPr>
              <a:t> </a:t>
            </a:r>
            <a:r>
              <a:rPr sz="2400" dirty="0">
                <a:latin typeface="Times New Roman"/>
                <a:cs typeface="Times New Roman"/>
              </a:rPr>
              <a:t>made</a:t>
            </a:r>
            <a:r>
              <a:rPr sz="2400" spc="130" dirty="0">
                <a:latin typeface="Times New Roman"/>
                <a:cs typeface="Times New Roman"/>
              </a:rPr>
              <a:t> </a:t>
            </a:r>
            <a:r>
              <a:rPr sz="2400" dirty="0">
                <a:latin typeface="Times New Roman"/>
                <a:cs typeface="Times New Roman"/>
              </a:rPr>
              <a:t>up</a:t>
            </a:r>
            <a:r>
              <a:rPr sz="2400" spc="100" dirty="0">
                <a:latin typeface="Times New Roman"/>
                <a:cs typeface="Times New Roman"/>
              </a:rPr>
              <a:t> </a:t>
            </a:r>
            <a:r>
              <a:rPr sz="2400" dirty="0">
                <a:latin typeface="Times New Roman"/>
                <a:cs typeface="Times New Roman"/>
              </a:rPr>
              <a:t>of</a:t>
            </a:r>
            <a:r>
              <a:rPr sz="2400" spc="120" dirty="0">
                <a:latin typeface="Times New Roman"/>
                <a:cs typeface="Times New Roman"/>
              </a:rPr>
              <a:t> </a:t>
            </a:r>
            <a:r>
              <a:rPr sz="2400" dirty="0">
                <a:latin typeface="Times New Roman"/>
                <a:cs typeface="Times New Roman"/>
              </a:rPr>
              <a:t>about</a:t>
            </a:r>
            <a:r>
              <a:rPr sz="2400" spc="114" dirty="0">
                <a:latin typeface="Times New Roman"/>
                <a:cs typeface="Times New Roman"/>
              </a:rPr>
              <a:t> </a:t>
            </a:r>
            <a:r>
              <a:rPr sz="2400" dirty="0">
                <a:latin typeface="Times New Roman"/>
                <a:cs typeface="Times New Roman"/>
              </a:rPr>
              <a:t>a</a:t>
            </a:r>
            <a:r>
              <a:rPr sz="2400" spc="114" dirty="0">
                <a:latin typeface="Times New Roman"/>
                <a:cs typeface="Times New Roman"/>
              </a:rPr>
              <a:t> </a:t>
            </a:r>
            <a:r>
              <a:rPr sz="2400" dirty="0">
                <a:latin typeface="Times New Roman"/>
                <a:cs typeface="Times New Roman"/>
              </a:rPr>
              <a:t>million</a:t>
            </a:r>
            <a:r>
              <a:rPr sz="2400" spc="135" dirty="0">
                <a:latin typeface="Times New Roman"/>
                <a:cs typeface="Times New Roman"/>
              </a:rPr>
              <a:t> </a:t>
            </a:r>
            <a:r>
              <a:rPr sz="2400" dirty="0">
                <a:latin typeface="Times New Roman"/>
                <a:cs typeface="Times New Roman"/>
              </a:rPr>
              <a:t>filtering</a:t>
            </a:r>
            <a:r>
              <a:rPr sz="2400" spc="125" dirty="0">
                <a:latin typeface="Times New Roman"/>
                <a:cs typeface="Times New Roman"/>
              </a:rPr>
              <a:t> </a:t>
            </a:r>
            <a:r>
              <a:rPr sz="2400" dirty="0">
                <a:latin typeface="Times New Roman"/>
                <a:cs typeface="Times New Roman"/>
              </a:rPr>
              <a:t>units</a:t>
            </a:r>
            <a:r>
              <a:rPr sz="2400" spc="120" dirty="0">
                <a:latin typeface="Times New Roman"/>
                <a:cs typeface="Times New Roman"/>
              </a:rPr>
              <a:t> </a:t>
            </a:r>
            <a:r>
              <a:rPr sz="2400" dirty="0">
                <a:latin typeface="Times New Roman"/>
                <a:cs typeface="Times New Roman"/>
              </a:rPr>
              <a:t>called</a:t>
            </a:r>
            <a:r>
              <a:rPr sz="2400" spc="135" dirty="0">
                <a:latin typeface="Times New Roman"/>
                <a:cs typeface="Times New Roman"/>
              </a:rPr>
              <a:t> </a:t>
            </a:r>
            <a:r>
              <a:rPr sz="2400" dirty="0">
                <a:latin typeface="Times New Roman"/>
                <a:cs typeface="Times New Roman"/>
              </a:rPr>
              <a:t>nephrons.</a:t>
            </a:r>
            <a:r>
              <a:rPr sz="2400" spc="130" dirty="0">
                <a:latin typeface="Times New Roman"/>
                <a:cs typeface="Times New Roman"/>
              </a:rPr>
              <a:t> </a:t>
            </a:r>
            <a:r>
              <a:rPr sz="2400" dirty="0">
                <a:latin typeface="Times New Roman"/>
                <a:cs typeface="Times New Roman"/>
              </a:rPr>
              <a:t>Each</a:t>
            </a:r>
            <a:r>
              <a:rPr sz="2400" spc="114" dirty="0">
                <a:latin typeface="Times New Roman"/>
                <a:cs typeface="Times New Roman"/>
              </a:rPr>
              <a:t> </a:t>
            </a:r>
            <a:r>
              <a:rPr sz="2400" spc="-10" dirty="0">
                <a:latin typeface="Times New Roman"/>
                <a:cs typeface="Times New Roman"/>
              </a:rPr>
              <a:t>nephron</a:t>
            </a:r>
            <a:endParaRPr sz="2400">
              <a:latin typeface="Times New Roman"/>
              <a:cs typeface="Times New Roman"/>
            </a:endParaRPr>
          </a:p>
          <a:p>
            <a:pPr marL="299085">
              <a:lnSpc>
                <a:spcPct val="100000"/>
              </a:lnSpc>
            </a:pPr>
            <a:r>
              <a:rPr sz="2400" dirty="0">
                <a:latin typeface="Times New Roman"/>
                <a:cs typeface="Times New Roman"/>
              </a:rPr>
              <a:t>includes</a:t>
            </a:r>
            <a:r>
              <a:rPr sz="2400" spc="-35" dirty="0">
                <a:latin typeface="Times New Roman"/>
                <a:cs typeface="Times New Roman"/>
              </a:rPr>
              <a:t> </a:t>
            </a:r>
            <a:r>
              <a:rPr sz="2400" dirty="0">
                <a:latin typeface="Times New Roman"/>
                <a:cs typeface="Times New Roman"/>
              </a:rPr>
              <a:t>a</a:t>
            </a:r>
            <a:r>
              <a:rPr sz="2400" spc="-30" dirty="0">
                <a:latin typeface="Times New Roman"/>
                <a:cs typeface="Times New Roman"/>
              </a:rPr>
              <a:t> </a:t>
            </a:r>
            <a:r>
              <a:rPr sz="2400" dirty="0">
                <a:latin typeface="Times New Roman"/>
                <a:cs typeface="Times New Roman"/>
              </a:rPr>
              <a:t>filter,</a:t>
            </a:r>
            <a:r>
              <a:rPr sz="2400" spc="-40" dirty="0">
                <a:latin typeface="Times New Roman"/>
                <a:cs typeface="Times New Roman"/>
              </a:rPr>
              <a:t> </a:t>
            </a:r>
            <a:r>
              <a:rPr sz="2400" dirty="0">
                <a:latin typeface="Times New Roman"/>
                <a:cs typeface="Times New Roman"/>
              </a:rPr>
              <a:t>called</a:t>
            </a:r>
            <a:r>
              <a:rPr sz="2400" spc="-45" dirty="0">
                <a:latin typeface="Times New Roman"/>
                <a:cs typeface="Times New Roman"/>
              </a:rPr>
              <a:t> </a:t>
            </a:r>
            <a:r>
              <a:rPr sz="2400" dirty="0">
                <a:latin typeface="Times New Roman"/>
                <a:cs typeface="Times New Roman"/>
              </a:rPr>
              <a:t>the</a:t>
            </a:r>
            <a:r>
              <a:rPr sz="2400" spc="-40" dirty="0">
                <a:latin typeface="Times New Roman"/>
                <a:cs typeface="Times New Roman"/>
              </a:rPr>
              <a:t> </a:t>
            </a:r>
            <a:r>
              <a:rPr sz="2400" dirty="0">
                <a:latin typeface="Times New Roman"/>
                <a:cs typeface="Times New Roman"/>
              </a:rPr>
              <a:t>glomerulus,</a:t>
            </a:r>
            <a:r>
              <a:rPr sz="2400" spc="-20" dirty="0">
                <a:latin typeface="Times New Roman"/>
                <a:cs typeface="Times New Roman"/>
              </a:rPr>
              <a:t> </a:t>
            </a:r>
            <a:r>
              <a:rPr sz="2400" dirty="0">
                <a:latin typeface="Times New Roman"/>
                <a:cs typeface="Times New Roman"/>
              </a:rPr>
              <a:t>and</a:t>
            </a:r>
            <a:r>
              <a:rPr sz="2400" spc="-20" dirty="0">
                <a:latin typeface="Times New Roman"/>
                <a:cs typeface="Times New Roman"/>
              </a:rPr>
              <a:t> </a:t>
            </a:r>
            <a:r>
              <a:rPr sz="2400" dirty="0">
                <a:latin typeface="Times New Roman"/>
                <a:cs typeface="Times New Roman"/>
              </a:rPr>
              <a:t>a</a:t>
            </a:r>
            <a:r>
              <a:rPr sz="2400" spc="-20" dirty="0">
                <a:latin typeface="Times New Roman"/>
                <a:cs typeface="Times New Roman"/>
              </a:rPr>
              <a:t> </a:t>
            </a:r>
            <a:r>
              <a:rPr sz="2400" spc="-10" dirty="0">
                <a:latin typeface="Times New Roman"/>
                <a:cs typeface="Times New Roman"/>
              </a:rPr>
              <a:t>tubule.</a:t>
            </a:r>
            <a:endParaRPr sz="2400">
              <a:latin typeface="Times New Roman"/>
              <a:cs typeface="Times New Roman"/>
            </a:endParaRPr>
          </a:p>
          <a:p>
            <a:pPr>
              <a:lnSpc>
                <a:spcPct val="100000"/>
              </a:lnSpc>
              <a:spcBef>
                <a:spcPts val="120"/>
              </a:spcBef>
            </a:pPr>
            <a:endParaRPr sz="2400">
              <a:latin typeface="Times New Roman"/>
              <a:cs typeface="Times New Roman"/>
            </a:endParaRPr>
          </a:p>
          <a:p>
            <a:pPr marL="297180" marR="5715" indent="-285115" algn="just">
              <a:lnSpc>
                <a:spcPct val="100000"/>
              </a:lnSpc>
              <a:buFont typeface="Arial MT"/>
              <a:buChar char="•"/>
              <a:tabLst>
                <a:tab pos="299085" algn="l"/>
              </a:tabLst>
            </a:pPr>
            <a:r>
              <a:rPr sz="2400" dirty="0">
                <a:latin typeface="Times New Roman"/>
                <a:cs typeface="Times New Roman"/>
              </a:rPr>
              <a:t>The</a:t>
            </a:r>
            <a:r>
              <a:rPr sz="2400" spc="415" dirty="0">
                <a:latin typeface="Times New Roman"/>
                <a:cs typeface="Times New Roman"/>
              </a:rPr>
              <a:t> </a:t>
            </a:r>
            <a:r>
              <a:rPr sz="2400" dirty="0">
                <a:latin typeface="Times New Roman"/>
                <a:cs typeface="Times New Roman"/>
              </a:rPr>
              <a:t>nephrons</a:t>
            </a:r>
            <a:r>
              <a:rPr sz="2400" spc="425" dirty="0">
                <a:latin typeface="Times New Roman"/>
                <a:cs typeface="Times New Roman"/>
              </a:rPr>
              <a:t> </a:t>
            </a:r>
            <a:r>
              <a:rPr sz="2400" dirty="0">
                <a:latin typeface="Times New Roman"/>
                <a:cs typeface="Times New Roman"/>
              </a:rPr>
              <a:t>work</a:t>
            </a:r>
            <a:r>
              <a:rPr sz="2400" spc="415" dirty="0">
                <a:latin typeface="Times New Roman"/>
                <a:cs typeface="Times New Roman"/>
              </a:rPr>
              <a:t> </a:t>
            </a:r>
            <a:r>
              <a:rPr sz="2400" dirty="0">
                <a:latin typeface="Times New Roman"/>
                <a:cs typeface="Times New Roman"/>
              </a:rPr>
              <a:t>through</a:t>
            </a:r>
            <a:r>
              <a:rPr sz="2400" spc="420" dirty="0">
                <a:latin typeface="Times New Roman"/>
                <a:cs typeface="Times New Roman"/>
              </a:rPr>
              <a:t> </a:t>
            </a:r>
            <a:r>
              <a:rPr sz="2400" dirty="0">
                <a:latin typeface="Times New Roman"/>
                <a:cs typeface="Times New Roman"/>
              </a:rPr>
              <a:t>a</a:t>
            </a:r>
            <a:r>
              <a:rPr sz="2400" spc="420" dirty="0">
                <a:latin typeface="Times New Roman"/>
                <a:cs typeface="Times New Roman"/>
              </a:rPr>
              <a:t> </a:t>
            </a:r>
            <a:r>
              <a:rPr sz="2400" spc="-10" dirty="0">
                <a:latin typeface="Times New Roman"/>
                <a:cs typeface="Times New Roman"/>
              </a:rPr>
              <a:t>two-</a:t>
            </a:r>
            <a:r>
              <a:rPr sz="2400" dirty="0">
                <a:latin typeface="Times New Roman"/>
                <a:cs typeface="Times New Roman"/>
              </a:rPr>
              <a:t>step</a:t>
            </a:r>
            <a:r>
              <a:rPr sz="2400" spc="420" dirty="0">
                <a:latin typeface="Times New Roman"/>
                <a:cs typeface="Times New Roman"/>
              </a:rPr>
              <a:t> </a:t>
            </a:r>
            <a:r>
              <a:rPr sz="2400" dirty="0">
                <a:latin typeface="Times New Roman"/>
                <a:cs typeface="Times New Roman"/>
              </a:rPr>
              <a:t>process:</a:t>
            </a:r>
            <a:r>
              <a:rPr sz="2400" spc="425" dirty="0">
                <a:latin typeface="Times New Roman"/>
                <a:cs typeface="Times New Roman"/>
              </a:rPr>
              <a:t> </a:t>
            </a:r>
            <a:r>
              <a:rPr sz="2400" dirty="0">
                <a:latin typeface="Times New Roman"/>
                <a:cs typeface="Times New Roman"/>
              </a:rPr>
              <a:t>the</a:t>
            </a:r>
            <a:r>
              <a:rPr sz="2400" spc="425" dirty="0">
                <a:latin typeface="Times New Roman"/>
                <a:cs typeface="Times New Roman"/>
              </a:rPr>
              <a:t> </a:t>
            </a:r>
            <a:r>
              <a:rPr sz="2400" dirty="0">
                <a:latin typeface="Times New Roman"/>
                <a:cs typeface="Times New Roman"/>
              </a:rPr>
              <a:t>glomerulus</a:t>
            </a:r>
            <a:r>
              <a:rPr sz="2400" spc="420" dirty="0">
                <a:latin typeface="Times New Roman"/>
                <a:cs typeface="Times New Roman"/>
              </a:rPr>
              <a:t> </a:t>
            </a:r>
            <a:r>
              <a:rPr sz="2400" dirty="0">
                <a:latin typeface="Times New Roman"/>
                <a:cs typeface="Times New Roman"/>
              </a:rPr>
              <a:t>filters</a:t>
            </a:r>
            <a:r>
              <a:rPr sz="2400" spc="425" dirty="0">
                <a:latin typeface="Times New Roman"/>
                <a:cs typeface="Times New Roman"/>
              </a:rPr>
              <a:t> </a:t>
            </a:r>
            <a:r>
              <a:rPr sz="2400" dirty="0">
                <a:latin typeface="Times New Roman"/>
                <a:cs typeface="Times New Roman"/>
              </a:rPr>
              <a:t>blood,</a:t>
            </a:r>
            <a:r>
              <a:rPr sz="2400" spc="420" dirty="0">
                <a:latin typeface="Times New Roman"/>
                <a:cs typeface="Times New Roman"/>
              </a:rPr>
              <a:t> </a:t>
            </a:r>
            <a:r>
              <a:rPr sz="2400" dirty="0">
                <a:latin typeface="Times New Roman"/>
                <a:cs typeface="Times New Roman"/>
              </a:rPr>
              <a:t>and</a:t>
            </a:r>
            <a:r>
              <a:rPr sz="2400" spc="420" dirty="0">
                <a:latin typeface="Times New Roman"/>
                <a:cs typeface="Times New Roman"/>
              </a:rPr>
              <a:t> </a:t>
            </a:r>
            <a:r>
              <a:rPr sz="2400" spc="-25" dirty="0">
                <a:latin typeface="Times New Roman"/>
                <a:cs typeface="Times New Roman"/>
              </a:rPr>
              <a:t>the 	</a:t>
            </a:r>
            <a:r>
              <a:rPr sz="2400" dirty="0">
                <a:latin typeface="Times New Roman"/>
                <a:cs typeface="Times New Roman"/>
              </a:rPr>
              <a:t>tubule</a:t>
            </a:r>
            <a:r>
              <a:rPr sz="2400" spc="-30" dirty="0">
                <a:latin typeface="Times New Roman"/>
                <a:cs typeface="Times New Roman"/>
              </a:rPr>
              <a:t> </a:t>
            </a:r>
            <a:r>
              <a:rPr sz="2400" dirty="0">
                <a:latin typeface="Times New Roman"/>
                <a:cs typeface="Times New Roman"/>
              </a:rPr>
              <a:t>returns</a:t>
            </a:r>
            <a:r>
              <a:rPr sz="2400" spc="-40" dirty="0">
                <a:latin typeface="Times New Roman"/>
                <a:cs typeface="Times New Roman"/>
              </a:rPr>
              <a:t> </a:t>
            </a:r>
            <a:r>
              <a:rPr sz="2400" dirty="0">
                <a:latin typeface="Times New Roman"/>
                <a:cs typeface="Times New Roman"/>
              </a:rPr>
              <a:t>needed</a:t>
            </a:r>
            <a:r>
              <a:rPr sz="2400" spc="-25" dirty="0">
                <a:latin typeface="Times New Roman"/>
                <a:cs typeface="Times New Roman"/>
              </a:rPr>
              <a:t> </a:t>
            </a:r>
            <a:r>
              <a:rPr sz="2400" dirty="0">
                <a:latin typeface="Times New Roman"/>
                <a:cs typeface="Times New Roman"/>
              </a:rPr>
              <a:t>substances</a:t>
            </a:r>
            <a:r>
              <a:rPr sz="2400" spc="-50" dirty="0">
                <a:latin typeface="Times New Roman"/>
                <a:cs typeface="Times New Roman"/>
              </a:rPr>
              <a:t> </a:t>
            </a:r>
            <a:r>
              <a:rPr sz="2400" dirty="0">
                <a:latin typeface="Times New Roman"/>
                <a:cs typeface="Times New Roman"/>
              </a:rPr>
              <a:t>to</a:t>
            </a:r>
            <a:r>
              <a:rPr sz="2400" spc="-25" dirty="0">
                <a:latin typeface="Times New Roman"/>
                <a:cs typeface="Times New Roman"/>
              </a:rPr>
              <a:t> </a:t>
            </a:r>
            <a:r>
              <a:rPr sz="2400" dirty="0">
                <a:latin typeface="Times New Roman"/>
                <a:cs typeface="Times New Roman"/>
              </a:rPr>
              <a:t>your</a:t>
            </a:r>
            <a:r>
              <a:rPr sz="2400" spc="-10" dirty="0">
                <a:latin typeface="Times New Roman"/>
                <a:cs typeface="Times New Roman"/>
              </a:rPr>
              <a:t> </a:t>
            </a:r>
            <a:r>
              <a:rPr sz="2400" dirty="0">
                <a:latin typeface="Times New Roman"/>
                <a:cs typeface="Times New Roman"/>
              </a:rPr>
              <a:t>blood</a:t>
            </a:r>
            <a:r>
              <a:rPr sz="2400" spc="-35" dirty="0">
                <a:latin typeface="Times New Roman"/>
                <a:cs typeface="Times New Roman"/>
              </a:rPr>
              <a:t> </a:t>
            </a:r>
            <a:r>
              <a:rPr sz="2400" dirty="0">
                <a:latin typeface="Times New Roman"/>
                <a:cs typeface="Times New Roman"/>
              </a:rPr>
              <a:t>and</a:t>
            </a:r>
            <a:r>
              <a:rPr sz="2400" spc="-15" dirty="0">
                <a:latin typeface="Times New Roman"/>
                <a:cs typeface="Times New Roman"/>
              </a:rPr>
              <a:t> </a:t>
            </a:r>
            <a:r>
              <a:rPr sz="2400" dirty="0">
                <a:latin typeface="Times New Roman"/>
                <a:cs typeface="Times New Roman"/>
              </a:rPr>
              <a:t>removes</a:t>
            </a:r>
            <a:r>
              <a:rPr sz="2400" spc="-10" dirty="0">
                <a:latin typeface="Times New Roman"/>
                <a:cs typeface="Times New Roman"/>
              </a:rPr>
              <a:t> wastes.</a:t>
            </a:r>
            <a:endParaRPr sz="2400">
              <a:latin typeface="Times New Roman"/>
              <a:cs typeface="Times New Roman"/>
            </a:endParaRPr>
          </a:p>
          <a:p>
            <a:pPr>
              <a:lnSpc>
                <a:spcPct val="100000"/>
              </a:lnSpc>
              <a:spcBef>
                <a:spcPts val="125"/>
              </a:spcBef>
              <a:buFont typeface="Arial MT"/>
              <a:buChar char="•"/>
            </a:pPr>
            <a:endParaRPr sz="2400">
              <a:latin typeface="Times New Roman"/>
              <a:cs typeface="Times New Roman"/>
            </a:endParaRPr>
          </a:p>
          <a:p>
            <a:pPr marL="297180" marR="6985" indent="-285115" algn="just">
              <a:lnSpc>
                <a:spcPct val="100000"/>
              </a:lnSpc>
              <a:buFont typeface="Arial MT"/>
              <a:buChar char="•"/>
              <a:tabLst>
                <a:tab pos="299085" algn="l"/>
              </a:tabLst>
            </a:pPr>
            <a:r>
              <a:rPr sz="2400" dirty="0">
                <a:latin typeface="Times New Roman"/>
                <a:cs typeface="Times New Roman"/>
              </a:rPr>
              <a:t>Each</a:t>
            </a:r>
            <a:r>
              <a:rPr sz="2400" spc="430" dirty="0">
                <a:latin typeface="Times New Roman"/>
                <a:cs typeface="Times New Roman"/>
              </a:rPr>
              <a:t> </a:t>
            </a:r>
            <a:r>
              <a:rPr sz="2400" dirty="0">
                <a:latin typeface="Times New Roman"/>
                <a:cs typeface="Times New Roman"/>
              </a:rPr>
              <a:t>nephron</a:t>
            </a:r>
            <a:r>
              <a:rPr sz="2400" spc="420" dirty="0">
                <a:latin typeface="Times New Roman"/>
                <a:cs typeface="Times New Roman"/>
              </a:rPr>
              <a:t> </a:t>
            </a:r>
            <a:r>
              <a:rPr sz="2400" dirty="0">
                <a:latin typeface="Times New Roman"/>
                <a:cs typeface="Times New Roman"/>
              </a:rPr>
              <a:t>has</a:t>
            </a:r>
            <a:r>
              <a:rPr sz="2400" spc="430" dirty="0">
                <a:latin typeface="Times New Roman"/>
                <a:cs typeface="Times New Roman"/>
              </a:rPr>
              <a:t> </a:t>
            </a:r>
            <a:r>
              <a:rPr sz="2400" dirty="0">
                <a:latin typeface="Times New Roman"/>
                <a:cs typeface="Times New Roman"/>
              </a:rPr>
              <a:t>a</a:t>
            </a:r>
            <a:r>
              <a:rPr sz="2400" spc="430" dirty="0">
                <a:latin typeface="Times New Roman"/>
                <a:cs typeface="Times New Roman"/>
              </a:rPr>
              <a:t> </a:t>
            </a:r>
            <a:r>
              <a:rPr sz="2400" dirty="0">
                <a:latin typeface="Times New Roman"/>
                <a:cs typeface="Times New Roman"/>
              </a:rPr>
              <a:t>glomerulus</a:t>
            </a:r>
            <a:r>
              <a:rPr sz="2400" spc="420" dirty="0">
                <a:latin typeface="Times New Roman"/>
                <a:cs typeface="Times New Roman"/>
              </a:rPr>
              <a:t> </a:t>
            </a:r>
            <a:r>
              <a:rPr sz="2400" dirty="0">
                <a:latin typeface="Times New Roman"/>
                <a:cs typeface="Times New Roman"/>
              </a:rPr>
              <a:t>to</a:t>
            </a:r>
            <a:r>
              <a:rPr sz="2400" spc="420" dirty="0">
                <a:latin typeface="Times New Roman"/>
                <a:cs typeface="Times New Roman"/>
              </a:rPr>
              <a:t> </a:t>
            </a:r>
            <a:r>
              <a:rPr sz="2400" dirty="0">
                <a:latin typeface="Times New Roman"/>
                <a:cs typeface="Times New Roman"/>
              </a:rPr>
              <a:t>filter</a:t>
            </a:r>
            <a:r>
              <a:rPr sz="2400" spc="430" dirty="0">
                <a:latin typeface="Times New Roman"/>
                <a:cs typeface="Times New Roman"/>
              </a:rPr>
              <a:t> </a:t>
            </a:r>
            <a:r>
              <a:rPr sz="2400" dirty="0">
                <a:latin typeface="Times New Roman"/>
                <a:cs typeface="Times New Roman"/>
              </a:rPr>
              <a:t>your</a:t>
            </a:r>
            <a:r>
              <a:rPr sz="2400" spc="420" dirty="0">
                <a:latin typeface="Times New Roman"/>
                <a:cs typeface="Times New Roman"/>
              </a:rPr>
              <a:t> </a:t>
            </a:r>
            <a:r>
              <a:rPr sz="2400" dirty="0">
                <a:latin typeface="Times New Roman"/>
                <a:cs typeface="Times New Roman"/>
              </a:rPr>
              <a:t>blood</a:t>
            </a:r>
            <a:r>
              <a:rPr sz="2400" spc="430" dirty="0">
                <a:latin typeface="Times New Roman"/>
                <a:cs typeface="Times New Roman"/>
              </a:rPr>
              <a:t> </a:t>
            </a:r>
            <a:r>
              <a:rPr sz="2400" dirty="0">
                <a:latin typeface="Times New Roman"/>
                <a:cs typeface="Times New Roman"/>
              </a:rPr>
              <a:t>and</a:t>
            </a:r>
            <a:r>
              <a:rPr sz="2400" spc="430" dirty="0">
                <a:latin typeface="Times New Roman"/>
                <a:cs typeface="Times New Roman"/>
              </a:rPr>
              <a:t> </a:t>
            </a:r>
            <a:r>
              <a:rPr sz="2400" dirty="0">
                <a:latin typeface="Times New Roman"/>
                <a:cs typeface="Times New Roman"/>
              </a:rPr>
              <a:t>a</a:t>
            </a:r>
            <a:r>
              <a:rPr sz="2400" spc="420" dirty="0">
                <a:latin typeface="Times New Roman"/>
                <a:cs typeface="Times New Roman"/>
              </a:rPr>
              <a:t> </a:t>
            </a:r>
            <a:r>
              <a:rPr sz="2400" dirty="0">
                <a:latin typeface="Times New Roman"/>
                <a:cs typeface="Times New Roman"/>
              </a:rPr>
              <a:t>tubule</a:t>
            </a:r>
            <a:r>
              <a:rPr sz="2400" spc="430" dirty="0">
                <a:latin typeface="Times New Roman"/>
                <a:cs typeface="Times New Roman"/>
              </a:rPr>
              <a:t> </a:t>
            </a:r>
            <a:r>
              <a:rPr sz="2400" dirty="0">
                <a:latin typeface="Times New Roman"/>
                <a:cs typeface="Times New Roman"/>
              </a:rPr>
              <a:t>that</a:t>
            </a:r>
            <a:r>
              <a:rPr sz="2400" spc="430" dirty="0">
                <a:latin typeface="Times New Roman"/>
                <a:cs typeface="Times New Roman"/>
              </a:rPr>
              <a:t> </a:t>
            </a:r>
            <a:r>
              <a:rPr sz="2400" dirty="0">
                <a:latin typeface="Times New Roman"/>
                <a:cs typeface="Times New Roman"/>
              </a:rPr>
              <a:t>returns</a:t>
            </a:r>
            <a:r>
              <a:rPr sz="2400" spc="440" dirty="0">
                <a:latin typeface="Times New Roman"/>
                <a:cs typeface="Times New Roman"/>
              </a:rPr>
              <a:t> </a:t>
            </a:r>
            <a:r>
              <a:rPr sz="2400" spc="-10" dirty="0">
                <a:latin typeface="Times New Roman"/>
                <a:cs typeface="Times New Roman"/>
              </a:rPr>
              <a:t>needed 	</a:t>
            </a:r>
            <a:r>
              <a:rPr sz="2400" dirty="0">
                <a:latin typeface="Times New Roman"/>
                <a:cs typeface="Times New Roman"/>
              </a:rPr>
              <a:t>substances</a:t>
            </a:r>
            <a:r>
              <a:rPr sz="2400" spc="45" dirty="0">
                <a:latin typeface="Times New Roman"/>
                <a:cs typeface="Times New Roman"/>
              </a:rPr>
              <a:t> </a:t>
            </a:r>
            <a:r>
              <a:rPr sz="2400" dirty="0">
                <a:latin typeface="Times New Roman"/>
                <a:cs typeface="Times New Roman"/>
              </a:rPr>
              <a:t>to</a:t>
            </a:r>
            <a:r>
              <a:rPr sz="2400" spc="35" dirty="0">
                <a:latin typeface="Times New Roman"/>
                <a:cs typeface="Times New Roman"/>
              </a:rPr>
              <a:t> </a:t>
            </a:r>
            <a:r>
              <a:rPr sz="2400" dirty="0">
                <a:latin typeface="Times New Roman"/>
                <a:cs typeface="Times New Roman"/>
              </a:rPr>
              <a:t>your</a:t>
            </a:r>
            <a:r>
              <a:rPr sz="2400" spc="40" dirty="0">
                <a:latin typeface="Times New Roman"/>
                <a:cs typeface="Times New Roman"/>
              </a:rPr>
              <a:t> </a:t>
            </a:r>
            <a:r>
              <a:rPr sz="2400" dirty="0">
                <a:latin typeface="Times New Roman"/>
                <a:cs typeface="Times New Roman"/>
              </a:rPr>
              <a:t>blood</a:t>
            </a:r>
            <a:r>
              <a:rPr sz="2400" spc="45" dirty="0">
                <a:latin typeface="Times New Roman"/>
                <a:cs typeface="Times New Roman"/>
              </a:rPr>
              <a:t> </a:t>
            </a:r>
            <a:r>
              <a:rPr sz="2400" dirty="0">
                <a:latin typeface="Times New Roman"/>
                <a:cs typeface="Times New Roman"/>
              </a:rPr>
              <a:t>and</a:t>
            </a:r>
            <a:r>
              <a:rPr sz="2400" spc="35" dirty="0">
                <a:latin typeface="Times New Roman"/>
                <a:cs typeface="Times New Roman"/>
              </a:rPr>
              <a:t> </a:t>
            </a:r>
            <a:r>
              <a:rPr sz="2400" dirty="0">
                <a:latin typeface="Times New Roman"/>
                <a:cs typeface="Times New Roman"/>
              </a:rPr>
              <a:t>pulls</a:t>
            </a:r>
            <a:r>
              <a:rPr sz="2400" spc="35" dirty="0">
                <a:latin typeface="Times New Roman"/>
                <a:cs typeface="Times New Roman"/>
              </a:rPr>
              <a:t> </a:t>
            </a:r>
            <a:r>
              <a:rPr sz="2400" dirty="0">
                <a:latin typeface="Times New Roman"/>
                <a:cs typeface="Times New Roman"/>
              </a:rPr>
              <a:t>out</a:t>
            </a:r>
            <a:r>
              <a:rPr sz="2400" spc="40" dirty="0">
                <a:latin typeface="Times New Roman"/>
                <a:cs typeface="Times New Roman"/>
              </a:rPr>
              <a:t> </a:t>
            </a:r>
            <a:r>
              <a:rPr sz="2400" dirty="0">
                <a:latin typeface="Times New Roman"/>
                <a:cs typeface="Times New Roman"/>
              </a:rPr>
              <a:t>additional</a:t>
            </a:r>
            <a:r>
              <a:rPr sz="2400" spc="45" dirty="0">
                <a:latin typeface="Times New Roman"/>
                <a:cs typeface="Times New Roman"/>
              </a:rPr>
              <a:t> </a:t>
            </a:r>
            <a:r>
              <a:rPr sz="2400" dirty="0">
                <a:latin typeface="Times New Roman"/>
                <a:cs typeface="Times New Roman"/>
              </a:rPr>
              <a:t>wastes.</a:t>
            </a:r>
            <a:r>
              <a:rPr sz="2400" spc="35" dirty="0">
                <a:latin typeface="Times New Roman"/>
                <a:cs typeface="Times New Roman"/>
              </a:rPr>
              <a:t> </a:t>
            </a:r>
            <a:r>
              <a:rPr sz="2400" dirty="0">
                <a:latin typeface="Times New Roman"/>
                <a:cs typeface="Times New Roman"/>
              </a:rPr>
              <a:t>Wastes</a:t>
            </a:r>
            <a:r>
              <a:rPr sz="2400" spc="45" dirty="0">
                <a:latin typeface="Times New Roman"/>
                <a:cs typeface="Times New Roman"/>
              </a:rPr>
              <a:t> </a:t>
            </a:r>
            <a:r>
              <a:rPr sz="2400" dirty="0">
                <a:latin typeface="Times New Roman"/>
                <a:cs typeface="Times New Roman"/>
              </a:rPr>
              <a:t>and</a:t>
            </a:r>
            <a:r>
              <a:rPr sz="2400" spc="35" dirty="0">
                <a:latin typeface="Times New Roman"/>
                <a:cs typeface="Times New Roman"/>
              </a:rPr>
              <a:t> </a:t>
            </a:r>
            <a:r>
              <a:rPr sz="2400" dirty="0">
                <a:latin typeface="Times New Roman"/>
                <a:cs typeface="Times New Roman"/>
              </a:rPr>
              <a:t>extra</a:t>
            </a:r>
            <a:r>
              <a:rPr sz="2400" spc="35" dirty="0">
                <a:latin typeface="Times New Roman"/>
                <a:cs typeface="Times New Roman"/>
              </a:rPr>
              <a:t> </a:t>
            </a:r>
            <a:r>
              <a:rPr sz="2400" dirty="0">
                <a:latin typeface="Times New Roman"/>
                <a:cs typeface="Times New Roman"/>
              </a:rPr>
              <a:t>water</a:t>
            </a:r>
            <a:r>
              <a:rPr sz="2400" spc="45" dirty="0">
                <a:latin typeface="Times New Roman"/>
                <a:cs typeface="Times New Roman"/>
              </a:rPr>
              <a:t> </a:t>
            </a:r>
            <a:r>
              <a:rPr sz="2400" spc="-10" dirty="0">
                <a:latin typeface="Times New Roman"/>
                <a:cs typeface="Times New Roman"/>
              </a:rPr>
              <a:t>become 	urine.</a:t>
            </a:r>
            <a:endParaRPr sz="2400">
              <a:latin typeface="Times New Roman"/>
              <a:cs typeface="Times New Roman"/>
            </a:endParaRPr>
          </a:p>
          <a:p>
            <a:pPr marL="12700" algn="just">
              <a:lnSpc>
                <a:spcPct val="100000"/>
              </a:lnSpc>
            </a:pPr>
            <a:r>
              <a:rPr sz="2400" b="1" u="sng" dirty="0">
                <a:uFill>
                  <a:solidFill>
                    <a:srgbClr val="000000"/>
                  </a:solidFill>
                </a:uFill>
                <a:latin typeface="Times New Roman"/>
                <a:cs typeface="Times New Roman"/>
              </a:rPr>
              <a:t>The</a:t>
            </a:r>
            <a:r>
              <a:rPr sz="2400" b="1" u="sng" spc="-25"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glomerulus</a:t>
            </a:r>
            <a:r>
              <a:rPr sz="2400" b="1" u="sng" spc="-35"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filters</a:t>
            </a:r>
            <a:r>
              <a:rPr sz="2400" b="1" u="sng" spc="-45"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your</a:t>
            </a:r>
            <a:r>
              <a:rPr sz="2400" b="1" u="sng" spc="-75" dirty="0">
                <a:uFill>
                  <a:solidFill>
                    <a:srgbClr val="000000"/>
                  </a:solidFill>
                </a:uFill>
                <a:latin typeface="Times New Roman"/>
                <a:cs typeface="Times New Roman"/>
              </a:rPr>
              <a:t> </a:t>
            </a:r>
            <a:r>
              <a:rPr sz="2400" b="1" u="sng" spc="-10" dirty="0">
                <a:uFill>
                  <a:solidFill>
                    <a:srgbClr val="000000"/>
                  </a:solidFill>
                </a:uFill>
                <a:latin typeface="Times New Roman"/>
                <a:cs typeface="Times New Roman"/>
              </a:rPr>
              <a:t>blood</a:t>
            </a:r>
            <a:endParaRPr sz="2400">
              <a:latin typeface="Times New Roman"/>
              <a:cs typeface="Times New Roman"/>
            </a:endParaRPr>
          </a:p>
          <a:p>
            <a:pPr marL="353060" marR="1296670" indent="-340360" algn="just">
              <a:lnSpc>
                <a:spcPct val="100000"/>
              </a:lnSpc>
              <a:buFont typeface="Arial MT"/>
              <a:buChar char="•"/>
              <a:tabLst>
                <a:tab pos="355600" algn="l"/>
              </a:tabLst>
            </a:pPr>
            <a:r>
              <a:rPr sz="2400" dirty="0">
                <a:latin typeface="Times New Roman"/>
                <a:cs typeface="Times New Roman"/>
              </a:rPr>
              <a:t>As</a:t>
            </a:r>
            <a:r>
              <a:rPr sz="2400" spc="-5" dirty="0">
                <a:latin typeface="Times New Roman"/>
                <a:cs typeface="Times New Roman"/>
              </a:rPr>
              <a:t> </a:t>
            </a:r>
            <a:r>
              <a:rPr sz="2400" dirty="0">
                <a:latin typeface="Times New Roman"/>
                <a:cs typeface="Times New Roman"/>
              </a:rPr>
              <a:t>blood</a:t>
            </a:r>
            <a:r>
              <a:rPr sz="2400" spc="-20" dirty="0">
                <a:latin typeface="Times New Roman"/>
                <a:cs typeface="Times New Roman"/>
              </a:rPr>
              <a:t> </a:t>
            </a:r>
            <a:r>
              <a:rPr sz="2400" dirty="0">
                <a:latin typeface="Times New Roman"/>
                <a:cs typeface="Times New Roman"/>
              </a:rPr>
              <a:t>flows into</a:t>
            </a:r>
            <a:r>
              <a:rPr sz="2400" spc="-30" dirty="0">
                <a:latin typeface="Times New Roman"/>
                <a:cs typeface="Times New Roman"/>
              </a:rPr>
              <a:t> </a:t>
            </a:r>
            <a:r>
              <a:rPr sz="2400" dirty="0">
                <a:latin typeface="Times New Roman"/>
                <a:cs typeface="Times New Roman"/>
              </a:rPr>
              <a:t>each</a:t>
            </a:r>
            <a:r>
              <a:rPr sz="2400" spc="-10" dirty="0">
                <a:latin typeface="Times New Roman"/>
                <a:cs typeface="Times New Roman"/>
              </a:rPr>
              <a:t> </a:t>
            </a:r>
            <a:r>
              <a:rPr sz="2400" dirty="0">
                <a:latin typeface="Times New Roman"/>
                <a:cs typeface="Times New Roman"/>
              </a:rPr>
              <a:t>nephron,</a:t>
            </a:r>
            <a:r>
              <a:rPr sz="2400" spc="-20" dirty="0">
                <a:latin typeface="Times New Roman"/>
                <a:cs typeface="Times New Roman"/>
              </a:rPr>
              <a:t> </a:t>
            </a:r>
            <a:r>
              <a:rPr sz="2400" dirty="0">
                <a:latin typeface="Times New Roman"/>
                <a:cs typeface="Times New Roman"/>
              </a:rPr>
              <a:t>it</a:t>
            </a:r>
            <a:r>
              <a:rPr sz="2400" spc="-10" dirty="0">
                <a:latin typeface="Times New Roman"/>
                <a:cs typeface="Times New Roman"/>
              </a:rPr>
              <a:t> </a:t>
            </a:r>
            <a:r>
              <a:rPr sz="2400" dirty="0">
                <a:latin typeface="Times New Roman"/>
                <a:cs typeface="Times New Roman"/>
              </a:rPr>
              <a:t>enters</a:t>
            </a:r>
            <a:r>
              <a:rPr sz="2400" spc="-30" dirty="0">
                <a:latin typeface="Times New Roman"/>
                <a:cs typeface="Times New Roman"/>
              </a:rPr>
              <a:t> </a:t>
            </a:r>
            <a:r>
              <a:rPr sz="2400" dirty="0">
                <a:latin typeface="Times New Roman"/>
                <a:cs typeface="Times New Roman"/>
              </a:rPr>
              <a:t>a</a:t>
            </a:r>
            <a:r>
              <a:rPr sz="2400" spc="-20" dirty="0">
                <a:latin typeface="Times New Roman"/>
                <a:cs typeface="Times New Roman"/>
              </a:rPr>
              <a:t> </a:t>
            </a:r>
            <a:r>
              <a:rPr sz="2400" dirty="0">
                <a:latin typeface="Times New Roman"/>
                <a:cs typeface="Times New Roman"/>
              </a:rPr>
              <a:t>cluster</a:t>
            </a:r>
            <a:r>
              <a:rPr sz="2400" spc="-20"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tiny</a:t>
            </a:r>
            <a:r>
              <a:rPr sz="2400" spc="-20" dirty="0">
                <a:latin typeface="Times New Roman"/>
                <a:cs typeface="Times New Roman"/>
              </a:rPr>
              <a:t> </a:t>
            </a:r>
            <a:r>
              <a:rPr sz="2400" dirty="0">
                <a:latin typeface="Times New Roman"/>
                <a:cs typeface="Times New Roman"/>
              </a:rPr>
              <a:t>blood</a:t>
            </a:r>
            <a:r>
              <a:rPr sz="2400" spc="-15" dirty="0">
                <a:latin typeface="Times New Roman"/>
                <a:cs typeface="Times New Roman"/>
              </a:rPr>
              <a:t> </a:t>
            </a:r>
            <a:r>
              <a:rPr sz="2400" dirty="0">
                <a:latin typeface="Times New Roman"/>
                <a:cs typeface="Times New Roman"/>
              </a:rPr>
              <a:t>vessels—</a:t>
            </a:r>
            <a:r>
              <a:rPr sz="2400" spc="-25" dirty="0">
                <a:latin typeface="Times New Roman"/>
                <a:cs typeface="Times New Roman"/>
              </a:rPr>
              <a:t>the 	</a:t>
            </a:r>
            <a:r>
              <a:rPr sz="2400" spc="-10" dirty="0">
                <a:latin typeface="Times New Roman"/>
                <a:cs typeface="Times New Roman"/>
              </a:rPr>
              <a:t>glomerulus.</a:t>
            </a:r>
            <a:endParaRPr sz="2400">
              <a:latin typeface="Times New Roman"/>
              <a:cs typeface="Times New Roman"/>
            </a:endParaRPr>
          </a:p>
          <a:p>
            <a:pPr>
              <a:lnSpc>
                <a:spcPct val="100000"/>
              </a:lnSpc>
              <a:spcBef>
                <a:spcPts val="125"/>
              </a:spcBef>
              <a:buFont typeface="Arial MT"/>
              <a:buChar char="•"/>
            </a:pPr>
            <a:endParaRPr sz="2400">
              <a:latin typeface="Times New Roman"/>
              <a:cs typeface="Times New Roman"/>
            </a:endParaRPr>
          </a:p>
          <a:p>
            <a:pPr marL="355600" marR="20320" indent="-342900">
              <a:lnSpc>
                <a:spcPct val="100000"/>
              </a:lnSpc>
              <a:buFont typeface="Arial MT"/>
              <a:buChar char="•"/>
              <a:tabLst>
                <a:tab pos="355600" algn="l"/>
              </a:tabLst>
            </a:pP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thin</a:t>
            </a:r>
            <a:r>
              <a:rPr sz="2400" spc="-20" dirty="0">
                <a:latin typeface="Times New Roman"/>
                <a:cs typeface="Times New Roman"/>
              </a:rPr>
              <a:t> </a:t>
            </a:r>
            <a:r>
              <a:rPr sz="2400" dirty="0">
                <a:latin typeface="Times New Roman"/>
                <a:cs typeface="Times New Roman"/>
              </a:rPr>
              <a:t>walls</a:t>
            </a:r>
            <a:r>
              <a:rPr sz="2400" spc="-1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glomerulus</a:t>
            </a:r>
            <a:r>
              <a:rPr sz="2400" spc="-5" dirty="0">
                <a:latin typeface="Times New Roman"/>
                <a:cs typeface="Times New Roman"/>
              </a:rPr>
              <a:t> </a:t>
            </a:r>
            <a:r>
              <a:rPr sz="2400" dirty="0">
                <a:latin typeface="Times New Roman"/>
                <a:cs typeface="Times New Roman"/>
              </a:rPr>
              <a:t>allow</a:t>
            </a:r>
            <a:r>
              <a:rPr sz="2400" spc="-25" dirty="0">
                <a:latin typeface="Times New Roman"/>
                <a:cs typeface="Times New Roman"/>
              </a:rPr>
              <a:t> </a:t>
            </a:r>
            <a:r>
              <a:rPr sz="2400" dirty="0">
                <a:latin typeface="Times New Roman"/>
                <a:cs typeface="Times New Roman"/>
              </a:rPr>
              <a:t>smaller</a:t>
            </a:r>
            <a:r>
              <a:rPr sz="2400" spc="-25" dirty="0">
                <a:latin typeface="Times New Roman"/>
                <a:cs typeface="Times New Roman"/>
              </a:rPr>
              <a:t> </a:t>
            </a:r>
            <a:r>
              <a:rPr sz="2400" dirty="0">
                <a:latin typeface="Times New Roman"/>
                <a:cs typeface="Times New Roman"/>
              </a:rPr>
              <a:t>molecules,</a:t>
            </a:r>
            <a:r>
              <a:rPr sz="2400" spc="-20" dirty="0">
                <a:latin typeface="Times New Roman"/>
                <a:cs typeface="Times New Roman"/>
              </a:rPr>
              <a:t> </a:t>
            </a:r>
            <a:r>
              <a:rPr sz="2400" dirty="0">
                <a:latin typeface="Times New Roman"/>
                <a:cs typeface="Times New Roman"/>
              </a:rPr>
              <a:t>wastes,</a:t>
            </a:r>
            <a:r>
              <a:rPr sz="2400" spc="-15"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fluid—</a:t>
            </a:r>
            <a:r>
              <a:rPr sz="2400" spc="-10" dirty="0">
                <a:latin typeface="Times New Roman"/>
                <a:cs typeface="Times New Roman"/>
              </a:rPr>
              <a:t>mostly </a:t>
            </a:r>
            <a:r>
              <a:rPr sz="2400" dirty="0">
                <a:latin typeface="Times New Roman"/>
                <a:cs typeface="Times New Roman"/>
              </a:rPr>
              <a:t>water—to</a:t>
            </a:r>
            <a:r>
              <a:rPr sz="2400" spc="-30" dirty="0">
                <a:latin typeface="Times New Roman"/>
                <a:cs typeface="Times New Roman"/>
              </a:rPr>
              <a:t> </a:t>
            </a:r>
            <a:r>
              <a:rPr sz="2400" dirty="0">
                <a:latin typeface="Times New Roman"/>
                <a:cs typeface="Times New Roman"/>
              </a:rPr>
              <a:t>pass</a:t>
            </a:r>
            <a:r>
              <a:rPr sz="2400" spc="-10" dirty="0">
                <a:latin typeface="Times New Roman"/>
                <a:cs typeface="Times New Roman"/>
              </a:rPr>
              <a:t> </a:t>
            </a:r>
            <a:r>
              <a:rPr sz="2400" dirty="0">
                <a:latin typeface="Times New Roman"/>
                <a:cs typeface="Times New Roman"/>
              </a:rPr>
              <a:t>into</a:t>
            </a:r>
            <a:r>
              <a:rPr sz="2400" spc="-3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tubule.</a:t>
            </a:r>
            <a:r>
              <a:rPr sz="2400" spc="-35" dirty="0">
                <a:latin typeface="Times New Roman"/>
                <a:cs typeface="Times New Roman"/>
              </a:rPr>
              <a:t> </a:t>
            </a:r>
            <a:r>
              <a:rPr sz="2400" dirty="0">
                <a:latin typeface="Times New Roman"/>
                <a:cs typeface="Times New Roman"/>
              </a:rPr>
              <a:t>Larger</a:t>
            </a:r>
            <a:r>
              <a:rPr sz="2400" spc="-20" dirty="0">
                <a:latin typeface="Times New Roman"/>
                <a:cs typeface="Times New Roman"/>
              </a:rPr>
              <a:t> </a:t>
            </a:r>
            <a:r>
              <a:rPr sz="2400" dirty="0">
                <a:latin typeface="Times New Roman"/>
                <a:cs typeface="Times New Roman"/>
              </a:rPr>
              <a:t>molecules,</a:t>
            </a:r>
            <a:r>
              <a:rPr sz="2400" spc="-35" dirty="0">
                <a:latin typeface="Times New Roman"/>
                <a:cs typeface="Times New Roman"/>
              </a:rPr>
              <a:t> </a:t>
            </a:r>
            <a:r>
              <a:rPr sz="2400" dirty="0">
                <a:latin typeface="Times New Roman"/>
                <a:cs typeface="Times New Roman"/>
              </a:rPr>
              <a:t>such</a:t>
            </a:r>
            <a:r>
              <a:rPr sz="2400" spc="-10" dirty="0">
                <a:latin typeface="Times New Roman"/>
                <a:cs typeface="Times New Roman"/>
              </a:rPr>
              <a:t> </a:t>
            </a:r>
            <a:r>
              <a:rPr sz="2400" dirty="0">
                <a:latin typeface="Times New Roman"/>
                <a:cs typeface="Times New Roman"/>
              </a:rPr>
              <a:t>as</a:t>
            </a:r>
            <a:r>
              <a:rPr sz="2400" spc="-20" dirty="0">
                <a:latin typeface="Times New Roman"/>
                <a:cs typeface="Times New Roman"/>
              </a:rPr>
              <a:t> </a:t>
            </a:r>
            <a:r>
              <a:rPr sz="2400" dirty="0">
                <a:latin typeface="Times New Roman"/>
                <a:cs typeface="Times New Roman"/>
              </a:rPr>
              <a:t>proteins</a:t>
            </a:r>
            <a:r>
              <a:rPr sz="2400" spc="-30" dirty="0">
                <a:latin typeface="Times New Roman"/>
                <a:cs typeface="Times New Roman"/>
              </a:rPr>
              <a:t> </a:t>
            </a:r>
            <a:r>
              <a:rPr sz="2400" dirty="0">
                <a:latin typeface="Times New Roman"/>
                <a:cs typeface="Times New Roman"/>
              </a:rPr>
              <a:t>and</a:t>
            </a:r>
            <a:r>
              <a:rPr sz="2400" spc="-10" dirty="0">
                <a:latin typeface="Times New Roman"/>
                <a:cs typeface="Times New Roman"/>
              </a:rPr>
              <a:t> </a:t>
            </a:r>
            <a:r>
              <a:rPr sz="2400" dirty="0">
                <a:latin typeface="Times New Roman"/>
                <a:cs typeface="Times New Roman"/>
              </a:rPr>
              <a:t>blood</a:t>
            </a:r>
            <a:r>
              <a:rPr sz="2400" spc="-10" dirty="0">
                <a:latin typeface="Times New Roman"/>
                <a:cs typeface="Times New Roman"/>
              </a:rPr>
              <a:t> </a:t>
            </a:r>
            <a:r>
              <a:rPr sz="2400" dirty="0">
                <a:latin typeface="Times New Roman"/>
                <a:cs typeface="Times New Roman"/>
              </a:rPr>
              <a:t>cells,</a:t>
            </a:r>
            <a:r>
              <a:rPr sz="2400" spc="-45" dirty="0">
                <a:latin typeface="Times New Roman"/>
                <a:cs typeface="Times New Roman"/>
              </a:rPr>
              <a:t> </a:t>
            </a:r>
            <a:r>
              <a:rPr sz="2400" dirty="0">
                <a:latin typeface="Times New Roman"/>
                <a:cs typeface="Times New Roman"/>
              </a:rPr>
              <a:t>stay</a:t>
            </a:r>
            <a:r>
              <a:rPr sz="2400" spc="-25" dirty="0">
                <a:latin typeface="Times New Roman"/>
                <a:cs typeface="Times New Roman"/>
              </a:rPr>
              <a:t> in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blood</a:t>
            </a:r>
            <a:r>
              <a:rPr sz="2400" spc="-25" dirty="0">
                <a:latin typeface="Times New Roman"/>
                <a:cs typeface="Times New Roman"/>
              </a:rPr>
              <a:t> </a:t>
            </a:r>
            <a:r>
              <a:rPr sz="2400" dirty="0">
                <a:latin typeface="Times New Roman"/>
                <a:cs typeface="Times New Roman"/>
              </a:rPr>
              <a:t>vessel.</a:t>
            </a:r>
            <a:r>
              <a:rPr sz="2400" spc="-65"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tubule</a:t>
            </a:r>
            <a:r>
              <a:rPr sz="2400" spc="-35" dirty="0">
                <a:latin typeface="Times New Roman"/>
                <a:cs typeface="Times New Roman"/>
              </a:rPr>
              <a:t> </a:t>
            </a:r>
            <a:r>
              <a:rPr sz="2400" dirty="0">
                <a:latin typeface="Times New Roman"/>
                <a:cs typeface="Times New Roman"/>
              </a:rPr>
              <a:t>returns</a:t>
            </a:r>
            <a:r>
              <a:rPr sz="2400" spc="-30" dirty="0">
                <a:latin typeface="Times New Roman"/>
                <a:cs typeface="Times New Roman"/>
              </a:rPr>
              <a:t> </a:t>
            </a:r>
            <a:r>
              <a:rPr sz="2400" dirty="0">
                <a:latin typeface="Times New Roman"/>
                <a:cs typeface="Times New Roman"/>
              </a:rPr>
              <a:t>needed</a:t>
            </a:r>
            <a:r>
              <a:rPr sz="2400" spc="-10" dirty="0">
                <a:latin typeface="Times New Roman"/>
                <a:cs typeface="Times New Roman"/>
              </a:rPr>
              <a:t> </a:t>
            </a:r>
            <a:r>
              <a:rPr sz="2400" dirty="0">
                <a:latin typeface="Times New Roman"/>
                <a:cs typeface="Times New Roman"/>
              </a:rPr>
              <a:t>substances</a:t>
            </a:r>
            <a:r>
              <a:rPr sz="2400" spc="-30"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your</a:t>
            </a:r>
            <a:r>
              <a:rPr sz="2400" spc="-15" dirty="0">
                <a:latin typeface="Times New Roman"/>
                <a:cs typeface="Times New Roman"/>
              </a:rPr>
              <a:t> </a:t>
            </a:r>
            <a:r>
              <a:rPr sz="2400" dirty="0">
                <a:latin typeface="Times New Roman"/>
                <a:cs typeface="Times New Roman"/>
              </a:rPr>
              <a:t>blood</a:t>
            </a:r>
            <a:r>
              <a:rPr sz="2400" spc="-20" dirty="0">
                <a:latin typeface="Times New Roman"/>
                <a:cs typeface="Times New Roman"/>
              </a:rPr>
              <a:t> </a:t>
            </a:r>
            <a:r>
              <a:rPr sz="2400" dirty="0">
                <a:latin typeface="Times New Roman"/>
                <a:cs typeface="Times New Roman"/>
              </a:rPr>
              <a:t>and</a:t>
            </a:r>
            <a:r>
              <a:rPr sz="2400" spc="-10" dirty="0">
                <a:latin typeface="Times New Roman"/>
                <a:cs typeface="Times New Roman"/>
              </a:rPr>
              <a:t> removes</a:t>
            </a:r>
            <a:r>
              <a:rPr sz="2400" spc="600" dirty="0">
                <a:latin typeface="Times New Roman"/>
                <a:cs typeface="Times New Roman"/>
              </a:rPr>
              <a:t> </a:t>
            </a:r>
            <a:r>
              <a:rPr sz="2400" spc="-10" dirty="0">
                <a:latin typeface="Times New Roman"/>
                <a:cs typeface="Times New Roman"/>
              </a:rPr>
              <a:t>wastes.</a:t>
            </a:r>
            <a:endParaRPr sz="2400">
              <a:latin typeface="Times New Roman"/>
              <a:cs typeface="Times New Roman"/>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1068" y="265633"/>
            <a:ext cx="8455025" cy="6245225"/>
          </a:xfrm>
          <a:prstGeom prst="rect">
            <a:avLst/>
          </a:prstGeom>
        </p:spPr>
        <p:txBody>
          <a:bodyPr vert="horz" wrap="square" lIns="0" tIns="12700" rIns="0" bIns="0" rtlCol="0">
            <a:spAutoFit/>
          </a:bodyPr>
          <a:lstStyle/>
          <a:p>
            <a:pPr marL="12700" algn="just">
              <a:lnSpc>
                <a:spcPct val="100000"/>
              </a:lnSpc>
              <a:spcBef>
                <a:spcPts val="100"/>
              </a:spcBef>
            </a:pPr>
            <a:r>
              <a:rPr sz="2400" b="1" u="sng" dirty="0">
                <a:uFill>
                  <a:solidFill>
                    <a:srgbClr val="000000"/>
                  </a:solidFill>
                </a:uFill>
                <a:latin typeface="Times New Roman"/>
                <a:cs typeface="Times New Roman"/>
              </a:rPr>
              <a:t>How</a:t>
            </a:r>
            <a:r>
              <a:rPr sz="2400" b="1" u="sng" spc="-30"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does</a:t>
            </a:r>
            <a:r>
              <a:rPr sz="2400" b="1" u="sng" spc="-25"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blood</a:t>
            </a:r>
            <a:r>
              <a:rPr sz="2400" b="1" u="sng" spc="-30"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flow</a:t>
            </a:r>
            <a:r>
              <a:rPr sz="2400" b="1" u="sng" spc="-30"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through</a:t>
            </a:r>
            <a:r>
              <a:rPr sz="2400" b="1" u="sng" spc="-20" dirty="0">
                <a:uFill>
                  <a:solidFill>
                    <a:srgbClr val="000000"/>
                  </a:solidFill>
                </a:uFill>
                <a:latin typeface="Times New Roman"/>
                <a:cs typeface="Times New Roman"/>
              </a:rPr>
              <a:t> </a:t>
            </a:r>
            <a:r>
              <a:rPr sz="2400" b="1" u="sng" dirty="0">
                <a:uFill>
                  <a:solidFill>
                    <a:srgbClr val="000000"/>
                  </a:solidFill>
                </a:uFill>
                <a:latin typeface="Times New Roman"/>
                <a:cs typeface="Times New Roman"/>
              </a:rPr>
              <a:t>my</a:t>
            </a:r>
            <a:r>
              <a:rPr sz="2400" b="1" u="sng" spc="-20" dirty="0">
                <a:uFill>
                  <a:solidFill>
                    <a:srgbClr val="000000"/>
                  </a:solidFill>
                </a:uFill>
                <a:latin typeface="Times New Roman"/>
                <a:cs typeface="Times New Roman"/>
              </a:rPr>
              <a:t> </a:t>
            </a:r>
            <a:r>
              <a:rPr sz="2400" b="1" u="sng" spc="-10" dirty="0">
                <a:uFill>
                  <a:solidFill>
                    <a:srgbClr val="000000"/>
                  </a:solidFill>
                </a:uFill>
                <a:latin typeface="Times New Roman"/>
                <a:cs typeface="Times New Roman"/>
              </a:rPr>
              <a:t>kidneys?</a:t>
            </a:r>
            <a:endParaRPr sz="2400">
              <a:latin typeface="Times New Roman"/>
              <a:cs typeface="Times New Roman"/>
            </a:endParaRPr>
          </a:p>
          <a:p>
            <a:pPr marL="353060" marR="5715" indent="-340360" algn="just">
              <a:lnSpc>
                <a:spcPct val="100000"/>
              </a:lnSpc>
              <a:spcBef>
                <a:spcPts val="5"/>
              </a:spcBef>
              <a:buFont typeface="Arial MT"/>
              <a:buChar char="•"/>
              <a:tabLst>
                <a:tab pos="355600" algn="l"/>
              </a:tabLst>
            </a:pPr>
            <a:r>
              <a:rPr sz="2400" dirty="0">
                <a:latin typeface="Times New Roman"/>
                <a:cs typeface="Times New Roman"/>
              </a:rPr>
              <a:t>Blood</a:t>
            </a:r>
            <a:r>
              <a:rPr sz="2400" spc="275" dirty="0">
                <a:latin typeface="Times New Roman"/>
                <a:cs typeface="Times New Roman"/>
              </a:rPr>
              <a:t> </a:t>
            </a:r>
            <a:r>
              <a:rPr sz="2400" dirty="0">
                <a:latin typeface="Times New Roman"/>
                <a:cs typeface="Times New Roman"/>
              </a:rPr>
              <a:t>flows</a:t>
            </a:r>
            <a:r>
              <a:rPr sz="2400" spc="285" dirty="0">
                <a:latin typeface="Times New Roman"/>
                <a:cs typeface="Times New Roman"/>
              </a:rPr>
              <a:t> </a:t>
            </a:r>
            <a:r>
              <a:rPr sz="2400" dirty="0">
                <a:latin typeface="Times New Roman"/>
                <a:cs typeface="Times New Roman"/>
              </a:rPr>
              <a:t>into</a:t>
            </a:r>
            <a:r>
              <a:rPr sz="2400" spc="265" dirty="0">
                <a:latin typeface="Times New Roman"/>
                <a:cs typeface="Times New Roman"/>
              </a:rPr>
              <a:t> </a:t>
            </a:r>
            <a:r>
              <a:rPr sz="2400" dirty="0">
                <a:latin typeface="Times New Roman"/>
                <a:cs typeface="Times New Roman"/>
              </a:rPr>
              <a:t>the</a:t>
            </a:r>
            <a:r>
              <a:rPr sz="2400" spc="285" dirty="0">
                <a:latin typeface="Times New Roman"/>
                <a:cs typeface="Times New Roman"/>
              </a:rPr>
              <a:t> </a:t>
            </a:r>
            <a:r>
              <a:rPr sz="2400" dirty="0">
                <a:latin typeface="Times New Roman"/>
                <a:cs typeface="Times New Roman"/>
              </a:rPr>
              <a:t>kidney</a:t>
            </a:r>
            <a:r>
              <a:rPr sz="2400" spc="275" dirty="0">
                <a:latin typeface="Times New Roman"/>
                <a:cs typeface="Times New Roman"/>
              </a:rPr>
              <a:t> </a:t>
            </a:r>
            <a:r>
              <a:rPr sz="2400" dirty="0">
                <a:latin typeface="Times New Roman"/>
                <a:cs typeface="Times New Roman"/>
              </a:rPr>
              <a:t>through</a:t>
            </a:r>
            <a:r>
              <a:rPr sz="2400" spc="275" dirty="0">
                <a:latin typeface="Times New Roman"/>
                <a:cs typeface="Times New Roman"/>
              </a:rPr>
              <a:t> </a:t>
            </a:r>
            <a:r>
              <a:rPr sz="2400" dirty="0">
                <a:latin typeface="Times New Roman"/>
                <a:cs typeface="Times New Roman"/>
              </a:rPr>
              <a:t>the</a:t>
            </a:r>
            <a:r>
              <a:rPr sz="2400" spc="285" dirty="0">
                <a:latin typeface="Times New Roman"/>
                <a:cs typeface="Times New Roman"/>
              </a:rPr>
              <a:t> </a:t>
            </a:r>
            <a:r>
              <a:rPr sz="2400" dirty="0">
                <a:latin typeface="Times New Roman"/>
                <a:cs typeface="Times New Roman"/>
              </a:rPr>
              <a:t>renal</a:t>
            </a:r>
            <a:r>
              <a:rPr sz="2400" spc="270" dirty="0">
                <a:latin typeface="Times New Roman"/>
                <a:cs typeface="Times New Roman"/>
              </a:rPr>
              <a:t> </a:t>
            </a:r>
            <a:r>
              <a:rPr sz="2400" dirty="0">
                <a:latin typeface="Times New Roman"/>
                <a:cs typeface="Times New Roman"/>
              </a:rPr>
              <a:t>artery.</a:t>
            </a:r>
            <a:r>
              <a:rPr sz="2400" spc="275" dirty="0">
                <a:latin typeface="Times New Roman"/>
                <a:cs typeface="Times New Roman"/>
              </a:rPr>
              <a:t> </a:t>
            </a:r>
            <a:r>
              <a:rPr sz="2400" dirty="0">
                <a:latin typeface="Times New Roman"/>
                <a:cs typeface="Times New Roman"/>
              </a:rPr>
              <a:t>This</a:t>
            </a:r>
            <a:r>
              <a:rPr sz="2400" spc="280" dirty="0">
                <a:latin typeface="Times New Roman"/>
                <a:cs typeface="Times New Roman"/>
              </a:rPr>
              <a:t> </a:t>
            </a:r>
            <a:r>
              <a:rPr sz="2400" spc="-10" dirty="0">
                <a:latin typeface="Times New Roman"/>
                <a:cs typeface="Times New Roman"/>
              </a:rPr>
              <a:t>large 	</a:t>
            </a:r>
            <a:r>
              <a:rPr sz="2400" dirty="0">
                <a:latin typeface="Times New Roman"/>
                <a:cs typeface="Times New Roman"/>
              </a:rPr>
              <a:t>blood</a:t>
            </a:r>
            <a:r>
              <a:rPr sz="2400" spc="30" dirty="0">
                <a:latin typeface="Times New Roman"/>
                <a:cs typeface="Times New Roman"/>
              </a:rPr>
              <a:t> </a:t>
            </a:r>
            <a:r>
              <a:rPr sz="2400" dirty="0">
                <a:latin typeface="Times New Roman"/>
                <a:cs typeface="Times New Roman"/>
              </a:rPr>
              <a:t>vessel</a:t>
            </a:r>
            <a:r>
              <a:rPr sz="2400" spc="20" dirty="0">
                <a:latin typeface="Times New Roman"/>
                <a:cs typeface="Times New Roman"/>
              </a:rPr>
              <a:t> </a:t>
            </a:r>
            <a:r>
              <a:rPr sz="2400" dirty="0">
                <a:latin typeface="Times New Roman"/>
                <a:cs typeface="Times New Roman"/>
              </a:rPr>
              <a:t>branches</a:t>
            </a:r>
            <a:r>
              <a:rPr sz="2400" spc="30" dirty="0">
                <a:latin typeface="Times New Roman"/>
                <a:cs typeface="Times New Roman"/>
              </a:rPr>
              <a:t> </a:t>
            </a:r>
            <a:r>
              <a:rPr sz="2400" dirty="0">
                <a:latin typeface="Times New Roman"/>
                <a:cs typeface="Times New Roman"/>
              </a:rPr>
              <a:t>into</a:t>
            </a:r>
            <a:r>
              <a:rPr sz="2400" spc="30" dirty="0">
                <a:latin typeface="Times New Roman"/>
                <a:cs typeface="Times New Roman"/>
              </a:rPr>
              <a:t> </a:t>
            </a:r>
            <a:r>
              <a:rPr sz="2400" dirty="0">
                <a:latin typeface="Times New Roman"/>
                <a:cs typeface="Times New Roman"/>
              </a:rPr>
              <a:t>smaller</a:t>
            </a:r>
            <a:r>
              <a:rPr sz="2400" spc="35" dirty="0">
                <a:latin typeface="Times New Roman"/>
                <a:cs typeface="Times New Roman"/>
              </a:rPr>
              <a:t> </a:t>
            </a:r>
            <a:r>
              <a:rPr sz="2400" dirty="0">
                <a:latin typeface="Times New Roman"/>
                <a:cs typeface="Times New Roman"/>
              </a:rPr>
              <a:t>and</a:t>
            </a:r>
            <a:r>
              <a:rPr sz="2400" spc="20" dirty="0">
                <a:latin typeface="Times New Roman"/>
                <a:cs typeface="Times New Roman"/>
              </a:rPr>
              <a:t> </a:t>
            </a:r>
            <a:r>
              <a:rPr sz="2400" dirty="0">
                <a:latin typeface="Times New Roman"/>
                <a:cs typeface="Times New Roman"/>
              </a:rPr>
              <a:t>smaller</a:t>
            </a:r>
            <a:r>
              <a:rPr sz="2400" spc="35" dirty="0">
                <a:latin typeface="Times New Roman"/>
                <a:cs typeface="Times New Roman"/>
              </a:rPr>
              <a:t> </a:t>
            </a:r>
            <a:r>
              <a:rPr sz="2400" dirty="0">
                <a:latin typeface="Times New Roman"/>
                <a:cs typeface="Times New Roman"/>
              </a:rPr>
              <a:t>blood</a:t>
            </a:r>
            <a:r>
              <a:rPr sz="2400" spc="25" dirty="0">
                <a:latin typeface="Times New Roman"/>
                <a:cs typeface="Times New Roman"/>
              </a:rPr>
              <a:t> </a:t>
            </a:r>
            <a:r>
              <a:rPr sz="2400" dirty="0">
                <a:latin typeface="Times New Roman"/>
                <a:cs typeface="Times New Roman"/>
              </a:rPr>
              <a:t>vessels</a:t>
            </a:r>
            <a:r>
              <a:rPr sz="2400" spc="25" dirty="0">
                <a:latin typeface="Times New Roman"/>
                <a:cs typeface="Times New Roman"/>
              </a:rPr>
              <a:t> </a:t>
            </a:r>
            <a:r>
              <a:rPr sz="2400" spc="-10" dirty="0">
                <a:latin typeface="Times New Roman"/>
                <a:cs typeface="Times New Roman"/>
              </a:rPr>
              <a:t>until 	</a:t>
            </a:r>
            <a:r>
              <a:rPr sz="2400" dirty="0">
                <a:latin typeface="Times New Roman"/>
                <a:cs typeface="Times New Roman"/>
              </a:rPr>
              <a:t>the</a:t>
            </a:r>
            <a:r>
              <a:rPr sz="2400" spc="235" dirty="0">
                <a:latin typeface="Times New Roman"/>
                <a:cs typeface="Times New Roman"/>
              </a:rPr>
              <a:t> </a:t>
            </a:r>
            <a:r>
              <a:rPr sz="2400" dirty="0">
                <a:latin typeface="Times New Roman"/>
                <a:cs typeface="Times New Roman"/>
              </a:rPr>
              <a:t>blood</a:t>
            </a:r>
            <a:r>
              <a:rPr sz="2400" spc="215" dirty="0">
                <a:latin typeface="Times New Roman"/>
                <a:cs typeface="Times New Roman"/>
              </a:rPr>
              <a:t> </a:t>
            </a:r>
            <a:r>
              <a:rPr sz="2400" dirty="0">
                <a:latin typeface="Times New Roman"/>
                <a:cs typeface="Times New Roman"/>
              </a:rPr>
              <a:t>reaches</a:t>
            </a:r>
            <a:r>
              <a:rPr sz="2400" spc="215" dirty="0">
                <a:latin typeface="Times New Roman"/>
                <a:cs typeface="Times New Roman"/>
              </a:rPr>
              <a:t> </a:t>
            </a:r>
            <a:r>
              <a:rPr sz="2400" dirty="0">
                <a:latin typeface="Times New Roman"/>
                <a:cs typeface="Times New Roman"/>
              </a:rPr>
              <a:t>the</a:t>
            </a:r>
            <a:r>
              <a:rPr sz="2400" spc="235" dirty="0">
                <a:latin typeface="Times New Roman"/>
                <a:cs typeface="Times New Roman"/>
              </a:rPr>
              <a:t> </a:t>
            </a:r>
            <a:r>
              <a:rPr sz="2400" dirty="0">
                <a:latin typeface="Times New Roman"/>
                <a:cs typeface="Times New Roman"/>
              </a:rPr>
              <a:t>nephrons.</a:t>
            </a:r>
            <a:r>
              <a:rPr sz="2400" spc="225" dirty="0">
                <a:latin typeface="Times New Roman"/>
                <a:cs typeface="Times New Roman"/>
              </a:rPr>
              <a:t> </a:t>
            </a:r>
            <a:r>
              <a:rPr sz="2400" dirty="0">
                <a:solidFill>
                  <a:srgbClr val="C55A11"/>
                </a:solidFill>
                <a:latin typeface="Times New Roman"/>
                <a:cs typeface="Times New Roman"/>
              </a:rPr>
              <a:t>In</a:t>
            </a:r>
            <a:r>
              <a:rPr sz="2400" spc="210" dirty="0">
                <a:solidFill>
                  <a:srgbClr val="C55A11"/>
                </a:solidFill>
                <a:latin typeface="Times New Roman"/>
                <a:cs typeface="Times New Roman"/>
              </a:rPr>
              <a:t> </a:t>
            </a:r>
            <a:r>
              <a:rPr sz="2400" dirty="0">
                <a:solidFill>
                  <a:srgbClr val="C55A11"/>
                </a:solidFill>
                <a:latin typeface="Times New Roman"/>
                <a:cs typeface="Times New Roman"/>
              </a:rPr>
              <a:t>the</a:t>
            </a:r>
            <a:r>
              <a:rPr sz="2400" spc="229" dirty="0">
                <a:solidFill>
                  <a:srgbClr val="C55A11"/>
                </a:solidFill>
                <a:latin typeface="Times New Roman"/>
                <a:cs typeface="Times New Roman"/>
              </a:rPr>
              <a:t> </a:t>
            </a:r>
            <a:r>
              <a:rPr sz="2400" dirty="0">
                <a:solidFill>
                  <a:srgbClr val="C55A11"/>
                </a:solidFill>
                <a:latin typeface="Times New Roman"/>
                <a:cs typeface="Times New Roman"/>
              </a:rPr>
              <a:t>nephron,</a:t>
            </a:r>
            <a:r>
              <a:rPr sz="2400" spc="204" dirty="0">
                <a:solidFill>
                  <a:srgbClr val="C55A11"/>
                </a:solidFill>
                <a:latin typeface="Times New Roman"/>
                <a:cs typeface="Times New Roman"/>
              </a:rPr>
              <a:t> </a:t>
            </a:r>
            <a:r>
              <a:rPr sz="2400" dirty="0">
                <a:solidFill>
                  <a:srgbClr val="C55A11"/>
                </a:solidFill>
                <a:latin typeface="Times New Roman"/>
                <a:cs typeface="Times New Roman"/>
              </a:rPr>
              <a:t>blood</a:t>
            </a:r>
            <a:r>
              <a:rPr sz="2400" spc="215" dirty="0">
                <a:solidFill>
                  <a:srgbClr val="C55A11"/>
                </a:solidFill>
                <a:latin typeface="Times New Roman"/>
                <a:cs typeface="Times New Roman"/>
              </a:rPr>
              <a:t> </a:t>
            </a:r>
            <a:r>
              <a:rPr sz="2400" dirty="0">
                <a:solidFill>
                  <a:srgbClr val="C55A11"/>
                </a:solidFill>
                <a:latin typeface="Times New Roman"/>
                <a:cs typeface="Times New Roman"/>
              </a:rPr>
              <a:t>is</a:t>
            </a:r>
            <a:r>
              <a:rPr sz="2400" spc="225" dirty="0">
                <a:solidFill>
                  <a:srgbClr val="C55A11"/>
                </a:solidFill>
                <a:latin typeface="Times New Roman"/>
                <a:cs typeface="Times New Roman"/>
              </a:rPr>
              <a:t> </a:t>
            </a:r>
            <a:r>
              <a:rPr sz="2400" spc="-10" dirty="0">
                <a:solidFill>
                  <a:srgbClr val="C55A11"/>
                </a:solidFill>
                <a:latin typeface="Times New Roman"/>
                <a:cs typeface="Times New Roman"/>
              </a:rPr>
              <a:t>filtered 	</a:t>
            </a:r>
            <a:r>
              <a:rPr sz="2400" dirty="0">
                <a:solidFill>
                  <a:srgbClr val="C55A11"/>
                </a:solidFill>
                <a:latin typeface="Times New Roman"/>
                <a:cs typeface="Times New Roman"/>
              </a:rPr>
              <a:t>by</a:t>
            </a:r>
            <a:r>
              <a:rPr sz="2400" spc="225" dirty="0">
                <a:solidFill>
                  <a:srgbClr val="C55A11"/>
                </a:solidFill>
                <a:latin typeface="Times New Roman"/>
                <a:cs typeface="Times New Roman"/>
              </a:rPr>
              <a:t> </a:t>
            </a:r>
            <a:r>
              <a:rPr sz="2400" dirty="0">
                <a:solidFill>
                  <a:srgbClr val="C55A11"/>
                </a:solidFill>
                <a:latin typeface="Times New Roman"/>
                <a:cs typeface="Times New Roman"/>
              </a:rPr>
              <a:t>the</a:t>
            </a:r>
            <a:r>
              <a:rPr sz="2400" spc="220" dirty="0">
                <a:solidFill>
                  <a:srgbClr val="C55A11"/>
                </a:solidFill>
                <a:latin typeface="Times New Roman"/>
                <a:cs typeface="Times New Roman"/>
              </a:rPr>
              <a:t> </a:t>
            </a:r>
            <a:r>
              <a:rPr sz="2400" dirty="0">
                <a:solidFill>
                  <a:srgbClr val="C55A11"/>
                </a:solidFill>
                <a:latin typeface="Times New Roman"/>
                <a:cs typeface="Times New Roman"/>
              </a:rPr>
              <a:t>tiny</a:t>
            </a:r>
            <a:r>
              <a:rPr sz="2400" spc="220" dirty="0">
                <a:solidFill>
                  <a:srgbClr val="C55A11"/>
                </a:solidFill>
                <a:latin typeface="Times New Roman"/>
                <a:cs typeface="Times New Roman"/>
              </a:rPr>
              <a:t> </a:t>
            </a:r>
            <a:r>
              <a:rPr sz="2400" dirty="0">
                <a:solidFill>
                  <a:srgbClr val="C55A11"/>
                </a:solidFill>
                <a:latin typeface="Times New Roman"/>
                <a:cs typeface="Times New Roman"/>
              </a:rPr>
              <a:t>blood</a:t>
            </a:r>
            <a:r>
              <a:rPr sz="2400" spc="235" dirty="0">
                <a:solidFill>
                  <a:srgbClr val="C55A11"/>
                </a:solidFill>
                <a:latin typeface="Times New Roman"/>
                <a:cs typeface="Times New Roman"/>
              </a:rPr>
              <a:t> </a:t>
            </a:r>
            <a:r>
              <a:rPr sz="2400" dirty="0">
                <a:solidFill>
                  <a:srgbClr val="C55A11"/>
                </a:solidFill>
                <a:latin typeface="Times New Roman"/>
                <a:cs typeface="Times New Roman"/>
              </a:rPr>
              <a:t>vessels</a:t>
            </a:r>
            <a:r>
              <a:rPr sz="2400" spc="220" dirty="0">
                <a:solidFill>
                  <a:srgbClr val="C55A11"/>
                </a:solidFill>
                <a:latin typeface="Times New Roman"/>
                <a:cs typeface="Times New Roman"/>
              </a:rPr>
              <a:t> </a:t>
            </a:r>
            <a:r>
              <a:rPr sz="2400" dirty="0">
                <a:solidFill>
                  <a:srgbClr val="C55A11"/>
                </a:solidFill>
                <a:latin typeface="Times New Roman"/>
                <a:cs typeface="Times New Roman"/>
              </a:rPr>
              <a:t>of</a:t>
            </a:r>
            <a:r>
              <a:rPr sz="2400" spc="215" dirty="0">
                <a:solidFill>
                  <a:srgbClr val="C55A11"/>
                </a:solidFill>
                <a:latin typeface="Times New Roman"/>
                <a:cs typeface="Times New Roman"/>
              </a:rPr>
              <a:t> </a:t>
            </a:r>
            <a:r>
              <a:rPr sz="2400" dirty="0">
                <a:solidFill>
                  <a:srgbClr val="C55A11"/>
                </a:solidFill>
                <a:latin typeface="Times New Roman"/>
                <a:cs typeface="Times New Roman"/>
              </a:rPr>
              <a:t>the</a:t>
            </a:r>
            <a:r>
              <a:rPr sz="2400" spc="229" dirty="0">
                <a:solidFill>
                  <a:srgbClr val="C55A11"/>
                </a:solidFill>
                <a:latin typeface="Times New Roman"/>
                <a:cs typeface="Times New Roman"/>
              </a:rPr>
              <a:t> </a:t>
            </a:r>
            <a:r>
              <a:rPr sz="2400" dirty="0">
                <a:solidFill>
                  <a:srgbClr val="C55A11"/>
                </a:solidFill>
                <a:latin typeface="Times New Roman"/>
                <a:cs typeface="Times New Roman"/>
              </a:rPr>
              <a:t>glomeruli</a:t>
            </a:r>
            <a:r>
              <a:rPr sz="2400" spc="235" dirty="0">
                <a:solidFill>
                  <a:srgbClr val="C55A11"/>
                </a:solidFill>
                <a:latin typeface="Times New Roman"/>
                <a:cs typeface="Times New Roman"/>
              </a:rPr>
              <a:t> </a:t>
            </a:r>
            <a:r>
              <a:rPr sz="2400" dirty="0">
                <a:solidFill>
                  <a:srgbClr val="C55A11"/>
                </a:solidFill>
                <a:latin typeface="Times New Roman"/>
                <a:cs typeface="Times New Roman"/>
              </a:rPr>
              <a:t>and</a:t>
            </a:r>
            <a:r>
              <a:rPr sz="2400" spc="225" dirty="0">
                <a:solidFill>
                  <a:srgbClr val="C55A11"/>
                </a:solidFill>
                <a:latin typeface="Times New Roman"/>
                <a:cs typeface="Times New Roman"/>
              </a:rPr>
              <a:t> </a:t>
            </a:r>
            <a:r>
              <a:rPr sz="2400" dirty="0">
                <a:solidFill>
                  <a:srgbClr val="C55A11"/>
                </a:solidFill>
                <a:latin typeface="Times New Roman"/>
                <a:cs typeface="Times New Roman"/>
              </a:rPr>
              <a:t>then</a:t>
            </a:r>
            <a:r>
              <a:rPr sz="2400" spc="225" dirty="0">
                <a:solidFill>
                  <a:srgbClr val="C55A11"/>
                </a:solidFill>
                <a:latin typeface="Times New Roman"/>
                <a:cs typeface="Times New Roman"/>
              </a:rPr>
              <a:t> </a:t>
            </a:r>
            <a:r>
              <a:rPr sz="2400" dirty="0">
                <a:solidFill>
                  <a:srgbClr val="C55A11"/>
                </a:solidFill>
                <a:latin typeface="Times New Roman"/>
                <a:cs typeface="Times New Roman"/>
              </a:rPr>
              <a:t>flows</a:t>
            </a:r>
            <a:r>
              <a:rPr sz="2400" spc="225" dirty="0">
                <a:solidFill>
                  <a:srgbClr val="C55A11"/>
                </a:solidFill>
                <a:latin typeface="Times New Roman"/>
                <a:cs typeface="Times New Roman"/>
              </a:rPr>
              <a:t> </a:t>
            </a:r>
            <a:r>
              <a:rPr sz="2400" dirty="0">
                <a:solidFill>
                  <a:srgbClr val="C55A11"/>
                </a:solidFill>
                <a:latin typeface="Times New Roman"/>
                <a:cs typeface="Times New Roman"/>
              </a:rPr>
              <a:t>out</a:t>
            </a:r>
            <a:r>
              <a:rPr sz="2400" spc="235" dirty="0">
                <a:solidFill>
                  <a:srgbClr val="C55A11"/>
                </a:solidFill>
                <a:latin typeface="Times New Roman"/>
                <a:cs typeface="Times New Roman"/>
              </a:rPr>
              <a:t> </a:t>
            </a:r>
            <a:r>
              <a:rPr sz="2400" spc="-25" dirty="0">
                <a:solidFill>
                  <a:srgbClr val="C55A11"/>
                </a:solidFill>
                <a:latin typeface="Times New Roman"/>
                <a:cs typeface="Times New Roman"/>
              </a:rPr>
              <a:t>of 	</a:t>
            </a:r>
            <a:r>
              <a:rPr sz="2400" dirty="0">
                <a:solidFill>
                  <a:srgbClr val="C55A11"/>
                </a:solidFill>
                <a:latin typeface="Times New Roman"/>
                <a:cs typeface="Times New Roman"/>
              </a:rPr>
              <a:t>the</a:t>
            </a:r>
            <a:r>
              <a:rPr sz="2400" spc="-5" dirty="0">
                <a:solidFill>
                  <a:srgbClr val="C55A11"/>
                </a:solidFill>
                <a:latin typeface="Times New Roman"/>
                <a:cs typeface="Times New Roman"/>
              </a:rPr>
              <a:t> </a:t>
            </a:r>
            <a:r>
              <a:rPr sz="2400" dirty="0">
                <a:solidFill>
                  <a:srgbClr val="C55A11"/>
                </a:solidFill>
                <a:latin typeface="Times New Roman"/>
                <a:cs typeface="Times New Roman"/>
              </a:rPr>
              <a:t>kidney</a:t>
            </a:r>
            <a:r>
              <a:rPr sz="2400" spc="-20" dirty="0">
                <a:solidFill>
                  <a:srgbClr val="C55A11"/>
                </a:solidFill>
                <a:latin typeface="Times New Roman"/>
                <a:cs typeface="Times New Roman"/>
              </a:rPr>
              <a:t> </a:t>
            </a:r>
            <a:r>
              <a:rPr sz="2400" dirty="0">
                <a:solidFill>
                  <a:srgbClr val="C55A11"/>
                </a:solidFill>
                <a:latin typeface="Times New Roman"/>
                <a:cs typeface="Times New Roman"/>
              </a:rPr>
              <a:t>through</a:t>
            </a:r>
            <a:r>
              <a:rPr sz="2400" spc="-10" dirty="0">
                <a:solidFill>
                  <a:srgbClr val="C55A11"/>
                </a:solidFill>
                <a:latin typeface="Times New Roman"/>
                <a:cs typeface="Times New Roman"/>
              </a:rPr>
              <a:t> </a:t>
            </a:r>
            <a:r>
              <a:rPr sz="2400" dirty="0">
                <a:solidFill>
                  <a:srgbClr val="C55A11"/>
                </a:solidFill>
                <a:latin typeface="Times New Roman"/>
                <a:cs typeface="Times New Roman"/>
              </a:rPr>
              <a:t>the</a:t>
            </a:r>
            <a:r>
              <a:rPr sz="2400" spc="-5" dirty="0">
                <a:solidFill>
                  <a:srgbClr val="C55A11"/>
                </a:solidFill>
                <a:latin typeface="Times New Roman"/>
                <a:cs typeface="Times New Roman"/>
              </a:rPr>
              <a:t> </a:t>
            </a:r>
            <a:r>
              <a:rPr sz="2400" dirty="0">
                <a:solidFill>
                  <a:srgbClr val="C55A11"/>
                </a:solidFill>
                <a:latin typeface="Times New Roman"/>
                <a:cs typeface="Times New Roman"/>
              </a:rPr>
              <a:t>renal</a:t>
            </a:r>
            <a:r>
              <a:rPr sz="2400" spc="-10" dirty="0">
                <a:solidFill>
                  <a:srgbClr val="C55A11"/>
                </a:solidFill>
                <a:latin typeface="Times New Roman"/>
                <a:cs typeface="Times New Roman"/>
              </a:rPr>
              <a:t> vein.</a:t>
            </a:r>
            <a:endParaRPr sz="2400">
              <a:latin typeface="Times New Roman"/>
              <a:cs typeface="Times New Roman"/>
            </a:endParaRPr>
          </a:p>
          <a:p>
            <a:pPr>
              <a:lnSpc>
                <a:spcPct val="100000"/>
              </a:lnSpc>
              <a:spcBef>
                <a:spcPts val="120"/>
              </a:spcBef>
              <a:buFont typeface="Arial MT"/>
              <a:buChar char="•"/>
            </a:pPr>
            <a:endParaRPr sz="2400">
              <a:latin typeface="Times New Roman"/>
              <a:cs typeface="Times New Roman"/>
            </a:endParaRPr>
          </a:p>
          <a:p>
            <a:pPr marL="353060" marR="6350" indent="-340360" algn="just">
              <a:lnSpc>
                <a:spcPct val="100000"/>
              </a:lnSpc>
              <a:buFont typeface="Arial MT"/>
              <a:buChar char="•"/>
              <a:tabLst>
                <a:tab pos="355600" algn="l"/>
              </a:tabLst>
            </a:pPr>
            <a:r>
              <a:rPr sz="2400" dirty="0">
                <a:latin typeface="Times New Roman"/>
                <a:cs typeface="Times New Roman"/>
              </a:rPr>
              <a:t>Blood</a:t>
            </a:r>
            <a:r>
              <a:rPr sz="2400" spc="430" dirty="0">
                <a:latin typeface="Times New Roman"/>
                <a:cs typeface="Times New Roman"/>
              </a:rPr>
              <a:t> </a:t>
            </a:r>
            <a:r>
              <a:rPr sz="2400" dirty="0">
                <a:latin typeface="Times New Roman"/>
                <a:cs typeface="Times New Roman"/>
              </a:rPr>
              <a:t>circulates</a:t>
            </a:r>
            <a:r>
              <a:rPr sz="2400" spc="440" dirty="0">
                <a:latin typeface="Times New Roman"/>
                <a:cs typeface="Times New Roman"/>
              </a:rPr>
              <a:t> </a:t>
            </a:r>
            <a:r>
              <a:rPr sz="2400" dirty="0">
                <a:latin typeface="Times New Roman"/>
                <a:cs typeface="Times New Roman"/>
              </a:rPr>
              <a:t>through</a:t>
            </a:r>
            <a:r>
              <a:rPr sz="2400" spc="440" dirty="0">
                <a:latin typeface="Times New Roman"/>
                <a:cs typeface="Times New Roman"/>
              </a:rPr>
              <a:t> </a:t>
            </a:r>
            <a:r>
              <a:rPr sz="2400" dirty="0">
                <a:latin typeface="Times New Roman"/>
                <a:cs typeface="Times New Roman"/>
              </a:rPr>
              <a:t>your</a:t>
            </a:r>
            <a:r>
              <a:rPr sz="2400" spc="434" dirty="0">
                <a:latin typeface="Times New Roman"/>
                <a:cs typeface="Times New Roman"/>
              </a:rPr>
              <a:t> </a:t>
            </a:r>
            <a:r>
              <a:rPr sz="2400" dirty="0">
                <a:latin typeface="Times New Roman"/>
                <a:cs typeface="Times New Roman"/>
              </a:rPr>
              <a:t>kidneys</a:t>
            </a:r>
            <a:r>
              <a:rPr sz="2400" spc="450" dirty="0">
                <a:latin typeface="Times New Roman"/>
                <a:cs typeface="Times New Roman"/>
              </a:rPr>
              <a:t> </a:t>
            </a:r>
            <a:r>
              <a:rPr sz="2400" dirty="0">
                <a:latin typeface="Times New Roman"/>
                <a:cs typeface="Times New Roman"/>
              </a:rPr>
              <a:t>many</a:t>
            </a:r>
            <a:r>
              <a:rPr sz="2400" spc="434" dirty="0">
                <a:latin typeface="Times New Roman"/>
                <a:cs typeface="Times New Roman"/>
              </a:rPr>
              <a:t> </a:t>
            </a:r>
            <a:r>
              <a:rPr sz="2400" dirty="0">
                <a:latin typeface="Times New Roman"/>
                <a:cs typeface="Times New Roman"/>
              </a:rPr>
              <a:t>times</a:t>
            </a:r>
            <a:r>
              <a:rPr sz="2400" spc="440" dirty="0">
                <a:latin typeface="Times New Roman"/>
                <a:cs typeface="Times New Roman"/>
              </a:rPr>
              <a:t> </a:t>
            </a:r>
            <a:r>
              <a:rPr sz="2400" dirty="0">
                <a:latin typeface="Times New Roman"/>
                <a:cs typeface="Times New Roman"/>
              </a:rPr>
              <a:t>a</a:t>
            </a:r>
            <a:r>
              <a:rPr sz="2400" spc="440" dirty="0">
                <a:latin typeface="Times New Roman"/>
                <a:cs typeface="Times New Roman"/>
              </a:rPr>
              <a:t> </a:t>
            </a:r>
            <a:r>
              <a:rPr sz="2400" dirty="0">
                <a:latin typeface="Times New Roman"/>
                <a:cs typeface="Times New Roman"/>
              </a:rPr>
              <a:t>day.</a:t>
            </a:r>
            <a:r>
              <a:rPr sz="2400" spc="445" dirty="0">
                <a:latin typeface="Times New Roman"/>
                <a:cs typeface="Times New Roman"/>
              </a:rPr>
              <a:t> </a:t>
            </a:r>
            <a:r>
              <a:rPr sz="2400" dirty="0">
                <a:latin typeface="Times New Roman"/>
                <a:cs typeface="Times New Roman"/>
              </a:rPr>
              <a:t>In</a:t>
            </a:r>
            <a:r>
              <a:rPr sz="2400" spc="434" dirty="0">
                <a:latin typeface="Times New Roman"/>
                <a:cs typeface="Times New Roman"/>
              </a:rPr>
              <a:t> </a:t>
            </a:r>
            <a:r>
              <a:rPr sz="2400" spc="-50" dirty="0">
                <a:latin typeface="Times New Roman"/>
                <a:cs typeface="Times New Roman"/>
              </a:rPr>
              <a:t>a 	</a:t>
            </a:r>
            <a:r>
              <a:rPr sz="2400" dirty="0">
                <a:latin typeface="Times New Roman"/>
                <a:cs typeface="Times New Roman"/>
              </a:rPr>
              <a:t>single</a:t>
            </a:r>
            <a:r>
              <a:rPr sz="2400" spc="215" dirty="0">
                <a:latin typeface="Times New Roman"/>
                <a:cs typeface="Times New Roman"/>
              </a:rPr>
              <a:t> </a:t>
            </a:r>
            <a:r>
              <a:rPr sz="2400" dirty="0">
                <a:latin typeface="Times New Roman"/>
                <a:cs typeface="Times New Roman"/>
              </a:rPr>
              <a:t>day,</a:t>
            </a:r>
            <a:r>
              <a:rPr sz="2400" spc="195" dirty="0">
                <a:latin typeface="Times New Roman"/>
                <a:cs typeface="Times New Roman"/>
              </a:rPr>
              <a:t> </a:t>
            </a:r>
            <a:r>
              <a:rPr sz="2400" dirty="0">
                <a:latin typeface="Times New Roman"/>
                <a:cs typeface="Times New Roman"/>
              </a:rPr>
              <a:t>kidneys</a:t>
            </a:r>
            <a:r>
              <a:rPr sz="2400" spc="204" dirty="0">
                <a:latin typeface="Times New Roman"/>
                <a:cs typeface="Times New Roman"/>
              </a:rPr>
              <a:t> </a:t>
            </a:r>
            <a:r>
              <a:rPr sz="2400" dirty="0">
                <a:latin typeface="Times New Roman"/>
                <a:cs typeface="Times New Roman"/>
              </a:rPr>
              <a:t>filter</a:t>
            </a:r>
            <a:r>
              <a:rPr sz="2400" spc="204" dirty="0">
                <a:latin typeface="Times New Roman"/>
                <a:cs typeface="Times New Roman"/>
              </a:rPr>
              <a:t> </a:t>
            </a:r>
            <a:r>
              <a:rPr sz="2400" dirty="0">
                <a:latin typeface="Times New Roman"/>
                <a:cs typeface="Times New Roman"/>
              </a:rPr>
              <a:t>about</a:t>
            </a:r>
            <a:r>
              <a:rPr sz="2400" spc="200" dirty="0">
                <a:latin typeface="Times New Roman"/>
                <a:cs typeface="Times New Roman"/>
              </a:rPr>
              <a:t> </a:t>
            </a:r>
            <a:r>
              <a:rPr sz="2400" dirty="0">
                <a:latin typeface="Times New Roman"/>
                <a:cs typeface="Times New Roman"/>
              </a:rPr>
              <a:t>150</a:t>
            </a:r>
            <a:r>
              <a:rPr sz="2400" spc="195" dirty="0">
                <a:latin typeface="Times New Roman"/>
                <a:cs typeface="Times New Roman"/>
              </a:rPr>
              <a:t> </a:t>
            </a:r>
            <a:r>
              <a:rPr sz="2400" dirty="0">
                <a:latin typeface="Times New Roman"/>
                <a:cs typeface="Times New Roman"/>
              </a:rPr>
              <a:t>quarts</a:t>
            </a:r>
            <a:r>
              <a:rPr sz="2400" spc="220" dirty="0">
                <a:latin typeface="Times New Roman"/>
                <a:cs typeface="Times New Roman"/>
              </a:rPr>
              <a:t> </a:t>
            </a:r>
            <a:r>
              <a:rPr sz="2400" dirty="0">
                <a:latin typeface="Times New Roman"/>
                <a:cs typeface="Times New Roman"/>
              </a:rPr>
              <a:t>of</a:t>
            </a:r>
            <a:r>
              <a:rPr sz="2400" spc="200" dirty="0">
                <a:latin typeface="Times New Roman"/>
                <a:cs typeface="Times New Roman"/>
              </a:rPr>
              <a:t> </a:t>
            </a:r>
            <a:r>
              <a:rPr sz="2400" dirty="0">
                <a:latin typeface="Times New Roman"/>
                <a:cs typeface="Times New Roman"/>
              </a:rPr>
              <a:t>blood.</a:t>
            </a:r>
            <a:r>
              <a:rPr sz="2400" spc="210" dirty="0">
                <a:latin typeface="Times New Roman"/>
                <a:cs typeface="Times New Roman"/>
              </a:rPr>
              <a:t> </a:t>
            </a:r>
            <a:r>
              <a:rPr sz="2400" dirty="0">
                <a:solidFill>
                  <a:srgbClr val="C55A11"/>
                </a:solidFill>
                <a:latin typeface="Times New Roman"/>
                <a:cs typeface="Times New Roman"/>
              </a:rPr>
              <a:t>Most</a:t>
            </a:r>
            <a:r>
              <a:rPr sz="2400" spc="215" dirty="0">
                <a:solidFill>
                  <a:srgbClr val="C55A11"/>
                </a:solidFill>
                <a:latin typeface="Times New Roman"/>
                <a:cs typeface="Times New Roman"/>
              </a:rPr>
              <a:t> </a:t>
            </a:r>
            <a:r>
              <a:rPr sz="2400" dirty="0">
                <a:solidFill>
                  <a:srgbClr val="C55A11"/>
                </a:solidFill>
                <a:latin typeface="Times New Roman"/>
                <a:cs typeface="Times New Roman"/>
              </a:rPr>
              <a:t>of</a:t>
            </a:r>
            <a:r>
              <a:rPr sz="2400" spc="204" dirty="0">
                <a:solidFill>
                  <a:srgbClr val="C55A11"/>
                </a:solidFill>
                <a:latin typeface="Times New Roman"/>
                <a:cs typeface="Times New Roman"/>
              </a:rPr>
              <a:t> </a:t>
            </a:r>
            <a:r>
              <a:rPr sz="2400" spc="-25" dirty="0">
                <a:solidFill>
                  <a:srgbClr val="C55A11"/>
                </a:solidFill>
                <a:latin typeface="Times New Roman"/>
                <a:cs typeface="Times New Roman"/>
              </a:rPr>
              <a:t>the 	</a:t>
            </a:r>
            <a:r>
              <a:rPr sz="2400" dirty="0">
                <a:solidFill>
                  <a:srgbClr val="C55A11"/>
                </a:solidFill>
                <a:latin typeface="Times New Roman"/>
                <a:cs typeface="Times New Roman"/>
              </a:rPr>
              <a:t>water</a:t>
            </a:r>
            <a:r>
              <a:rPr sz="2400" spc="190" dirty="0">
                <a:solidFill>
                  <a:srgbClr val="C55A11"/>
                </a:solidFill>
                <a:latin typeface="Times New Roman"/>
                <a:cs typeface="Times New Roman"/>
              </a:rPr>
              <a:t> </a:t>
            </a:r>
            <a:r>
              <a:rPr sz="2400" dirty="0">
                <a:solidFill>
                  <a:srgbClr val="C55A11"/>
                </a:solidFill>
                <a:latin typeface="Times New Roman"/>
                <a:cs typeface="Times New Roman"/>
              </a:rPr>
              <a:t>and</a:t>
            </a:r>
            <a:r>
              <a:rPr sz="2400" spc="195" dirty="0">
                <a:solidFill>
                  <a:srgbClr val="C55A11"/>
                </a:solidFill>
                <a:latin typeface="Times New Roman"/>
                <a:cs typeface="Times New Roman"/>
              </a:rPr>
              <a:t> </a:t>
            </a:r>
            <a:r>
              <a:rPr sz="2400" dirty="0">
                <a:solidFill>
                  <a:srgbClr val="C55A11"/>
                </a:solidFill>
                <a:latin typeface="Times New Roman"/>
                <a:cs typeface="Times New Roman"/>
              </a:rPr>
              <a:t>other</a:t>
            </a:r>
            <a:r>
              <a:rPr sz="2400" spc="195" dirty="0">
                <a:solidFill>
                  <a:srgbClr val="C55A11"/>
                </a:solidFill>
                <a:latin typeface="Times New Roman"/>
                <a:cs typeface="Times New Roman"/>
              </a:rPr>
              <a:t> </a:t>
            </a:r>
            <a:r>
              <a:rPr sz="2400" dirty="0">
                <a:solidFill>
                  <a:srgbClr val="C55A11"/>
                </a:solidFill>
                <a:latin typeface="Times New Roman"/>
                <a:cs typeface="Times New Roman"/>
              </a:rPr>
              <a:t>substances</a:t>
            </a:r>
            <a:r>
              <a:rPr sz="2400" spc="200" dirty="0">
                <a:solidFill>
                  <a:srgbClr val="C55A11"/>
                </a:solidFill>
                <a:latin typeface="Times New Roman"/>
                <a:cs typeface="Times New Roman"/>
              </a:rPr>
              <a:t> </a:t>
            </a:r>
            <a:r>
              <a:rPr sz="2400" dirty="0">
                <a:solidFill>
                  <a:srgbClr val="C55A11"/>
                </a:solidFill>
                <a:latin typeface="Times New Roman"/>
                <a:cs typeface="Times New Roman"/>
              </a:rPr>
              <a:t>that</a:t>
            </a:r>
            <a:r>
              <a:rPr sz="2400" spc="200" dirty="0">
                <a:solidFill>
                  <a:srgbClr val="C55A11"/>
                </a:solidFill>
                <a:latin typeface="Times New Roman"/>
                <a:cs typeface="Times New Roman"/>
              </a:rPr>
              <a:t> </a:t>
            </a:r>
            <a:r>
              <a:rPr sz="2400" dirty="0">
                <a:solidFill>
                  <a:srgbClr val="C55A11"/>
                </a:solidFill>
                <a:latin typeface="Times New Roman"/>
                <a:cs typeface="Times New Roman"/>
              </a:rPr>
              <a:t>filter</a:t>
            </a:r>
            <a:r>
              <a:rPr sz="2400" spc="185" dirty="0">
                <a:solidFill>
                  <a:srgbClr val="C55A11"/>
                </a:solidFill>
                <a:latin typeface="Times New Roman"/>
                <a:cs typeface="Times New Roman"/>
              </a:rPr>
              <a:t> </a:t>
            </a:r>
            <a:r>
              <a:rPr sz="2400" dirty="0">
                <a:solidFill>
                  <a:srgbClr val="C55A11"/>
                </a:solidFill>
                <a:latin typeface="Times New Roman"/>
                <a:cs typeface="Times New Roman"/>
              </a:rPr>
              <a:t>through</a:t>
            </a:r>
            <a:r>
              <a:rPr sz="2400" spc="200" dirty="0">
                <a:solidFill>
                  <a:srgbClr val="C55A11"/>
                </a:solidFill>
                <a:latin typeface="Times New Roman"/>
                <a:cs typeface="Times New Roman"/>
              </a:rPr>
              <a:t> </a:t>
            </a:r>
            <a:r>
              <a:rPr sz="2400" dirty="0">
                <a:solidFill>
                  <a:srgbClr val="C55A11"/>
                </a:solidFill>
                <a:latin typeface="Times New Roman"/>
                <a:cs typeface="Times New Roman"/>
              </a:rPr>
              <a:t>your</a:t>
            </a:r>
            <a:r>
              <a:rPr sz="2400" spc="200" dirty="0">
                <a:solidFill>
                  <a:srgbClr val="C55A11"/>
                </a:solidFill>
                <a:latin typeface="Times New Roman"/>
                <a:cs typeface="Times New Roman"/>
              </a:rPr>
              <a:t> </a:t>
            </a:r>
            <a:r>
              <a:rPr sz="2400" dirty="0">
                <a:solidFill>
                  <a:srgbClr val="C55A11"/>
                </a:solidFill>
                <a:latin typeface="Times New Roman"/>
                <a:cs typeface="Times New Roman"/>
              </a:rPr>
              <a:t>glomeruli</a:t>
            </a:r>
            <a:r>
              <a:rPr sz="2400" spc="195" dirty="0">
                <a:solidFill>
                  <a:srgbClr val="C55A11"/>
                </a:solidFill>
                <a:latin typeface="Times New Roman"/>
                <a:cs typeface="Times New Roman"/>
              </a:rPr>
              <a:t> </a:t>
            </a:r>
            <a:r>
              <a:rPr sz="2400" spc="-25" dirty="0">
                <a:solidFill>
                  <a:srgbClr val="C55A11"/>
                </a:solidFill>
                <a:latin typeface="Times New Roman"/>
                <a:cs typeface="Times New Roman"/>
              </a:rPr>
              <a:t>are 	</a:t>
            </a:r>
            <a:r>
              <a:rPr sz="2400" dirty="0">
                <a:solidFill>
                  <a:srgbClr val="C55A11"/>
                </a:solidFill>
                <a:latin typeface="Times New Roman"/>
                <a:cs typeface="Times New Roman"/>
              </a:rPr>
              <a:t>returned</a:t>
            </a:r>
            <a:r>
              <a:rPr sz="2400" spc="220" dirty="0">
                <a:solidFill>
                  <a:srgbClr val="C55A11"/>
                </a:solidFill>
                <a:latin typeface="Times New Roman"/>
                <a:cs typeface="Times New Roman"/>
              </a:rPr>
              <a:t> </a:t>
            </a:r>
            <a:r>
              <a:rPr sz="2400" dirty="0">
                <a:solidFill>
                  <a:srgbClr val="C55A11"/>
                </a:solidFill>
                <a:latin typeface="Times New Roman"/>
                <a:cs typeface="Times New Roman"/>
              </a:rPr>
              <a:t>to</a:t>
            </a:r>
            <a:r>
              <a:rPr sz="2400" spc="235" dirty="0">
                <a:solidFill>
                  <a:srgbClr val="C55A11"/>
                </a:solidFill>
                <a:latin typeface="Times New Roman"/>
                <a:cs typeface="Times New Roman"/>
              </a:rPr>
              <a:t> </a:t>
            </a:r>
            <a:r>
              <a:rPr sz="2400" dirty="0">
                <a:solidFill>
                  <a:srgbClr val="C55A11"/>
                </a:solidFill>
                <a:latin typeface="Times New Roman"/>
                <a:cs typeface="Times New Roman"/>
              </a:rPr>
              <a:t>the</a:t>
            </a:r>
            <a:r>
              <a:rPr sz="2400" spc="254" dirty="0">
                <a:solidFill>
                  <a:srgbClr val="C55A11"/>
                </a:solidFill>
                <a:latin typeface="Times New Roman"/>
                <a:cs typeface="Times New Roman"/>
              </a:rPr>
              <a:t> </a:t>
            </a:r>
            <a:r>
              <a:rPr sz="2400" dirty="0">
                <a:solidFill>
                  <a:srgbClr val="C55A11"/>
                </a:solidFill>
                <a:latin typeface="Times New Roman"/>
                <a:cs typeface="Times New Roman"/>
              </a:rPr>
              <a:t>blood</a:t>
            </a:r>
            <a:r>
              <a:rPr sz="2400" spc="250" dirty="0">
                <a:solidFill>
                  <a:srgbClr val="C55A11"/>
                </a:solidFill>
                <a:latin typeface="Times New Roman"/>
                <a:cs typeface="Times New Roman"/>
              </a:rPr>
              <a:t> </a:t>
            </a:r>
            <a:r>
              <a:rPr sz="2400" dirty="0">
                <a:solidFill>
                  <a:srgbClr val="C55A11"/>
                </a:solidFill>
                <a:latin typeface="Times New Roman"/>
                <a:cs typeface="Times New Roman"/>
              </a:rPr>
              <a:t>by</a:t>
            </a:r>
            <a:r>
              <a:rPr sz="2400" spc="240" dirty="0">
                <a:solidFill>
                  <a:srgbClr val="C55A11"/>
                </a:solidFill>
                <a:latin typeface="Times New Roman"/>
                <a:cs typeface="Times New Roman"/>
              </a:rPr>
              <a:t> </a:t>
            </a:r>
            <a:r>
              <a:rPr sz="2400" dirty="0">
                <a:solidFill>
                  <a:srgbClr val="C55A11"/>
                </a:solidFill>
                <a:latin typeface="Times New Roman"/>
                <a:cs typeface="Times New Roman"/>
              </a:rPr>
              <a:t>the</a:t>
            </a:r>
            <a:r>
              <a:rPr sz="2400" spc="235" dirty="0">
                <a:solidFill>
                  <a:srgbClr val="C55A11"/>
                </a:solidFill>
                <a:latin typeface="Times New Roman"/>
                <a:cs typeface="Times New Roman"/>
              </a:rPr>
              <a:t> </a:t>
            </a:r>
            <a:r>
              <a:rPr sz="2400" dirty="0">
                <a:solidFill>
                  <a:srgbClr val="C55A11"/>
                </a:solidFill>
                <a:latin typeface="Times New Roman"/>
                <a:cs typeface="Times New Roman"/>
              </a:rPr>
              <a:t>tubules.</a:t>
            </a:r>
            <a:r>
              <a:rPr sz="2400" spc="235" dirty="0">
                <a:solidFill>
                  <a:srgbClr val="C55A11"/>
                </a:solidFill>
                <a:latin typeface="Times New Roman"/>
                <a:cs typeface="Times New Roman"/>
              </a:rPr>
              <a:t> </a:t>
            </a:r>
            <a:r>
              <a:rPr sz="2400" dirty="0">
                <a:solidFill>
                  <a:srgbClr val="C55A11"/>
                </a:solidFill>
                <a:latin typeface="Times New Roman"/>
                <a:cs typeface="Times New Roman"/>
              </a:rPr>
              <a:t>Only</a:t>
            </a:r>
            <a:r>
              <a:rPr sz="2400" spc="254" dirty="0">
                <a:solidFill>
                  <a:srgbClr val="C55A11"/>
                </a:solidFill>
                <a:latin typeface="Times New Roman"/>
                <a:cs typeface="Times New Roman"/>
              </a:rPr>
              <a:t> </a:t>
            </a:r>
            <a:r>
              <a:rPr sz="2400" dirty="0">
                <a:solidFill>
                  <a:srgbClr val="C55A11"/>
                </a:solidFill>
                <a:latin typeface="Times New Roman"/>
                <a:cs typeface="Times New Roman"/>
              </a:rPr>
              <a:t>1</a:t>
            </a:r>
            <a:r>
              <a:rPr sz="2400" spc="235" dirty="0">
                <a:solidFill>
                  <a:srgbClr val="C55A11"/>
                </a:solidFill>
                <a:latin typeface="Times New Roman"/>
                <a:cs typeface="Times New Roman"/>
              </a:rPr>
              <a:t> </a:t>
            </a:r>
            <a:r>
              <a:rPr sz="2400" dirty="0">
                <a:solidFill>
                  <a:srgbClr val="C55A11"/>
                </a:solidFill>
                <a:latin typeface="Times New Roman"/>
                <a:cs typeface="Times New Roman"/>
              </a:rPr>
              <a:t>to</a:t>
            </a:r>
            <a:r>
              <a:rPr sz="2400" spc="240" dirty="0">
                <a:solidFill>
                  <a:srgbClr val="C55A11"/>
                </a:solidFill>
                <a:latin typeface="Times New Roman"/>
                <a:cs typeface="Times New Roman"/>
              </a:rPr>
              <a:t> </a:t>
            </a:r>
            <a:r>
              <a:rPr sz="2400" dirty="0">
                <a:solidFill>
                  <a:srgbClr val="C55A11"/>
                </a:solidFill>
                <a:latin typeface="Times New Roman"/>
                <a:cs typeface="Times New Roman"/>
              </a:rPr>
              <a:t>2</a:t>
            </a:r>
            <a:r>
              <a:rPr sz="2400" spc="245" dirty="0">
                <a:solidFill>
                  <a:srgbClr val="C55A11"/>
                </a:solidFill>
                <a:latin typeface="Times New Roman"/>
                <a:cs typeface="Times New Roman"/>
              </a:rPr>
              <a:t> </a:t>
            </a:r>
            <a:r>
              <a:rPr sz="2400" dirty="0">
                <a:solidFill>
                  <a:srgbClr val="C55A11"/>
                </a:solidFill>
                <a:latin typeface="Times New Roman"/>
                <a:cs typeface="Times New Roman"/>
              </a:rPr>
              <a:t>quarts</a:t>
            </a:r>
            <a:r>
              <a:rPr sz="2400" spc="250" dirty="0">
                <a:solidFill>
                  <a:srgbClr val="C55A11"/>
                </a:solidFill>
                <a:latin typeface="Times New Roman"/>
                <a:cs typeface="Times New Roman"/>
              </a:rPr>
              <a:t> </a:t>
            </a:r>
            <a:r>
              <a:rPr sz="2400" spc="-10" dirty="0">
                <a:solidFill>
                  <a:srgbClr val="C55A11"/>
                </a:solidFill>
                <a:latin typeface="Times New Roman"/>
                <a:cs typeface="Times New Roman"/>
              </a:rPr>
              <a:t>become 	urine.</a:t>
            </a:r>
            <a:endParaRPr sz="2400">
              <a:latin typeface="Times New Roman"/>
              <a:cs typeface="Times New Roman"/>
            </a:endParaRPr>
          </a:p>
          <a:p>
            <a:pPr>
              <a:lnSpc>
                <a:spcPct val="100000"/>
              </a:lnSpc>
              <a:spcBef>
                <a:spcPts val="120"/>
              </a:spcBef>
              <a:buFont typeface="Arial MT"/>
              <a:buChar char="•"/>
            </a:pPr>
            <a:endParaRPr sz="2400">
              <a:latin typeface="Times New Roman"/>
              <a:cs typeface="Times New Roman"/>
            </a:endParaRPr>
          </a:p>
          <a:p>
            <a:pPr marL="353060" marR="5080" indent="-340360" algn="just">
              <a:lnSpc>
                <a:spcPct val="100000"/>
              </a:lnSpc>
              <a:spcBef>
                <a:spcPts val="5"/>
              </a:spcBef>
              <a:buFont typeface="Arial MT"/>
              <a:buChar char="•"/>
              <a:tabLst>
                <a:tab pos="355600" algn="l"/>
              </a:tabLst>
            </a:pPr>
            <a:r>
              <a:rPr sz="2400" dirty="0">
                <a:latin typeface="Times New Roman"/>
                <a:cs typeface="Times New Roman"/>
              </a:rPr>
              <a:t>When</a:t>
            </a:r>
            <a:r>
              <a:rPr sz="2400" spc="165" dirty="0">
                <a:latin typeface="Times New Roman"/>
                <a:cs typeface="Times New Roman"/>
              </a:rPr>
              <a:t>  </a:t>
            </a:r>
            <a:r>
              <a:rPr sz="2400" dirty="0">
                <a:latin typeface="Times New Roman"/>
                <a:cs typeface="Times New Roman"/>
              </a:rPr>
              <a:t>the</a:t>
            </a:r>
            <a:r>
              <a:rPr sz="2400" spc="165" dirty="0">
                <a:latin typeface="Times New Roman"/>
                <a:cs typeface="Times New Roman"/>
              </a:rPr>
              <a:t>  </a:t>
            </a:r>
            <a:r>
              <a:rPr sz="2400" dirty="0">
                <a:latin typeface="Times New Roman"/>
                <a:cs typeface="Times New Roman"/>
              </a:rPr>
              <a:t>kidney</a:t>
            </a:r>
            <a:r>
              <a:rPr sz="2400" spc="165" dirty="0">
                <a:latin typeface="Times New Roman"/>
                <a:cs typeface="Times New Roman"/>
              </a:rPr>
              <a:t>  </a:t>
            </a:r>
            <a:r>
              <a:rPr sz="2400" dirty="0">
                <a:latin typeface="Times New Roman"/>
                <a:cs typeface="Times New Roman"/>
              </a:rPr>
              <a:t>doesn't</a:t>
            </a:r>
            <a:r>
              <a:rPr sz="2400" spc="165" dirty="0">
                <a:latin typeface="Times New Roman"/>
                <a:cs typeface="Times New Roman"/>
              </a:rPr>
              <a:t>  </a:t>
            </a:r>
            <a:r>
              <a:rPr sz="2400" dirty="0">
                <a:latin typeface="Times New Roman"/>
                <a:cs typeface="Times New Roman"/>
              </a:rPr>
              <a:t>function</a:t>
            </a:r>
            <a:r>
              <a:rPr sz="2400" spc="160" dirty="0">
                <a:latin typeface="Times New Roman"/>
                <a:cs typeface="Times New Roman"/>
              </a:rPr>
              <a:t>  </a:t>
            </a:r>
            <a:r>
              <a:rPr sz="2400" dirty="0">
                <a:latin typeface="Times New Roman"/>
                <a:cs typeface="Times New Roman"/>
              </a:rPr>
              <a:t>properly,</a:t>
            </a:r>
            <a:r>
              <a:rPr sz="2400" spc="160" dirty="0">
                <a:latin typeface="Times New Roman"/>
                <a:cs typeface="Times New Roman"/>
              </a:rPr>
              <a:t>  </a:t>
            </a:r>
            <a:r>
              <a:rPr sz="2400" dirty="0">
                <a:latin typeface="Times New Roman"/>
                <a:cs typeface="Times New Roman"/>
              </a:rPr>
              <a:t>Chronic</a:t>
            </a:r>
            <a:r>
              <a:rPr sz="2400" spc="165" dirty="0">
                <a:latin typeface="Times New Roman"/>
                <a:cs typeface="Times New Roman"/>
              </a:rPr>
              <a:t>  </a:t>
            </a:r>
            <a:r>
              <a:rPr sz="2400" spc="-10" dirty="0">
                <a:latin typeface="Times New Roman"/>
                <a:cs typeface="Times New Roman"/>
              </a:rPr>
              <a:t>kidney 	</a:t>
            </a:r>
            <a:r>
              <a:rPr sz="2400" dirty="0">
                <a:latin typeface="Times New Roman"/>
                <a:cs typeface="Times New Roman"/>
              </a:rPr>
              <a:t>disease</a:t>
            </a:r>
            <a:r>
              <a:rPr sz="2400" spc="170" dirty="0">
                <a:latin typeface="Times New Roman"/>
                <a:cs typeface="Times New Roman"/>
              </a:rPr>
              <a:t>  </a:t>
            </a:r>
            <a:r>
              <a:rPr sz="2400" dirty="0">
                <a:latin typeface="Times New Roman"/>
                <a:cs typeface="Times New Roman"/>
              </a:rPr>
              <a:t>occurs</a:t>
            </a:r>
            <a:r>
              <a:rPr sz="2400" spc="170" dirty="0">
                <a:latin typeface="Times New Roman"/>
                <a:cs typeface="Times New Roman"/>
              </a:rPr>
              <a:t>  </a:t>
            </a:r>
            <a:r>
              <a:rPr sz="2400" dirty="0">
                <a:latin typeface="Times New Roman"/>
                <a:cs typeface="Times New Roman"/>
              </a:rPr>
              <a:t>when</a:t>
            </a:r>
            <a:r>
              <a:rPr sz="2400" spc="175" dirty="0">
                <a:latin typeface="Times New Roman"/>
                <a:cs typeface="Times New Roman"/>
              </a:rPr>
              <a:t>  </a:t>
            </a:r>
            <a:r>
              <a:rPr sz="2400" dirty="0">
                <a:latin typeface="Times New Roman"/>
                <a:cs typeface="Times New Roman"/>
              </a:rPr>
              <a:t>a</a:t>
            </a:r>
            <a:r>
              <a:rPr sz="2400" spc="170" dirty="0">
                <a:latin typeface="Times New Roman"/>
                <a:cs typeface="Times New Roman"/>
              </a:rPr>
              <a:t>  </a:t>
            </a:r>
            <a:r>
              <a:rPr sz="2400" dirty="0">
                <a:latin typeface="Times New Roman"/>
                <a:cs typeface="Times New Roman"/>
              </a:rPr>
              <a:t>disease</a:t>
            </a:r>
            <a:r>
              <a:rPr sz="2400" spc="165" dirty="0">
                <a:latin typeface="Times New Roman"/>
                <a:cs typeface="Times New Roman"/>
              </a:rPr>
              <a:t>  </a:t>
            </a:r>
            <a:r>
              <a:rPr sz="2400" dirty="0">
                <a:latin typeface="Times New Roman"/>
                <a:cs typeface="Times New Roman"/>
              </a:rPr>
              <a:t>or</a:t>
            </a:r>
            <a:r>
              <a:rPr sz="2400" spc="170" dirty="0">
                <a:latin typeface="Times New Roman"/>
                <a:cs typeface="Times New Roman"/>
              </a:rPr>
              <a:t>  </a:t>
            </a:r>
            <a:r>
              <a:rPr sz="2400" dirty="0">
                <a:latin typeface="Times New Roman"/>
                <a:cs typeface="Times New Roman"/>
              </a:rPr>
              <a:t>condition</a:t>
            </a:r>
            <a:r>
              <a:rPr sz="2400" spc="170" dirty="0">
                <a:latin typeface="Times New Roman"/>
                <a:cs typeface="Times New Roman"/>
              </a:rPr>
              <a:t>  </a:t>
            </a:r>
            <a:r>
              <a:rPr sz="2400" dirty="0">
                <a:latin typeface="Times New Roman"/>
                <a:cs typeface="Times New Roman"/>
              </a:rPr>
              <a:t>impairs</a:t>
            </a:r>
            <a:r>
              <a:rPr sz="2400" spc="165" dirty="0">
                <a:latin typeface="Times New Roman"/>
                <a:cs typeface="Times New Roman"/>
              </a:rPr>
              <a:t>  </a:t>
            </a:r>
            <a:r>
              <a:rPr sz="2400" spc="-10" dirty="0">
                <a:latin typeface="Times New Roman"/>
                <a:cs typeface="Times New Roman"/>
              </a:rPr>
              <a:t>kidney 	</a:t>
            </a:r>
            <a:r>
              <a:rPr sz="2400" dirty="0">
                <a:latin typeface="Times New Roman"/>
                <a:cs typeface="Times New Roman"/>
              </a:rPr>
              <a:t>function,</a:t>
            </a:r>
            <a:r>
              <a:rPr sz="2400" spc="229" dirty="0">
                <a:latin typeface="Times New Roman"/>
                <a:cs typeface="Times New Roman"/>
              </a:rPr>
              <a:t> </a:t>
            </a:r>
            <a:r>
              <a:rPr sz="2400" dirty="0">
                <a:latin typeface="Times New Roman"/>
                <a:cs typeface="Times New Roman"/>
              </a:rPr>
              <a:t>causing</a:t>
            </a:r>
            <a:r>
              <a:rPr sz="2400" spc="240" dirty="0">
                <a:latin typeface="Times New Roman"/>
                <a:cs typeface="Times New Roman"/>
              </a:rPr>
              <a:t> </a:t>
            </a:r>
            <a:r>
              <a:rPr sz="2400" dirty="0">
                <a:latin typeface="Times New Roman"/>
                <a:cs typeface="Times New Roman"/>
              </a:rPr>
              <a:t>kidney</a:t>
            </a:r>
            <a:r>
              <a:rPr sz="2400" spc="235" dirty="0">
                <a:latin typeface="Times New Roman"/>
                <a:cs typeface="Times New Roman"/>
              </a:rPr>
              <a:t> </a:t>
            </a:r>
            <a:r>
              <a:rPr sz="2400" dirty="0">
                <a:latin typeface="Times New Roman"/>
                <a:cs typeface="Times New Roman"/>
              </a:rPr>
              <a:t>damage</a:t>
            </a:r>
            <a:r>
              <a:rPr sz="2400" spc="240" dirty="0">
                <a:latin typeface="Times New Roman"/>
                <a:cs typeface="Times New Roman"/>
              </a:rPr>
              <a:t> </a:t>
            </a:r>
            <a:r>
              <a:rPr sz="2400" dirty="0">
                <a:latin typeface="Times New Roman"/>
                <a:cs typeface="Times New Roman"/>
              </a:rPr>
              <a:t>to</a:t>
            </a:r>
            <a:r>
              <a:rPr sz="2400" spc="225" dirty="0">
                <a:latin typeface="Times New Roman"/>
                <a:cs typeface="Times New Roman"/>
              </a:rPr>
              <a:t> </a:t>
            </a:r>
            <a:r>
              <a:rPr sz="2400" dirty="0">
                <a:latin typeface="Times New Roman"/>
                <a:cs typeface="Times New Roman"/>
              </a:rPr>
              <a:t>worsen</a:t>
            </a:r>
            <a:r>
              <a:rPr sz="2400" spc="240" dirty="0">
                <a:latin typeface="Times New Roman"/>
                <a:cs typeface="Times New Roman"/>
              </a:rPr>
              <a:t> </a:t>
            </a:r>
            <a:r>
              <a:rPr sz="2400" dirty="0">
                <a:latin typeface="Times New Roman"/>
                <a:cs typeface="Times New Roman"/>
              </a:rPr>
              <a:t>over</a:t>
            </a:r>
            <a:r>
              <a:rPr sz="2400" spc="240" dirty="0">
                <a:latin typeface="Times New Roman"/>
                <a:cs typeface="Times New Roman"/>
              </a:rPr>
              <a:t> </a:t>
            </a:r>
            <a:r>
              <a:rPr sz="2400" dirty="0">
                <a:latin typeface="Times New Roman"/>
                <a:cs typeface="Times New Roman"/>
              </a:rPr>
              <a:t>several</a:t>
            </a:r>
            <a:r>
              <a:rPr sz="2400" spc="245" dirty="0">
                <a:latin typeface="Times New Roman"/>
                <a:cs typeface="Times New Roman"/>
              </a:rPr>
              <a:t> </a:t>
            </a:r>
            <a:r>
              <a:rPr sz="2400" spc="-10" dirty="0">
                <a:latin typeface="Times New Roman"/>
                <a:cs typeface="Times New Roman"/>
              </a:rPr>
              <a:t>months 	</a:t>
            </a:r>
            <a:r>
              <a:rPr sz="2400" dirty="0">
                <a:latin typeface="Times New Roman"/>
                <a:cs typeface="Times New Roman"/>
              </a:rPr>
              <a:t>or</a:t>
            </a:r>
            <a:r>
              <a:rPr sz="2400" spc="-15" dirty="0">
                <a:latin typeface="Times New Roman"/>
                <a:cs typeface="Times New Roman"/>
              </a:rPr>
              <a:t> </a:t>
            </a:r>
            <a:r>
              <a:rPr sz="2400" spc="-20" dirty="0">
                <a:latin typeface="Times New Roman"/>
                <a:cs typeface="Times New Roman"/>
              </a:rPr>
              <a:t>years</a:t>
            </a:r>
            <a:endParaRPr sz="2400">
              <a:latin typeface="Times New Roman"/>
              <a:cs typeface="Times New Roman"/>
            </a:endParaRPr>
          </a:p>
        </p:txBody>
      </p:sp>
      <p:pic>
        <p:nvPicPr>
          <p:cNvPr id="3" name="object 3"/>
          <p:cNvPicPr/>
          <p:nvPr/>
        </p:nvPicPr>
        <p:blipFill>
          <a:blip r:embed="rId2" cstate="print"/>
          <a:stretch>
            <a:fillRect/>
          </a:stretch>
        </p:blipFill>
        <p:spPr>
          <a:xfrm>
            <a:off x="9133849" y="724910"/>
            <a:ext cx="2808201" cy="5337689"/>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4383" y="390525"/>
            <a:ext cx="11052175" cy="5513070"/>
          </a:xfrm>
          <a:prstGeom prst="rect">
            <a:avLst/>
          </a:prstGeom>
        </p:spPr>
        <p:txBody>
          <a:bodyPr vert="horz" wrap="square" lIns="0" tIns="12700" rIns="0" bIns="0" rtlCol="0">
            <a:spAutoFit/>
          </a:bodyPr>
          <a:lstStyle/>
          <a:p>
            <a:pPr marL="12700">
              <a:lnSpc>
                <a:spcPct val="100000"/>
              </a:lnSpc>
              <a:spcBef>
                <a:spcPts val="100"/>
              </a:spcBef>
            </a:pPr>
            <a:r>
              <a:rPr sz="2400" b="1" u="sng" spc="-20" dirty="0">
                <a:uFill>
                  <a:solidFill>
                    <a:srgbClr val="000000"/>
                  </a:solidFill>
                </a:uFill>
                <a:latin typeface="Times New Roman"/>
                <a:cs typeface="Times New Roman"/>
              </a:rPr>
              <a:t>CKD:</a:t>
            </a:r>
            <a:endParaRPr sz="2400">
              <a:latin typeface="Times New Roman"/>
              <a:cs typeface="Times New Roman"/>
            </a:endParaRPr>
          </a:p>
          <a:p>
            <a:pPr marL="12700" marR="5080" algn="just">
              <a:lnSpc>
                <a:spcPct val="100000"/>
              </a:lnSpc>
            </a:pPr>
            <a:r>
              <a:rPr sz="2400" dirty="0">
                <a:latin typeface="Times New Roman"/>
                <a:cs typeface="Times New Roman"/>
              </a:rPr>
              <a:t>Chronic</a:t>
            </a:r>
            <a:r>
              <a:rPr sz="2400" spc="170" dirty="0">
                <a:latin typeface="Times New Roman"/>
                <a:cs typeface="Times New Roman"/>
              </a:rPr>
              <a:t> </a:t>
            </a:r>
            <a:r>
              <a:rPr sz="2400" dirty="0">
                <a:latin typeface="Times New Roman"/>
                <a:cs typeface="Times New Roman"/>
              </a:rPr>
              <a:t>kidney</a:t>
            </a:r>
            <a:r>
              <a:rPr sz="2400" spc="165" dirty="0">
                <a:latin typeface="Times New Roman"/>
                <a:cs typeface="Times New Roman"/>
              </a:rPr>
              <a:t> </a:t>
            </a:r>
            <a:r>
              <a:rPr sz="2400" dirty="0">
                <a:latin typeface="Times New Roman"/>
                <a:cs typeface="Times New Roman"/>
              </a:rPr>
              <a:t>disease</a:t>
            </a:r>
            <a:r>
              <a:rPr sz="2400" spc="165" dirty="0">
                <a:latin typeface="Times New Roman"/>
                <a:cs typeface="Times New Roman"/>
              </a:rPr>
              <a:t> </a:t>
            </a:r>
            <a:r>
              <a:rPr sz="2400" dirty="0">
                <a:latin typeface="Times New Roman"/>
                <a:cs typeface="Times New Roman"/>
              </a:rPr>
              <a:t>includes</a:t>
            </a:r>
            <a:r>
              <a:rPr sz="2400" spc="180" dirty="0">
                <a:latin typeface="Times New Roman"/>
                <a:cs typeface="Times New Roman"/>
              </a:rPr>
              <a:t> </a:t>
            </a:r>
            <a:r>
              <a:rPr sz="2400" dirty="0">
                <a:latin typeface="Times New Roman"/>
                <a:cs typeface="Times New Roman"/>
              </a:rPr>
              <a:t>conditions</a:t>
            </a:r>
            <a:r>
              <a:rPr sz="2400" spc="160" dirty="0">
                <a:latin typeface="Times New Roman"/>
                <a:cs typeface="Times New Roman"/>
              </a:rPr>
              <a:t> </a:t>
            </a:r>
            <a:r>
              <a:rPr sz="2400" dirty="0">
                <a:latin typeface="Times New Roman"/>
                <a:cs typeface="Times New Roman"/>
              </a:rPr>
              <a:t>that</a:t>
            </a:r>
            <a:r>
              <a:rPr sz="2400" spc="160" dirty="0">
                <a:latin typeface="Times New Roman"/>
                <a:cs typeface="Times New Roman"/>
              </a:rPr>
              <a:t> </a:t>
            </a:r>
            <a:r>
              <a:rPr sz="2400" dirty="0">
                <a:latin typeface="Times New Roman"/>
                <a:cs typeface="Times New Roman"/>
              </a:rPr>
              <a:t>damage</a:t>
            </a:r>
            <a:r>
              <a:rPr sz="2400" spc="180" dirty="0">
                <a:latin typeface="Times New Roman"/>
                <a:cs typeface="Times New Roman"/>
              </a:rPr>
              <a:t> </a:t>
            </a:r>
            <a:r>
              <a:rPr sz="2400" dirty="0">
                <a:latin typeface="Times New Roman"/>
                <a:cs typeface="Times New Roman"/>
              </a:rPr>
              <a:t>your</a:t>
            </a:r>
            <a:r>
              <a:rPr sz="2400" spc="175" dirty="0">
                <a:latin typeface="Times New Roman"/>
                <a:cs typeface="Times New Roman"/>
              </a:rPr>
              <a:t> </a:t>
            </a:r>
            <a:r>
              <a:rPr sz="2400" dirty="0">
                <a:latin typeface="Times New Roman"/>
                <a:cs typeface="Times New Roman"/>
              </a:rPr>
              <a:t>kidneys</a:t>
            </a:r>
            <a:r>
              <a:rPr sz="2400" spc="175" dirty="0">
                <a:latin typeface="Times New Roman"/>
                <a:cs typeface="Times New Roman"/>
              </a:rPr>
              <a:t> </a:t>
            </a:r>
            <a:r>
              <a:rPr sz="2400" dirty="0">
                <a:latin typeface="Times New Roman"/>
                <a:cs typeface="Times New Roman"/>
              </a:rPr>
              <a:t>and</a:t>
            </a:r>
            <a:r>
              <a:rPr sz="2400" spc="175" dirty="0">
                <a:latin typeface="Times New Roman"/>
                <a:cs typeface="Times New Roman"/>
              </a:rPr>
              <a:t> </a:t>
            </a:r>
            <a:r>
              <a:rPr sz="2400" dirty="0">
                <a:latin typeface="Times New Roman"/>
                <a:cs typeface="Times New Roman"/>
              </a:rPr>
              <a:t>decrease</a:t>
            </a:r>
            <a:r>
              <a:rPr sz="2400" spc="165" dirty="0">
                <a:latin typeface="Times New Roman"/>
                <a:cs typeface="Times New Roman"/>
              </a:rPr>
              <a:t> </a:t>
            </a:r>
            <a:r>
              <a:rPr sz="2400" spc="-10" dirty="0">
                <a:latin typeface="Times New Roman"/>
                <a:cs typeface="Times New Roman"/>
              </a:rPr>
              <a:t>their </a:t>
            </a:r>
            <a:r>
              <a:rPr sz="2400" dirty="0">
                <a:latin typeface="Times New Roman"/>
                <a:cs typeface="Times New Roman"/>
              </a:rPr>
              <a:t>ability</a:t>
            </a:r>
            <a:r>
              <a:rPr sz="2400" spc="-15"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keep</a:t>
            </a:r>
            <a:r>
              <a:rPr sz="2400" spc="-10" dirty="0">
                <a:latin typeface="Times New Roman"/>
                <a:cs typeface="Times New Roman"/>
              </a:rPr>
              <a:t> </a:t>
            </a:r>
            <a:r>
              <a:rPr sz="2400" dirty="0">
                <a:latin typeface="Times New Roman"/>
                <a:cs typeface="Times New Roman"/>
              </a:rPr>
              <a:t>you</a:t>
            </a:r>
            <a:r>
              <a:rPr sz="2400" spc="-10" dirty="0">
                <a:latin typeface="Times New Roman"/>
                <a:cs typeface="Times New Roman"/>
              </a:rPr>
              <a:t> </a:t>
            </a:r>
            <a:r>
              <a:rPr sz="2400" dirty="0">
                <a:latin typeface="Times New Roman"/>
                <a:cs typeface="Times New Roman"/>
              </a:rPr>
              <a:t>healthy</a:t>
            </a:r>
            <a:r>
              <a:rPr sz="2400" spc="-10" dirty="0">
                <a:latin typeface="Times New Roman"/>
                <a:cs typeface="Times New Roman"/>
              </a:rPr>
              <a:t> </a:t>
            </a:r>
            <a:r>
              <a:rPr sz="2400" dirty="0">
                <a:latin typeface="Times New Roman"/>
                <a:cs typeface="Times New Roman"/>
              </a:rPr>
              <a:t>by</a:t>
            </a:r>
            <a:r>
              <a:rPr sz="2400" spc="-5" dirty="0">
                <a:latin typeface="Times New Roman"/>
                <a:cs typeface="Times New Roman"/>
              </a:rPr>
              <a:t> </a:t>
            </a:r>
            <a:r>
              <a:rPr sz="2400" dirty="0">
                <a:latin typeface="Times New Roman"/>
                <a:cs typeface="Times New Roman"/>
              </a:rPr>
              <a:t>filtering</a:t>
            </a:r>
            <a:r>
              <a:rPr sz="2400" spc="-10" dirty="0">
                <a:latin typeface="Times New Roman"/>
                <a:cs typeface="Times New Roman"/>
              </a:rPr>
              <a:t> </a:t>
            </a:r>
            <a:r>
              <a:rPr sz="2400" dirty="0">
                <a:latin typeface="Times New Roman"/>
                <a:cs typeface="Times New Roman"/>
              </a:rPr>
              <a:t>wastes</a:t>
            </a:r>
            <a:r>
              <a:rPr sz="2400" spc="5" dirty="0">
                <a:latin typeface="Times New Roman"/>
                <a:cs typeface="Times New Roman"/>
              </a:rPr>
              <a:t> </a:t>
            </a:r>
            <a:r>
              <a:rPr sz="2400" dirty="0">
                <a:latin typeface="Times New Roman"/>
                <a:cs typeface="Times New Roman"/>
              </a:rPr>
              <a:t>from</a:t>
            </a:r>
            <a:r>
              <a:rPr sz="2400" spc="-20" dirty="0">
                <a:latin typeface="Times New Roman"/>
                <a:cs typeface="Times New Roman"/>
              </a:rPr>
              <a:t> </a:t>
            </a:r>
            <a:r>
              <a:rPr sz="2400" dirty="0">
                <a:latin typeface="Times New Roman"/>
                <a:cs typeface="Times New Roman"/>
              </a:rPr>
              <a:t>your blood. If</a:t>
            </a:r>
            <a:r>
              <a:rPr sz="2400" spc="-10" dirty="0">
                <a:latin typeface="Times New Roman"/>
                <a:cs typeface="Times New Roman"/>
              </a:rPr>
              <a:t> </a:t>
            </a:r>
            <a:r>
              <a:rPr sz="2400" dirty="0">
                <a:latin typeface="Times New Roman"/>
                <a:cs typeface="Times New Roman"/>
              </a:rPr>
              <a:t>kidney disease</a:t>
            </a:r>
            <a:r>
              <a:rPr sz="2400" spc="-5" dirty="0">
                <a:latin typeface="Times New Roman"/>
                <a:cs typeface="Times New Roman"/>
              </a:rPr>
              <a:t> </a:t>
            </a:r>
            <a:r>
              <a:rPr sz="2400" spc="-10" dirty="0">
                <a:latin typeface="Times New Roman"/>
                <a:cs typeface="Times New Roman"/>
              </a:rPr>
              <a:t>worsens, </a:t>
            </a:r>
            <a:r>
              <a:rPr sz="2400" dirty="0">
                <a:latin typeface="Times New Roman"/>
                <a:cs typeface="Times New Roman"/>
              </a:rPr>
              <a:t>wastes</a:t>
            </a:r>
            <a:r>
              <a:rPr sz="2400" spc="180" dirty="0">
                <a:latin typeface="Times New Roman"/>
                <a:cs typeface="Times New Roman"/>
              </a:rPr>
              <a:t> </a:t>
            </a:r>
            <a:r>
              <a:rPr sz="2400" dirty="0">
                <a:latin typeface="Times New Roman"/>
                <a:cs typeface="Times New Roman"/>
              </a:rPr>
              <a:t>can</a:t>
            </a:r>
            <a:r>
              <a:rPr sz="2400" spc="170" dirty="0">
                <a:latin typeface="Times New Roman"/>
                <a:cs typeface="Times New Roman"/>
              </a:rPr>
              <a:t> </a:t>
            </a:r>
            <a:r>
              <a:rPr sz="2400" dirty="0">
                <a:latin typeface="Times New Roman"/>
                <a:cs typeface="Times New Roman"/>
              </a:rPr>
              <a:t>build</a:t>
            </a:r>
            <a:r>
              <a:rPr sz="2400" spc="165" dirty="0">
                <a:latin typeface="Times New Roman"/>
                <a:cs typeface="Times New Roman"/>
              </a:rPr>
              <a:t> </a:t>
            </a:r>
            <a:r>
              <a:rPr sz="2400" dirty="0">
                <a:latin typeface="Times New Roman"/>
                <a:cs typeface="Times New Roman"/>
              </a:rPr>
              <a:t>to</a:t>
            </a:r>
            <a:r>
              <a:rPr sz="2400" spc="175" dirty="0">
                <a:latin typeface="Times New Roman"/>
                <a:cs typeface="Times New Roman"/>
              </a:rPr>
              <a:t> </a:t>
            </a:r>
            <a:r>
              <a:rPr sz="2400" dirty="0">
                <a:latin typeface="Times New Roman"/>
                <a:cs typeface="Times New Roman"/>
              </a:rPr>
              <a:t>high</a:t>
            </a:r>
            <a:r>
              <a:rPr sz="2400" spc="180" dirty="0">
                <a:latin typeface="Times New Roman"/>
                <a:cs typeface="Times New Roman"/>
              </a:rPr>
              <a:t> </a:t>
            </a:r>
            <a:r>
              <a:rPr sz="2400" dirty="0">
                <a:latin typeface="Times New Roman"/>
                <a:cs typeface="Times New Roman"/>
              </a:rPr>
              <a:t>levels</a:t>
            </a:r>
            <a:r>
              <a:rPr sz="2400" spc="170" dirty="0">
                <a:latin typeface="Times New Roman"/>
                <a:cs typeface="Times New Roman"/>
              </a:rPr>
              <a:t> </a:t>
            </a:r>
            <a:r>
              <a:rPr sz="2400" dirty="0">
                <a:latin typeface="Times New Roman"/>
                <a:cs typeface="Times New Roman"/>
              </a:rPr>
              <a:t>in</a:t>
            </a:r>
            <a:r>
              <a:rPr sz="2400" spc="175" dirty="0">
                <a:latin typeface="Times New Roman"/>
                <a:cs typeface="Times New Roman"/>
              </a:rPr>
              <a:t> </a:t>
            </a:r>
            <a:r>
              <a:rPr sz="2400" dirty="0">
                <a:latin typeface="Times New Roman"/>
                <a:cs typeface="Times New Roman"/>
              </a:rPr>
              <a:t>your</a:t>
            </a:r>
            <a:r>
              <a:rPr sz="2400" spc="180" dirty="0">
                <a:latin typeface="Times New Roman"/>
                <a:cs typeface="Times New Roman"/>
              </a:rPr>
              <a:t> </a:t>
            </a:r>
            <a:r>
              <a:rPr sz="2400" dirty="0">
                <a:latin typeface="Times New Roman"/>
                <a:cs typeface="Times New Roman"/>
              </a:rPr>
              <a:t>blood</a:t>
            </a:r>
            <a:r>
              <a:rPr sz="2400" spc="160" dirty="0">
                <a:latin typeface="Times New Roman"/>
                <a:cs typeface="Times New Roman"/>
              </a:rPr>
              <a:t> </a:t>
            </a:r>
            <a:r>
              <a:rPr sz="2400" dirty="0">
                <a:latin typeface="Times New Roman"/>
                <a:cs typeface="Times New Roman"/>
              </a:rPr>
              <a:t>and</a:t>
            </a:r>
            <a:r>
              <a:rPr sz="2400" spc="175" dirty="0">
                <a:latin typeface="Times New Roman"/>
                <a:cs typeface="Times New Roman"/>
              </a:rPr>
              <a:t> </a:t>
            </a:r>
            <a:r>
              <a:rPr sz="2400" dirty="0">
                <a:latin typeface="Times New Roman"/>
                <a:cs typeface="Times New Roman"/>
              </a:rPr>
              <a:t>make</a:t>
            </a:r>
            <a:r>
              <a:rPr sz="2400" spc="180" dirty="0">
                <a:latin typeface="Times New Roman"/>
                <a:cs typeface="Times New Roman"/>
              </a:rPr>
              <a:t> </a:t>
            </a:r>
            <a:r>
              <a:rPr sz="2400" dirty="0">
                <a:latin typeface="Times New Roman"/>
                <a:cs typeface="Times New Roman"/>
              </a:rPr>
              <a:t>you</a:t>
            </a:r>
            <a:r>
              <a:rPr sz="2400" spc="175" dirty="0">
                <a:latin typeface="Times New Roman"/>
                <a:cs typeface="Times New Roman"/>
              </a:rPr>
              <a:t> </a:t>
            </a:r>
            <a:r>
              <a:rPr sz="2400" dirty="0">
                <a:latin typeface="Times New Roman"/>
                <a:cs typeface="Times New Roman"/>
              </a:rPr>
              <a:t>feel</a:t>
            </a:r>
            <a:r>
              <a:rPr sz="2400" spc="170" dirty="0">
                <a:latin typeface="Times New Roman"/>
                <a:cs typeface="Times New Roman"/>
              </a:rPr>
              <a:t> </a:t>
            </a:r>
            <a:r>
              <a:rPr sz="2400" dirty="0">
                <a:latin typeface="Times New Roman"/>
                <a:cs typeface="Times New Roman"/>
              </a:rPr>
              <a:t>sick.</a:t>
            </a:r>
            <a:r>
              <a:rPr sz="2400" spc="165" dirty="0">
                <a:latin typeface="Times New Roman"/>
                <a:cs typeface="Times New Roman"/>
              </a:rPr>
              <a:t> </a:t>
            </a:r>
            <a:r>
              <a:rPr sz="2400" dirty="0">
                <a:latin typeface="Times New Roman"/>
                <a:cs typeface="Times New Roman"/>
              </a:rPr>
              <a:t>You</a:t>
            </a:r>
            <a:r>
              <a:rPr sz="2400" spc="185" dirty="0">
                <a:latin typeface="Times New Roman"/>
                <a:cs typeface="Times New Roman"/>
              </a:rPr>
              <a:t> </a:t>
            </a:r>
            <a:r>
              <a:rPr sz="2400" dirty="0">
                <a:latin typeface="Times New Roman"/>
                <a:cs typeface="Times New Roman"/>
              </a:rPr>
              <a:t>may</a:t>
            </a:r>
            <a:r>
              <a:rPr sz="2400" spc="185" dirty="0">
                <a:latin typeface="Times New Roman"/>
                <a:cs typeface="Times New Roman"/>
              </a:rPr>
              <a:t> </a:t>
            </a:r>
            <a:r>
              <a:rPr sz="2400" spc="-10" dirty="0">
                <a:latin typeface="Times New Roman"/>
                <a:cs typeface="Times New Roman"/>
              </a:rPr>
              <a:t>develop </a:t>
            </a:r>
            <a:r>
              <a:rPr sz="2400" dirty="0">
                <a:latin typeface="Times New Roman"/>
                <a:cs typeface="Times New Roman"/>
              </a:rPr>
              <a:t>complications</a:t>
            </a:r>
            <a:r>
              <a:rPr sz="2400" spc="-30" dirty="0">
                <a:latin typeface="Times New Roman"/>
                <a:cs typeface="Times New Roman"/>
              </a:rPr>
              <a:t> </a:t>
            </a:r>
            <a:r>
              <a:rPr sz="2400" spc="-20" dirty="0">
                <a:latin typeface="Times New Roman"/>
                <a:cs typeface="Times New Roman"/>
              </a:rPr>
              <a:t>like</a:t>
            </a:r>
            <a:endParaRPr sz="2400">
              <a:latin typeface="Times New Roman"/>
              <a:cs typeface="Times New Roman"/>
            </a:endParaRPr>
          </a:p>
          <a:p>
            <a:pPr marL="355600" indent="-342900">
              <a:lnSpc>
                <a:spcPct val="100000"/>
              </a:lnSpc>
              <a:buFont typeface="Arial MT"/>
              <a:buChar char="*"/>
              <a:tabLst>
                <a:tab pos="355600" algn="l"/>
              </a:tabLst>
            </a:pPr>
            <a:r>
              <a:rPr sz="2400" dirty="0">
                <a:latin typeface="Times New Roman"/>
                <a:cs typeface="Times New Roman"/>
              </a:rPr>
              <a:t>high</a:t>
            </a:r>
            <a:r>
              <a:rPr sz="2400" spc="-10" dirty="0">
                <a:latin typeface="Times New Roman"/>
                <a:cs typeface="Times New Roman"/>
              </a:rPr>
              <a:t> </a:t>
            </a:r>
            <a:r>
              <a:rPr sz="2400" dirty="0">
                <a:latin typeface="Times New Roman"/>
                <a:cs typeface="Times New Roman"/>
              </a:rPr>
              <a:t>blood</a:t>
            </a:r>
            <a:r>
              <a:rPr sz="2400" spc="-10" dirty="0">
                <a:latin typeface="Times New Roman"/>
                <a:cs typeface="Times New Roman"/>
              </a:rPr>
              <a:t> pressure</a:t>
            </a:r>
            <a:endParaRPr sz="2400">
              <a:latin typeface="Times New Roman"/>
              <a:cs typeface="Times New Roman"/>
            </a:endParaRPr>
          </a:p>
          <a:p>
            <a:pPr marL="355600" indent="-342900">
              <a:lnSpc>
                <a:spcPct val="100000"/>
              </a:lnSpc>
              <a:buFont typeface="Arial MT"/>
              <a:buChar char="*"/>
              <a:tabLst>
                <a:tab pos="355600" algn="l"/>
              </a:tabLst>
            </a:pPr>
            <a:r>
              <a:rPr sz="2400" dirty="0">
                <a:latin typeface="Times New Roman"/>
                <a:cs typeface="Times New Roman"/>
              </a:rPr>
              <a:t>anemia</a:t>
            </a:r>
            <a:r>
              <a:rPr sz="2400" spc="-20" dirty="0">
                <a:latin typeface="Times New Roman"/>
                <a:cs typeface="Times New Roman"/>
              </a:rPr>
              <a:t> </a:t>
            </a:r>
            <a:r>
              <a:rPr sz="2400" dirty="0">
                <a:latin typeface="Times New Roman"/>
                <a:cs typeface="Times New Roman"/>
              </a:rPr>
              <a:t>(low</a:t>
            </a:r>
            <a:r>
              <a:rPr sz="2400" spc="-20" dirty="0">
                <a:latin typeface="Times New Roman"/>
                <a:cs typeface="Times New Roman"/>
              </a:rPr>
              <a:t> </a:t>
            </a:r>
            <a:r>
              <a:rPr sz="2400" dirty="0">
                <a:latin typeface="Times New Roman"/>
                <a:cs typeface="Times New Roman"/>
              </a:rPr>
              <a:t>blood</a:t>
            </a:r>
            <a:r>
              <a:rPr sz="2400" spc="-15" dirty="0">
                <a:latin typeface="Times New Roman"/>
                <a:cs typeface="Times New Roman"/>
              </a:rPr>
              <a:t> </a:t>
            </a:r>
            <a:r>
              <a:rPr sz="2400" spc="-10" dirty="0">
                <a:latin typeface="Times New Roman"/>
                <a:cs typeface="Times New Roman"/>
              </a:rPr>
              <a:t>count)</a:t>
            </a:r>
            <a:endParaRPr sz="2400">
              <a:latin typeface="Times New Roman"/>
              <a:cs typeface="Times New Roman"/>
            </a:endParaRPr>
          </a:p>
          <a:p>
            <a:pPr marL="355600" indent="-342900">
              <a:lnSpc>
                <a:spcPct val="100000"/>
              </a:lnSpc>
              <a:buFont typeface="Arial MT"/>
              <a:buChar char="*"/>
              <a:tabLst>
                <a:tab pos="355600" algn="l"/>
              </a:tabLst>
            </a:pPr>
            <a:r>
              <a:rPr sz="2400" dirty="0">
                <a:latin typeface="Times New Roman"/>
                <a:cs typeface="Times New Roman"/>
              </a:rPr>
              <a:t>weak</a:t>
            </a:r>
            <a:r>
              <a:rPr sz="2400" spc="-5" dirty="0">
                <a:latin typeface="Times New Roman"/>
                <a:cs typeface="Times New Roman"/>
              </a:rPr>
              <a:t> </a:t>
            </a:r>
            <a:r>
              <a:rPr sz="2400" spc="-10" dirty="0">
                <a:latin typeface="Times New Roman"/>
                <a:cs typeface="Times New Roman"/>
              </a:rPr>
              <a:t>bones</a:t>
            </a:r>
            <a:endParaRPr sz="2400">
              <a:latin typeface="Times New Roman"/>
              <a:cs typeface="Times New Roman"/>
            </a:endParaRPr>
          </a:p>
          <a:p>
            <a:pPr marL="355600" indent="-342900">
              <a:lnSpc>
                <a:spcPct val="100000"/>
              </a:lnSpc>
              <a:spcBef>
                <a:spcPts val="5"/>
              </a:spcBef>
              <a:buFont typeface="Arial MT"/>
              <a:buChar char="*"/>
              <a:tabLst>
                <a:tab pos="355600" algn="l"/>
              </a:tabLst>
            </a:pPr>
            <a:r>
              <a:rPr sz="2400" dirty="0">
                <a:latin typeface="Times New Roman"/>
                <a:cs typeface="Times New Roman"/>
              </a:rPr>
              <a:t>poor</a:t>
            </a:r>
            <a:r>
              <a:rPr sz="2400" spc="-25" dirty="0">
                <a:latin typeface="Times New Roman"/>
                <a:cs typeface="Times New Roman"/>
              </a:rPr>
              <a:t> </a:t>
            </a:r>
            <a:r>
              <a:rPr sz="2400" dirty="0">
                <a:latin typeface="Times New Roman"/>
                <a:cs typeface="Times New Roman"/>
              </a:rPr>
              <a:t>nutritional</a:t>
            </a:r>
            <a:r>
              <a:rPr sz="2400" spc="-55" dirty="0">
                <a:latin typeface="Times New Roman"/>
                <a:cs typeface="Times New Roman"/>
              </a:rPr>
              <a:t> </a:t>
            </a:r>
            <a:r>
              <a:rPr sz="2400" spc="-10" dirty="0">
                <a:latin typeface="Times New Roman"/>
                <a:cs typeface="Times New Roman"/>
              </a:rPr>
              <a:t>health</a:t>
            </a:r>
            <a:endParaRPr sz="2400">
              <a:latin typeface="Times New Roman"/>
              <a:cs typeface="Times New Roman"/>
            </a:endParaRPr>
          </a:p>
          <a:p>
            <a:pPr marL="355600" indent="-342900">
              <a:lnSpc>
                <a:spcPct val="100000"/>
              </a:lnSpc>
              <a:buFont typeface="Arial MT"/>
              <a:buChar char="*"/>
              <a:tabLst>
                <a:tab pos="355600" algn="l"/>
              </a:tabLst>
            </a:pPr>
            <a:r>
              <a:rPr sz="2400" dirty="0">
                <a:latin typeface="Times New Roman"/>
                <a:cs typeface="Times New Roman"/>
              </a:rPr>
              <a:t>nerve</a:t>
            </a:r>
            <a:r>
              <a:rPr sz="2400" spc="-20" dirty="0">
                <a:latin typeface="Times New Roman"/>
                <a:cs typeface="Times New Roman"/>
              </a:rPr>
              <a:t> </a:t>
            </a:r>
            <a:r>
              <a:rPr sz="2400" spc="-10" dirty="0">
                <a:latin typeface="Times New Roman"/>
                <a:cs typeface="Times New Roman"/>
              </a:rPr>
              <a:t>damage</a:t>
            </a:r>
            <a:endParaRPr sz="2400">
              <a:latin typeface="Times New Roman"/>
              <a:cs typeface="Times New Roman"/>
            </a:endParaRPr>
          </a:p>
          <a:p>
            <a:pPr>
              <a:lnSpc>
                <a:spcPct val="100000"/>
              </a:lnSpc>
              <a:spcBef>
                <a:spcPts val="120"/>
              </a:spcBef>
            </a:pPr>
            <a:endParaRPr sz="2400">
              <a:latin typeface="Times New Roman"/>
              <a:cs typeface="Times New Roman"/>
            </a:endParaRPr>
          </a:p>
          <a:p>
            <a:pPr marL="12700">
              <a:lnSpc>
                <a:spcPct val="100000"/>
              </a:lnSpc>
            </a:pPr>
            <a:r>
              <a:rPr sz="2400" b="1" u="sng" spc="-10" dirty="0">
                <a:uFill>
                  <a:solidFill>
                    <a:srgbClr val="000000"/>
                  </a:solidFill>
                </a:uFill>
                <a:latin typeface="Times New Roman"/>
                <a:cs typeface="Times New Roman"/>
              </a:rPr>
              <a:t>SYMPTOMS:</a:t>
            </a:r>
            <a:endParaRPr sz="2400">
              <a:latin typeface="Times New Roman"/>
              <a:cs typeface="Times New Roman"/>
            </a:endParaRPr>
          </a:p>
          <a:p>
            <a:pPr marL="12700" marR="5715" algn="just">
              <a:lnSpc>
                <a:spcPct val="100000"/>
              </a:lnSpc>
            </a:pPr>
            <a:r>
              <a:rPr sz="2400" dirty="0">
                <a:latin typeface="Times New Roman"/>
                <a:cs typeface="Times New Roman"/>
              </a:rPr>
              <a:t>People</a:t>
            </a:r>
            <a:r>
              <a:rPr sz="2400" spc="150" dirty="0">
                <a:latin typeface="Times New Roman"/>
                <a:cs typeface="Times New Roman"/>
              </a:rPr>
              <a:t> </a:t>
            </a:r>
            <a:r>
              <a:rPr sz="2400" dirty="0">
                <a:latin typeface="Times New Roman"/>
                <a:cs typeface="Times New Roman"/>
              </a:rPr>
              <a:t>with</a:t>
            </a:r>
            <a:r>
              <a:rPr sz="2400" spc="130" dirty="0">
                <a:latin typeface="Times New Roman"/>
                <a:cs typeface="Times New Roman"/>
              </a:rPr>
              <a:t> </a:t>
            </a:r>
            <a:r>
              <a:rPr sz="2400" dirty="0">
                <a:latin typeface="Times New Roman"/>
                <a:cs typeface="Times New Roman"/>
              </a:rPr>
              <a:t>CKD</a:t>
            </a:r>
            <a:r>
              <a:rPr sz="2400" spc="145" dirty="0">
                <a:latin typeface="Times New Roman"/>
                <a:cs typeface="Times New Roman"/>
              </a:rPr>
              <a:t> </a:t>
            </a:r>
            <a:r>
              <a:rPr sz="2400" dirty="0">
                <a:latin typeface="Times New Roman"/>
                <a:cs typeface="Times New Roman"/>
              </a:rPr>
              <a:t>may</a:t>
            </a:r>
            <a:r>
              <a:rPr sz="2400" spc="145" dirty="0">
                <a:latin typeface="Times New Roman"/>
                <a:cs typeface="Times New Roman"/>
              </a:rPr>
              <a:t> </a:t>
            </a:r>
            <a:r>
              <a:rPr sz="2400" dirty="0">
                <a:latin typeface="Times New Roman"/>
                <a:cs typeface="Times New Roman"/>
              </a:rPr>
              <a:t>not</a:t>
            </a:r>
            <a:r>
              <a:rPr sz="2400" spc="145" dirty="0">
                <a:latin typeface="Times New Roman"/>
                <a:cs typeface="Times New Roman"/>
              </a:rPr>
              <a:t> </a:t>
            </a:r>
            <a:r>
              <a:rPr sz="2400" dirty="0">
                <a:latin typeface="Times New Roman"/>
                <a:cs typeface="Times New Roman"/>
              </a:rPr>
              <a:t>feel</a:t>
            </a:r>
            <a:r>
              <a:rPr sz="2400" spc="130" dirty="0">
                <a:latin typeface="Times New Roman"/>
                <a:cs typeface="Times New Roman"/>
              </a:rPr>
              <a:t> </a:t>
            </a:r>
            <a:r>
              <a:rPr sz="2400" dirty="0">
                <a:latin typeface="Times New Roman"/>
                <a:cs typeface="Times New Roman"/>
              </a:rPr>
              <a:t>ill</a:t>
            </a:r>
            <a:r>
              <a:rPr sz="2400" spc="130" dirty="0">
                <a:latin typeface="Times New Roman"/>
                <a:cs typeface="Times New Roman"/>
              </a:rPr>
              <a:t> </a:t>
            </a:r>
            <a:r>
              <a:rPr sz="2400" dirty="0">
                <a:latin typeface="Times New Roman"/>
                <a:cs typeface="Times New Roman"/>
              </a:rPr>
              <a:t>or</a:t>
            </a:r>
            <a:r>
              <a:rPr sz="2400" spc="145" dirty="0">
                <a:latin typeface="Times New Roman"/>
                <a:cs typeface="Times New Roman"/>
              </a:rPr>
              <a:t> </a:t>
            </a:r>
            <a:r>
              <a:rPr sz="2400" dirty="0">
                <a:latin typeface="Times New Roman"/>
                <a:cs typeface="Times New Roman"/>
              </a:rPr>
              <a:t>notice</a:t>
            </a:r>
            <a:r>
              <a:rPr sz="2400" spc="130" dirty="0">
                <a:latin typeface="Times New Roman"/>
                <a:cs typeface="Times New Roman"/>
              </a:rPr>
              <a:t> </a:t>
            </a:r>
            <a:r>
              <a:rPr sz="2400" dirty="0">
                <a:latin typeface="Times New Roman"/>
                <a:cs typeface="Times New Roman"/>
              </a:rPr>
              <a:t>any</a:t>
            </a:r>
            <a:r>
              <a:rPr sz="2400" spc="130" dirty="0">
                <a:latin typeface="Times New Roman"/>
                <a:cs typeface="Times New Roman"/>
              </a:rPr>
              <a:t> </a:t>
            </a:r>
            <a:r>
              <a:rPr sz="2400" dirty="0">
                <a:latin typeface="Times New Roman"/>
                <a:cs typeface="Times New Roman"/>
              </a:rPr>
              <a:t>symptoms.</a:t>
            </a:r>
            <a:r>
              <a:rPr sz="2400" spc="155" dirty="0">
                <a:latin typeface="Times New Roman"/>
                <a:cs typeface="Times New Roman"/>
              </a:rPr>
              <a:t> </a:t>
            </a:r>
            <a:r>
              <a:rPr sz="2400" dirty="0">
                <a:latin typeface="Times New Roman"/>
                <a:cs typeface="Times New Roman"/>
              </a:rPr>
              <a:t>The</a:t>
            </a:r>
            <a:r>
              <a:rPr sz="2400" spc="140" dirty="0">
                <a:latin typeface="Times New Roman"/>
                <a:cs typeface="Times New Roman"/>
              </a:rPr>
              <a:t> </a:t>
            </a:r>
            <a:r>
              <a:rPr sz="2400" dirty="0">
                <a:latin typeface="Times New Roman"/>
                <a:cs typeface="Times New Roman"/>
              </a:rPr>
              <a:t>only</a:t>
            </a:r>
            <a:r>
              <a:rPr sz="2400" spc="145" dirty="0">
                <a:latin typeface="Times New Roman"/>
                <a:cs typeface="Times New Roman"/>
              </a:rPr>
              <a:t> </a:t>
            </a:r>
            <a:r>
              <a:rPr sz="2400" dirty="0">
                <a:latin typeface="Times New Roman"/>
                <a:cs typeface="Times New Roman"/>
              </a:rPr>
              <a:t>way</a:t>
            </a:r>
            <a:r>
              <a:rPr sz="2400" spc="135" dirty="0">
                <a:latin typeface="Times New Roman"/>
                <a:cs typeface="Times New Roman"/>
              </a:rPr>
              <a:t> </a:t>
            </a:r>
            <a:r>
              <a:rPr sz="2400" dirty="0">
                <a:latin typeface="Times New Roman"/>
                <a:cs typeface="Times New Roman"/>
              </a:rPr>
              <a:t>to</a:t>
            </a:r>
            <a:r>
              <a:rPr sz="2400" spc="125" dirty="0">
                <a:latin typeface="Times New Roman"/>
                <a:cs typeface="Times New Roman"/>
              </a:rPr>
              <a:t> </a:t>
            </a:r>
            <a:r>
              <a:rPr sz="2400" dirty="0">
                <a:latin typeface="Times New Roman"/>
                <a:cs typeface="Times New Roman"/>
              </a:rPr>
              <a:t>find</a:t>
            </a:r>
            <a:r>
              <a:rPr sz="2400" spc="140" dirty="0">
                <a:latin typeface="Times New Roman"/>
                <a:cs typeface="Times New Roman"/>
              </a:rPr>
              <a:t> </a:t>
            </a:r>
            <a:r>
              <a:rPr sz="2400" dirty="0">
                <a:latin typeface="Times New Roman"/>
                <a:cs typeface="Times New Roman"/>
              </a:rPr>
              <a:t>out</a:t>
            </a:r>
            <a:r>
              <a:rPr sz="2400" spc="145" dirty="0">
                <a:latin typeface="Times New Roman"/>
                <a:cs typeface="Times New Roman"/>
              </a:rPr>
              <a:t> </a:t>
            </a:r>
            <a:r>
              <a:rPr sz="2400" spc="-25" dirty="0">
                <a:latin typeface="Times New Roman"/>
                <a:cs typeface="Times New Roman"/>
              </a:rPr>
              <a:t>for </a:t>
            </a:r>
            <a:r>
              <a:rPr sz="2400" dirty="0">
                <a:latin typeface="Times New Roman"/>
                <a:cs typeface="Times New Roman"/>
              </a:rPr>
              <a:t>sure</a:t>
            </a:r>
            <a:r>
              <a:rPr sz="2400" spc="240" dirty="0">
                <a:latin typeface="Times New Roman"/>
                <a:cs typeface="Times New Roman"/>
              </a:rPr>
              <a:t> </a:t>
            </a:r>
            <a:r>
              <a:rPr sz="2400" dirty="0">
                <a:latin typeface="Times New Roman"/>
                <a:cs typeface="Times New Roman"/>
              </a:rPr>
              <a:t>if</a:t>
            </a:r>
            <a:r>
              <a:rPr sz="2400" spc="245" dirty="0">
                <a:latin typeface="Times New Roman"/>
                <a:cs typeface="Times New Roman"/>
              </a:rPr>
              <a:t> </a:t>
            </a:r>
            <a:r>
              <a:rPr sz="2400" dirty="0">
                <a:latin typeface="Times New Roman"/>
                <a:cs typeface="Times New Roman"/>
              </a:rPr>
              <a:t>you</a:t>
            </a:r>
            <a:r>
              <a:rPr sz="2400" spc="250" dirty="0">
                <a:latin typeface="Times New Roman"/>
                <a:cs typeface="Times New Roman"/>
              </a:rPr>
              <a:t> </a:t>
            </a:r>
            <a:r>
              <a:rPr sz="2400" dirty="0">
                <a:latin typeface="Times New Roman"/>
                <a:cs typeface="Times New Roman"/>
              </a:rPr>
              <a:t>have</a:t>
            </a:r>
            <a:r>
              <a:rPr sz="2400" spc="254" dirty="0">
                <a:latin typeface="Times New Roman"/>
                <a:cs typeface="Times New Roman"/>
              </a:rPr>
              <a:t> </a:t>
            </a:r>
            <a:r>
              <a:rPr sz="2400" dirty="0">
                <a:latin typeface="Times New Roman"/>
                <a:cs typeface="Times New Roman"/>
              </a:rPr>
              <a:t>CKD</a:t>
            </a:r>
            <a:r>
              <a:rPr sz="2400" spc="245" dirty="0">
                <a:latin typeface="Times New Roman"/>
                <a:cs typeface="Times New Roman"/>
              </a:rPr>
              <a:t> </a:t>
            </a:r>
            <a:r>
              <a:rPr sz="2400" dirty="0">
                <a:latin typeface="Times New Roman"/>
                <a:cs typeface="Times New Roman"/>
              </a:rPr>
              <a:t>is</a:t>
            </a:r>
            <a:r>
              <a:rPr sz="2400" spc="254" dirty="0">
                <a:latin typeface="Times New Roman"/>
                <a:cs typeface="Times New Roman"/>
              </a:rPr>
              <a:t> </a:t>
            </a:r>
            <a:r>
              <a:rPr sz="2400" dirty="0">
                <a:latin typeface="Times New Roman"/>
                <a:cs typeface="Times New Roman"/>
              </a:rPr>
              <a:t>through</a:t>
            </a:r>
            <a:r>
              <a:rPr sz="2400" spc="254" dirty="0">
                <a:latin typeface="Times New Roman"/>
                <a:cs typeface="Times New Roman"/>
              </a:rPr>
              <a:t> </a:t>
            </a:r>
            <a:r>
              <a:rPr sz="2400" dirty="0">
                <a:latin typeface="Times New Roman"/>
                <a:cs typeface="Times New Roman"/>
              </a:rPr>
              <a:t>specific</a:t>
            </a:r>
            <a:r>
              <a:rPr sz="2400" spc="260" dirty="0">
                <a:latin typeface="Times New Roman"/>
                <a:cs typeface="Times New Roman"/>
              </a:rPr>
              <a:t> </a:t>
            </a:r>
            <a:r>
              <a:rPr sz="2400" dirty="0">
                <a:latin typeface="Times New Roman"/>
                <a:cs typeface="Times New Roman"/>
              </a:rPr>
              <a:t>blood</a:t>
            </a:r>
            <a:r>
              <a:rPr sz="2400" spc="245" dirty="0">
                <a:latin typeface="Times New Roman"/>
                <a:cs typeface="Times New Roman"/>
              </a:rPr>
              <a:t> </a:t>
            </a:r>
            <a:r>
              <a:rPr sz="2400" dirty="0">
                <a:latin typeface="Times New Roman"/>
                <a:cs typeface="Times New Roman"/>
              </a:rPr>
              <a:t>and</a:t>
            </a:r>
            <a:r>
              <a:rPr sz="2400" spc="250" dirty="0">
                <a:latin typeface="Times New Roman"/>
                <a:cs typeface="Times New Roman"/>
              </a:rPr>
              <a:t> </a:t>
            </a:r>
            <a:r>
              <a:rPr sz="2400" dirty="0">
                <a:latin typeface="Times New Roman"/>
                <a:cs typeface="Times New Roman"/>
              </a:rPr>
              <a:t>urine</a:t>
            </a:r>
            <a:r>
              <a:rPr sz="2400" spc="240" dirty="0">
                <a:latin typeface="Times New Roman"/>
                <a:cs typeface="Times New Roman"/>
              </a:rPr>
              <a:t> </a:t>
            </a:r>
            <a:r>
              <a:rPr sz="2400" dirty="0">
                <a:latin typeface="Times New Roman"/>
                <a:cs typeface="Times New Roman"/>
              </a:rPr>
              <a:t>tests.</a:t>
            </a:r>
            <a:r>
              <a:rPr sz="2400" spc="250" dirty="0">
                <a:latin typeface="Times New Roman"/>
                <a:cs typeface="Times New Roman"/>
              </a:rPr>
              <a:t> </a:t>
            </a:r>
            <a:r>
              <a:rPr sz="2400" dirty="0">
                <a:latin typeface="Times New Roman"/>
                <a:cs typeface="Times New Roman"/>
              </a:rPr>
              <a:t>These</a:t>
            </a:r>
            <a:r>
              <a:rPr sz="2400" spc="245" dirty="0">
                <a:latin typeface="Times New Roman"/>
                <a:cs typeface="Times New Roman"/>
              </a:rPr>
              <a:t> </a:t>
            </a:r>
            <a:r>
              <a:rPr sz="2400" dirty="0">
                <a:latin typeface="Times New Roman"/>
                <a:cs typeface="Times New Roman"/>
              </a:rPr>
              <a:t>tests</a:t>
            </a:r>
            <a:r>
              <a:rPr sz="2400" spc="245" dirty="0">
                <a:latin typeface="Times New Roman"/>
                <a:cs typeface="Times New Roman"/>
              </a:rPr>
              <a:t> </a:t>
            </a:r>
            <a:r>
              <a:rPr sz="2400" dirty="0">
                <a:latin typeface="Times New Roman"/>
                <a:cs typeface="Times New Roman"/>
              </a:rPr>
              <a:t>include</a:t>
            </a:r>
            <a:r>
              <a:rPr sz="2400" spc="240" dirty="0">
                <a:latin typeface="Times New Roman"/>
                <a:cs typeface="Times New Roman"/>
              </a:rPr>
              <a:t> </a:t>
            </a:r>
            <a:r>
              <a:rPr sz="2400" spc="-25" dirty="0">
                <a:latin typeface="Times New Roman"/>
                <a:cs typeface="Times New Roman"/>
              </a:rPr>
              <a:t>the </a:t>
            </a:r>
            <a:r>
              <a:rPr sz="2400" dirty="0">
                <a:latin typeface="Times New Roman"/>
                <a:cs typeface="Times New Roman"/>
              </a:rPr>
              <a:t>measurement</a:t>
            </a:r>
            <a:r>
              <a:rPr sz="2400" spc="10"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dirty="0">
                <a:latin typeface="Times New Roman"/>
                <a:cs typeface="Times New Roman"/>
              </a:rPr>
              <a:t>both</a:t>
            </a:r>
            <a:r>
              <a:rPr sz="2400" spc="-10"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creatinine</a:t>
            </a:r>
            <a:r>
              <a:rPr sz="2400" spc="-30" dirty="0">
                <a:latin typeface="Times New Roman"/>
                <a:cs typeface="Times New Roman"/>
              </a:rPr>
              <a:t> </a:t>
            </a:r>
            <a:r>
              <a:rPr sz="2400" dirty="0">
                <a:latin typeface="Times New Roman"/>
                <a:cs typeface="Times New Roman"/>
              </a:rPr>
              <a:t>level</a:t>
            </a:r>
            <a:r>
              <a:rPr sz="2400" spc="-35"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blood</a:t>
            </a:r>
            <a:r>
              <a:rPr sz="2400" spc="-15" dirty="0">
                <a:latin typeface="Times New Roman"/>
                <a:cs typeface="Times New Roman"/>
              </a:rPr>
              <a:t> </a:t>
            </a:r>
            <a:r>
              <a:rPr sz="2400" dirty="0">
                <a:latin typeface="Times New Roman"/>
                <a:cs typeface="Times New Roman"/>
              </a:rPr>
              <a:t>and the</a:t>
            </a:r>
            <a:r>
              <a:rPr sz="2400" spc="-10" dirty="0">
                <a:latin typeface="Times New Roman"/>
                <a:cs typeface="Times New Roman"/>
              </a:rPr>
              <a:t> </a:t>
            </a:r>
            <a:r>
              <a:rPr sz="2400" dirty="0">
                <a:latin typeface="Times New Roman"/>
                <a:cs typeface="Times New Roman"/>
              </a:rPr>
              <a:t>protein</a:t>
            </a:r>
            <a:r>
              <a:rPr sz="2400" spc="-30"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spc="-10" dirty="0">
                <a:latin typeface="Times New Roman"/>
                <a:cs typeface="Times New Roman"/>
              </a:rPr>
              <a:t>urine.</a:t>
            </a:r>
            <a:endParaRPr sz="2400">
              <a:latin typeface="Times New Roman"/>
              <a:cs typeface="Times New Roman"/>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4532" y="539318"/>
            <a:ext cx="11085195" cy="5879465"/>
          </a:xfrm>
          <a:prstGeom prst="rect">
            <a:avLst/>
          </a:prstGeom>
        </p:spPr>
        <p:txBody>
          <a:bodyPr vert="horz" wrap="square" lIns="0" tIns="12700" rIns="0" bIns="0" rtlCol="0">
            <a:spAutoFit/>
          </a:bodyPr>
          <a:lstStyle/>
          <a:p>
            <a:pPr marL="12700">
              <a:lnSpc>
                <a:spcPct val="100000"/>
              </a:lnSpc>
              <a:spcBef>
                <a:spcPts val="100"/>
              </a:spcBef>
            </a:pPr>
            <a:r>
              <a:rPr sz="2400" b="1" u="sng" spc="-10" dirty="0">
                <a:uFill>
                  <a:solidFill>
                    <a:srgbClr val="000000"/>
                  </a:solidFill>
                </a:uFill>
                <a:latin typeface="Times New Roman"/>
                <a:cs typeface="Times New Roman"/>
              </a:rPr>
              <a:t>TREATMENT:</a:t>
            </a:r>
            <a:endParaRPr sz="2400">
              <a:latin typeface="Times New Roman"/>
              <a:cs typeface="Times New Roman"/>
            </a:endParaRPr>
          </a:p>
          <a:p>
            <a:pPr marL="12700" marR="5080" algn="just">
              <a:lnSpc>
                <a:spcPct val="100000"/>
              </a:lnSpc>
              <a:spcBef>
                <a:spcPts val="5"/>
              </a:spcBef>
            </a:pPr>
            <a:r>
              <a:rPr sz="2400" b="1" dirty="0">
                <a:solidFill>
                  <a:srgbClr val="C55A11"/>
                </a:solidFill>
                <a:latin typeface="Times New Roman"/>
                <a:cs typeface="Times New Roman"/>
              </a:rPr>
              <a:t>Depending</a:t>
            </a:r>
            <a:r>
              <a:rPr sz="2400" b="1" spc="70" dirty="0">
                <a:solidFill>
                  <a:srgbClr val="C55A11"/>
                </a:solidFill>
                <a:latin typeface="Times New Roman"/>
                <a:cs typeface="Times New Roman"/>
              </a:rPr>
              <a:t> </a:t>
            </a:r>
            <a:r>
              <a:rPr sz="2400" b="1" dirty="0">
                <a:solidFill>
                  <a:srgbClr val="C55A11"/>
                </a:solidFill>
                <a:latin typeface="Times New Roman"/>
                <a:cs typeface="Times New Roman"/>
              </a:rPr>
              <a:t>on</a:t>
            </a:r>
            <a:r>
              <a:rPr sz="2400" b="1" spc="60" dirty="0">
                <a:solidFill>
                  <a:srgbClr val="C55A11"/>
                </a:solidFill>
                <a:latin typeface="Times New Roman"/>
                <a:cs typeface="Times New Roman"/>
              </a:rPr>
              <a:t> </a:t>
            </a:r>
            <a:r>
              <a:rPr sz="2400" b="1" dirty="0">
                <a:solidFill>
                  <a:srgbClr val="C55A11"/>
                </a:solidFill>
                <a:latin typeface="Times New Roman"/>
                <a:cs typeface="Times New Roman"/>
              </a:rPr>
              <a:t>the</a:t>
            </a:r>
            <a:r>
              <a:rPr sz="2400" b="1" spc="65" dirty="0">
                <a:solidFill>
                  <a:srgbClr val="C55A11"/>
                </a:solidFill>
                <a:latin typeface="Times New Roman"/>
                <a:cs typeface="Times New Roman"/>
              </a:rPr>
              <a:t> </a:t>
            </a:r>
            <a:r>
              <a:rPr sz="2400" b="1" dirty="0">
                <a:solidFill>
                  <a:srgbClr val="C55A11"/>
                </a:solidFill>
                <a:latin typeface="Times New Roman"/>
                <a:cs typeface="Times New Roman"/>
              </a:rPr>
              <a:t>cause,</a:t>
            </a:r>
            <a:r>
              <a:rPr sz="2400" b="1" spc="65" dirty="0">
                <a:solidFill>
                  <a:srgbClr val="C55A11"/>
                </a:solidFill>
                <a:latin typeface="Times New Roman"/>
                <a:cs typeface="Times New Roman"/>
              </a:rPr>
              <a:t> </a:t>
            </a:r>
            <a:r>
              <a:rPr sz="2400" b="1" dirty="0">
                <a:solidFill>
                  <a:srgbClr val="C55A11"/>
                </a:solidFill>
                <a:latin typeface="Times New Roman"/>
                <a:cs typeface="Times New Roman"/>
              </a:rPr>
              <a:t>some</a:t>
            </a:r>
            <a:r>
              <a:rPr sz="2400" b="1" spc="70" dirty="0">
                <a:solidFill>
                  <a:srgbClr val="C55A11"/>
                </a:solidFill>
                <a:latin typeface="Times New Roman"/>
                <a:cs typeface="Times New Roman"/>
              </a:rPr>
              <a:t> </a:t>
            </a:r>
            <a:r>
              <a:rPr sz="2400" b="1" dirty="0">
                <a:solidFill>
                  <a:srgbClr val="C55A11"/>
                </a:solidFill>
                <a:latin typeface="Times New Roman"/>
                <a:cs typeface="Times New Roman"/>
              </a:rPr>
              <a:t>types</a:t>
            </a:r>
            <a:r>
              <a:rPr sz="2400" b="1" spc="65" dirty="0">
                <a:solidFill>
                  <a:srgbClr val="C55A11"/>
                </a:solidFill>
                <a:latin typeface="Times New Roman"/>
                <a:cs typeface="Times New Roman"/>
              </a:rPr>
              <a:t> </a:t>
            </a:r>
            <a:r>
              <a:rPr sz="2400" b="1" dirty="0">
                <a:solidFill>
                  <a:srgbClr val="C55A11"/>
                </a:solidFill>
                <a:latin typeface="Times New Roman"/>
                <a:cs typeface="Times New Roman"/>
              </a:rPr>
              <a:t>of</a:t>
            </a:r>
            <a:r>
              <a:rPr sz="2400" b="1" spc="65" dirty="0">
                <a:solidFill>
                  <a:srgbClr val="C55A11"/>
                </a:solidFill>
                <a:latin typeface="Times New Roman"/>
                <a:cs typeface="Times New Roman"/>
              </a:rPr>
              <a:t> </a:t>
            </a:r>
            <a:r>
              <a:rPr sz="2400" b="1" dirty="0">
                <a:solidFill>
                  <a:srgbClr val="C55A11"/>
                </a:solidFill>
                <a:latin typeface="Times New Roman"/>
                <a:cs typeface="Times New Roman"/>
              </a:rPr>
              <a:t>kidney</a:t>
            </a:r>
            <a:r>
              <a:rPr sz="2400" b="1" spc="65" dirty="0">
                <a:solidFill>
                  <a:srgbClr val="C55A11"/>
                </a:solidFill>
                <a:latin typeface="Times New Roman"/>
                <a:cs typeface="Times New Roman"/>
              </a:rPr>
              <a:t> </a:t>
            </a:r>
            <a:r>
              <a:rPr sz="2400" b="1" dirty="0">
                <a:solidFill>
                  <a:srgbClr val="C55A11"/>
                </a:solidFill>
                <a:latin typeface="Times New Roman"/>
                <a:cs typeface="Times New Roman"/>
              </a:rPr>
              <a:t>disease</a:t>
            </a:r>
            <a:r>
              <a:rPr sz="2400" b="1" spc="75" dirty="0">
                <a:solidFill>
                  <a:srgbClr val="C55A11"/>
                </a:solidFill>
                <a:latin typeface="Times New Roman"/>
                <a:cs typeface="Times New Roman"/>
              </a:rPr>
              <a:t> </a:t>
            </a:r>
            <a:r>
              <a:rPr sz="2400" b="1" dirty="0">
                <a:solidFill>
                  <a:srgbClr val="C55A11"/>
                </a:solidFill>
                <a:latin typeface="Times New Roman"/>
                <a:cs typeface="Times New Roman"/>
              </a:rPr>
              <a:t>can</a:t>
            </a:r>
            <a:r>
              <a:rPr sz="2400" b="1" spc="60" dirty="0">
                <a:solidFill>
                  <a:srgbClr val="C55A11"/>
                </a:solidFill>
                <a:latin typeface="Times New Roman"/>
                <a:cs typeface="Times New Roman"/>
              </a:rPr>
              <a:t> </a:t>
            </a:r>
            <a:r>
              <a:rPr sz="2400" b="1" dirty="0">
                <a:solidFill>
                  <a:srgbClr val="C55A11"/>
                </a:solidFill>
                <a:latin typeface="Times New Roman"/>
                <a:cs typeface="Times New Roman"/>
              </a:rPr>
              <a:t>be</a:t>
            </a:r>
            <a:r>
              <a:rPr sz="2400" b="1" spc="65" dirty="0">
                <a:solidFill>
                  <a:srgbClr val="C55A11"/>
                </a:solidFill>
                <a:latin typeface="Times New Roman"/>
                <a:cs typeface="Times New Roman"/>
              </a:rPr>
              <a:t> </a:t>
            </a:r>
            <a:r>
              <a:rPr sz="2400" b="1" dirty="0">
                <a:solidFill>
                  <a:srgbClr val="C55A11"/>
                </a:solidFill>
                <a:latin typeface="Times New Roman"/>
                <a:cs typeface="Times New Roman"/>
              </a:rPr>
              <a:t>treated.</a:t>
            </a:r>
            <a:r>
              <a:rPr sz="2400" b="1" spc="65" dirty="0">
                <a:solidFill>
                  <a:srgbClr val="C55A11"/>
                </a:solidFill>
                <a:latin typeface="Times New Roman"/>
                <a:cs typeface="Times New Roman"/>
              </a:rPr>
              <a:t> </a:t>
            </a:r>
            <a:r>
              <a:rPr sz="2400" b="1" dirty="0">
                <a:solidFill>
                  <a:srgbClr val="C55A11"/>
                </a:solidFill>
                <a:latin typeface="Times New Roman"/>
                <a:cs typeface="Times New Roman"/>
              </a:rPr>
              <a:t>Often,</a:t>
            </a:r>
            <a:r>
              <a:rPr sz="2400" b="1" spc="70" dirty="0">
                <a:solidFill>
                  <a:srgbClr val="C55A11"/>
                </a:solidFill>
                <a:latin typeface="Times New Roman"/>
                <a:cs typeface="Times New Roman"/>
              </a:rPr>
              <a:t> </a:t>
            </a:r>
            <a:r>
              <a:rPr sz="2400" b="1" spc="-10" dirty="0">
                <a:solidFill>
                  <a:srgbClr val="C55A11"/>
                </a:solidFill>
                <a:latin typeface="Times New Roman"/>
                <a:cs typeface="Times New Roman"/>
              </a:rPr>
              <a:t>though, </a:t>
            </a:r>
            <a:r>
              <a:rPr sz="2400" b="1" dirty="0">
                <a:solidFill>
                  <a:srgbClr val="C55A11"/>
                </a:solidFill>
                <a:latin typeface="Times New Roman"/>
                <a:cs typeface="Times New Roman"/>
              </a:rPr>
              <a:t>chronic</a:t>
            </a:r>
            <a:r>
              <a:rPr sz="2400" b="1" spc="440" dirty="0">
                <a:solidFill>
                  <a:srgbClr val="C55A11"/>
                </a:solidFill>
                <a:latin typeface="Times New Roman"/>
                <a:cs typeface="Times New Roman"/>
              </a:rPr>
              <a:t> </a:t>
            </a:r>
            <a:r>
              <a:rPr sz="2400" b="1" dirty="0">
                <a:solidFill>
                  <a:srgbClr val="C55A11"/>
                </a:solidFill>
                <a:latin typeface="Times New Roman"/>
                <a:cs typeface="Times New Roman"/>
              </a:rPr>
              <a:t>kidney</a:t>
            </a:r>
            <a:r>
              <a:rPr sz="2400" b="1" spc="434" dirty="0">
                <a:solidFill>
                  <a:srgbClr val="C55A11"/>
                </a:solidFill>
                <a:latin typeface="Times New Roman"/>
                <a:cs typeface="Times New Roman"/>
              </a:rPr>
              <a:t> </a:t>
            </a:r>
            <a:r>
              <a:rPr sz="2400" b="1" dirty="0">
                <a:solidFill>
                  <a:srgbClr val="C55A11"/>
                </a:solidFill>
                <a:latin typeface="Times New Roman"/>
                <a:cs typeface="Times New Roman"/>
              </a:rPr>
              <a:t>disease</a:t>
            </a:r>
            <a:r>
              <a:rPr sz="2400" b="1" spc="434" dirty="0">
                <a:solidFill>
                  <a:srgbClr val="C55A11"/>
                </a:solidFill>
                <a:latin typeface="Times New Roman"/>
                <a:cs typeface="Times New Roman"/>
              </a:rPr>
              <a:t> </a:t>
            </a:r>
            <a:r>
              <a:rPr sz="2400" b="1" dirty="0">
                <a:solidFill>
                  <a:srgbClr val="C55A11"/>
                </a:solidFill>
                <a:latin typeface="Times New Roman"/>
                <a:cs typeface="Times New Roman"/>
              </a:rPr>
              <a:t>has</a:t>
            </a:r>
            <a:r>
              <a:rPr sz="2400" b="1" spc="434" dirty="0">
                <a:solidFill>
                  <a:srgbClr val="C55A11"/>
                </a:solidFill>
                <a:latin typeface="Times New Roman"/>
                <a:cs typeface="Times New Roman"/>
              </a:rPr>
              <a:t> </a:t>
            </a:r>
            <a:r>
              <a:rPr sz="2400" b="1" dirty="0">
                <a:solidFill>
                  <a:srgbClr val="C55A11"/>
                </a:solidFill>
                <a:latin typeface="Times New Roman"/>
                <a:cs typeface="Times New Roman"/>
              </a:rPr>
              <a:t>no</a:t>
            </a:r>
            <a:r>
              <a:rPr sz="2400" b="1" spc="434" dirty="0">
                <a:solidFill>
                  <a:srgbClr val="C55A11"/>
                </a:solidFill>
                <a:latin typeface="Times New Roman"/>
                <a:cs typeface="Times New Roman"/>
              </a:rPr>
              <a:t> </a:t>
            </a:r>
            <a:r>
              <a:rPr sz="2400" b="1" dirty="0">
                <a:solidFill>
                  <a:srgbClr val="C55A11"/>
                </a:solidFill>
                <a:latin typeface="Times New Roman"/>
                <a:cs typeface="Times New Roman"/>
              </a:rPr>
              <a:t>cure.</a:t>
            </a:r>
            <a:r>
              <a:rPr sz="2400" b="1" spc="440" dirty="0">
                <a:solidFill>
                  <a:srgbClr val="C55A11"/>
                </a:solidFill>
                <a:latin typeface="Times New Roman"/>
                <a:cs typeface="Times New Roman"/>
              </a:rPr>
              <a:t> </a:t>
            </a:r>
            <a:r>
              <a:rPr sz="2400" dirty="0">
                <a:latin typeface="Times New Roman"/>
                <a:cs typeface="Times New Roman"/>
              </a:rPr>
              <a:t>Treatment</a:t>
            </a:r>
            <a:r>
              <a:rPr sz="2400" spc="450" dirty="0">
                <a:latin typeface="Times New Roman"/>
                <a:cs typeface="Times New Roman"/>
              </a:rPr>
              <a:t> </a:t>
            </a:r>
            <a:r>
              <a:rPr sz="2400" dirty="0">
                <a:latin typeface="Times New Roman"/>
                <a:cs typeface="Times New Roman"/>
              </a:rPr>
              <a:t>usually</a:t>
            </a:r>
            <a:r>
              <a:rPr sz="2400" spc="434" dirty="0">
                <a:latin typeface="Times New Roman"/>
                <a:cs typeface="Times New Roman"/>
              </a:rPr>
              <a:t> </a:t>
            </a:r>
            <a:r>
              <a:rPr sz="2400" dirty="0">
                <a:latin typeface="Times New Roman"/>
                <a:cs typeface="Times New Roman"/>
              </a:rPr>
              <a:t>consists</a:t>
            </a:r>
            <a:r>
              <a:rPr sz="2400" spc="450" dirty="0">
                <a:latin typeface="Times New Roman"/>
                <a:cs typeface="Times New Roman"/>
              </a:rPr>
              <a:t> </a:t>
            </a:r>
            <a:r>
              <a:rPr sz="2400" dirty="0">
                <a:latin typeface="Times New Roman"/>
                <a:cs typeface="Times New Roman"/>
              </a:rPr>
              <a:t>of</a:t>
            </a:r>
            <a:r>
              <a:rPr sz="2400" spc="420" dirty="0">
                <a:latin typeface="Times New Roman"/>
                <a:cs typeface="Times New Roman"/>
              </a:rPr>
              <a:t> </a:t>
            </a:r>
            <a:r>
              <a:rPr sz="2400" dirty="0">
                <a:latin typeface="Times New Roman"/>
                <a:cs typeface="Times New Roman"/>
              </a:rPr>
              <a:t>measures</a:t>
            </a:r>
            <a:r>
              <a:rPr sz="2400" spc="445" dirty="0">
                <a:latin typeface="Times New Roman"/>
                <a:cs typeface="Times New Roman"/>
              </a:rPr>
              <a:t> </a:t>
            </a:r>
            <a:r>
              <a:rPr sz="2400" dirty="0">
                <a:latin typeface="Times New Roman"/>
                <a:cs typeface="Times New Roman"/>
              </a:rPr>
              <a:t>to</a:t>
            </a:r>
            <a:r>
              <a:rPr sz="2400" spc="425" dirty="0">
                <a:latin typeface="Times New Roman"/>
                <a:cs typeface="Times New Roman"/>
              </a:rPr>
              <a:t> </a:t>
            </a:r>
            <a:r>
              <a:rPr sz="2400" spc="-20" dirty="0">
                <a:latin typeface="Times New Roman"/>
                <a:cs typeface="Times New Roman"/>
              </a:rPr>
              <a:t>help </a:t>
            </a:r>
            <a:r>
              <a:rPr sz="2400" dirty="0">
                <a:latin typeface="Times New Roman"/>
                <a:cs typeface="Times New Roman"/>
              </a:rPr>
              <a:t>control</a:t>
            </a:r>
            <a:r>
              <a:rPr sz="2400" spc="15" dirty="0">
                <a:latin typeface="Times New Roman"/>
                <a:cs typeface="Times New Roman"/>
              </a:rPr>
              <a:t>  </a:t>
            </a:r>
            <a:r>
              <a:rPr sz="2400" dirty="0">
                <a:latin typeface="Times New Roman"/>
                <a:cs typeface="Times New Roman"/>
              </a:rPr>
              <a:t>signs</a:t>
            </a:r>
            <a:r>
              <a:rPr sz="2400" spc="20" dirty="0">
                <a:latin typeface="Times New Roman"/>
                <a:cs typeface="Times New Roman"/>
              </a:rPr>
              <a:t>  </a:t>
            </a:r>
            <a:r>
              <a:rPr sz="2400" dirty="0">
                <a:latin typeface="Times New Roman"/>
                <a:cs typeface="Times New Roman"/>
              </a:rPr>
              <a:t>and</a:t>
            </a:r>
            <a:r>
              <a:rPr sz="2400" spc="20" dirty="0">
                <a:latin typeface="Times New Roman"/>
                <a:cs typeface="Times New Roman"/>
              </a:rPr>
              <a:t>  </a:t>
            </a:r>
            <a:r>
              <a:rPr sz="2400" dirty="0">
                <a:latin typeface="Times New Roman"/>
                <a:cs typeface="Times New Roman"/>
              </a:rPr>
              <a:t>symptoms,</a:t>
            </a:r>
            <a:r>
              <a:rPr sz="2400" spc="25" dirty="0">
                <a:latin typeface="Times New Roman"/>
                <a:cs typeface="Times New Roman"/>
              </a:rPr>
              <a:t>  </a:t>
            </a:r>
            <a:r>
              <a:rPr sz="2400" dirty="0">
                <a:latin typeface="Times New Roman"/>
                <a:cs typeface="Times New Roman"/>
              </a:rPr>
              <a:t>reduce</a:t>
            </a:r>
            <a:r>
              <a:rPr sz="2400" spc="25" dirty="0">
                <a:latin typeface="Times New Roman"/>
                <a:cs typeface="Times New Roman"/>
              </a:rPr>
              <a:t>  </a:t>
            </a:r>
            <a:r>
              <a:rPr sz="2400" dirty="0">
                <a:latin typeface="Times New Roman"/>
                <a:cs typeface="Times New Roman"/>
              </a:rPr>
              <a:t>complications,</a:t>
            </a:r>
            <a:r>
              <a:rPr sz="2400" spc="20" dirty="0">
                <a:latin typeface="Times New Roman"/>
                <a:cs typeface="Times New Roman"/>
              </a:rPr>
              <a:t>  </a:t>
            </a:r>
            <a:r>
              <a:rPr sz="2400" dirty="0">
                <a:latin typeface="Times New Roman"/>
                <a:cs typeface="Times New Roman"/>
              </a:rPr>
              <a:t>and</a:t>
            </a:r>
            <a:r>
              <a:rPr sz="2400" spc="20" dirty="0">
                <a:latin typeface="Times New Roman"/>
                <a:cs typeface="Times New Roman"/>
              </a:rPr>
              <a:t>  </a:t>
            </a:r>
            <a:r>
              <a:rPr sz="2400" dirty="0">
                <a:latin typeface="Times New Roman"/>
                <a:cs typeface="Times New Roman"/>
              </a:rPr>
              <a:t>slow</a:t>
            </a:r>
            <a:r>
              <a:rPr sz="2400" spc="2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progression</a:t>
            </a:r>
            <a:r>
              <a:rPr sz="2400" spc="15"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spc="-25" dirty="0">
                <a:latin typeface="Times New Roman"/>
                <a:cs typeface="Times New Roman"/>
              </a:rPr>
              <a:t>the </a:t>
            </a:r>
            <a:r>
              <a:rPr sz="2400" dirty="0">
                <a:latin typeface="Times New Roman"/>
                <a:cs typeface="Times New Roman"/>
              </a:rPr>
              <a:t>disease.</a:t>
            </a:r>
            <a:r>
              <a:rPr sz="2400" spc="345" dirty="0">
                <a:latin typeface="Times New Roman"/>
                <a:cs typeface="Times New Roman"/>
              </a:rPr>
              <a:t> </a:t>
            </a:r>
            <a:r>
              <a:rPr sz="2400" dirty="0">
                <a:latin typeface="Times New Roman"/>
                <a:cs typeface="Times New Roman"/>
              </a:rPr>
              <a:t>If</a:t>
            </a:r>
            <a:r>
              <a:rPr sz="2400" spc="335" dirty="0">
                <a:latin typeface="Times New Roman"/>
                <a:cs typeface="Times New Roman"/>
              </a:rPr>
              <a:t> </a:t>
            </a:r>
            <a:r>
              <a:rPr sz="2400" dirty="0">
                <a:latin typeface="Times New Roman"/>
                <a:cs typeface="Times New Roman"/>
              </a:rPr>
              <a:t>your</a:t>
            </a:r>
            <a:r>
              <a:rPr sz="2400" spc="345" dirty="0">
                <a:latin typeface="Times New Roman"/>
                <a:cs typeface="Times New Roman"/>
              </a:rPr>
              <a:t> </a:t>
            </a:r>
            <a:r>
              <a:rPr sz="2400" dirty="0">
                <a:latin typeface="Times New Roman"/>
                <a:cs typeface="Times New Roman"/>
              </a:rPr>
              <a:t>kidneys</a:t>
            </a:r>
            <a:r>
              <a:rPr sz="2400" spc="350" dirty="0">
                <a:latin typeface="Times New Roman"/>
                <a:cs typeface="Times New Roman"/>
              </a:rPr>
              <a:t> </a:t>
            </a:r>
            <a:r>
              <a:rPr sz="2400" dirty="0">
                <a:latin typeface="Times New Roman"/>
                <a:cs typeface="Times New Roman"/>
              </a:rPr>
              <a:t>become</a:t>
            </a:r>
            <a:r>
              <a:rPr sz="2400" spc="345" dirty="0">
                <a:latin typeface="Times New Roman"/>
                <a:cs typeface="Times New Roman"/>
              </a:rPr>
              <a:t> </a:t>
            </a:r>
            <a:r>
              <a:rPr sz="2400" dirty="0">
                <a:latin typeface="Times New Roman"/>
                <a:cs typeface="Times New Roman"/>
              </a:rPr>
              <a:t>severely</a:t>
            </a:r>
            <a:r>
              <a:rPr sz="2400" spc="355" dirty="0">
                <a:latin typeface="Times New Roman"/>
                <a:cs typeface="Times New Roman"/>
              </a:rPr>
              <a:t> </a:t>
            </a:r>
            <a:r>
              <a:rPr sz="2400" dirty="0">
                <a:latin typeface="Times New Roman"/>
                <a:cs typeface="Times New Roman"/>
              </a:rPr>
              <a:t>damaged,</a:t>
            </a:r>
            <a:r>
              <a:rPr sz="2400" spc="350" dirty="0">
                <a:latin typeface="Times New Roman"/>
                <a:cs typeface="Times New Roman"/>
              </a:rPr>
              <a:t> </a:t>
            </a:r>
            <a:r>
              <a:rPr sz="2400" dirty="0">
                <a:latin typeface="Times New Roman"/>
                <a:cs typeface="Times New Roman"/>
              </a:rPr>
              <a:t>you</a:t>
            </a:r>
            <a:r>
              <a:rPr sz="2400" spc="350" dirty="0">
                <a:latin typeface="Times New Roman"/>
                <a:cs typeface="Times New Roman"/>
              </a:rPr>
              <a:t> </a:t>
            </a:r>
            <a:r>
              <a:rPr sz="2400" dirty="0">
                <a:latin typeface="Times New Roman"/>
                <a:cs typeface="Times New Roman"/>
              </a:rPr>
              <a:t>might</a:t>
            </a:r>
            <a:r>
              <a:rPr sz="2400" spc="355" dirty="0">
                <a:latin typeface="Times New Roman"/>
                <a:cs typeface="Times New Roman"/>
              </a:rPr>
              <a:t> </a:t>
            </a:r>
            <a:r>
              <a:rPr sz="2400" dirty="0">
                <a:latin typeface="Times New Roman"/>
                <a:cs typeface="Times New Roman"/>
              </a:rPr>
              <a:t>need</a:t>
            </a:r>
            <a:r>
              <a:rPr sz="2400" spc="335" dirty="0">
                <a:latin typeface="Times New Roman"/>
                <a:cs typeface="Times New Roman"/>
              </a:rPr>
              <a:t> </a:t>
            </a:r>
            <a:r>
              <a:rPr sz="2400" dirty="0">
                <a:latin typeface="Times New Roman"/>
                <a:cs typeface="Times New Roman"/>
              </a:rPr>
              <a:t>treatment</a:t>
            </a:r>
            <a:r>
              <a:rPr sz="2400" spc="355" dirty="0">
                <a:latin typeface="Times New Roman"/>
                <a:cs typeface="Times New Roman"/>
              </a:rPr>
              <a:t> </a:t>
            </a:r>
            <a:r>
              <a:rPr sz="2400" dirty="0">
                <a:latin typeface="Times New Roman"/>
                <a:cs typeface="Times New Roman"/>
              </a:rPr>
              <a:t>for</a:t>
            </a:r>
            <a:r>
              <a:rPr sz="2400" spc="340" dirty="0">
                <a:latin typeface="Times New Roman"/>
                <a:cs typeface="Times New Roman"/>
              </a:rPr>
              <a:t> </a:t>
            </a:r>
            <a:r>
              <a:rPr sz="2400" spc="-20" dirty="0">
                <a:latin typeface="Times New Roman"/>
                <a:cs typeface="Times New Roman"/>
              </a:rPr>
              <a:t>end- </a:t>
            </a:r>
            <a:r>
              <a:rPr sz="2400" dirty="0">
                <a:latin typeface="Times New Roman"/>
                <a:cs typeface="Times New Roman"/>
              </a:rPr>
              <a:t>stage</a:t>
            </a:r>
            <a:r>
              <a:rPr sz="2400" spc="-20" dirty="0">
                <a:latin typeface="Times New Roman"/>
                <a:cs typeface="Times New Roman"/>
              </a:rPr>
              <a:t> </a:t>
            </a:r>
            <a:r>
              <a:rPr sz="2400" dirty="0">
                <a:latin typeface="Times New Roman"/>
                <a:cs typeface="Times New Roman"/>
              </a:rPr>
              <a:t>kidney </a:t>
            </a:r>
            <a:r>
              <a:rPr sz="2400" spc="-10" dirty="0">
                <a:latin typeface="Times New Roman"/>
                <a:cs typeface="Times New Roman"/>
              </a:rPr>
              <a:t>disease.</a:t>
            </a:r>
            <a:endParaRPr sz="2400">
              <a:latin typeface="Times New Roman"/>
              <a:cs typeface="Times New Roman"/>
            </a:endParaRPr>
          </a:p>
          <a:p>
            <a:pPr marL="12700">
              <a:lnSpc>
                <a:spcPct val="100000"/>
              </a:lnSpc>
            </a:pPr>
            <a:r>
              <a:rPr sz="2400" b="1" u="sng" spc="-10" dirty="0">
                <a:uFill>
                  <a:solidFill>
                    <a:srgbClr val="000000"/>
                  </a:solidFill>
                </a:uFill>
                <a:latin typeface="Times New Roman"/>
                <a:cs typeface="Times New Roman"/>
              </a:rPr>
              <a:t>DIALYSIS:</a:t>
            </a:r>
            <a:endParaRPr sz="2400">
              <a:latin typeface="Times New Roman"/>
              <a:cs typeface="Times New Roman"/>
            </a:endParaRPr>
          </a:p>
          <a:p>
            <a:pPr marL="12700" marR="5080" algn="just">
              <a:lnSpc>
                <a:spcPct val="100000"/>
              </a:lnSpc>
            </a:pPr>
            <a:r>
              <a:rPr sz="2400" dirty="0">
                <a:latin typeface="Times New Roman"/>
                <a:cs typeface="Times New Roman"/>
              </a:rPr>
              <a:t>Dialysis</a:t>
            </a:r>
            <a:r>
              <a:rPr sz="2400" spc="225" dirty="0">
                <a:latin typeface="Times New Roman"/>
                <a:cs typeface="Times New Roman"/>
              </a:rPr>
              <a:t> </a:t>
            </a:r>
            <a:r>
              <a:rPr sz="2400" dirty="0">
                <a:latin typeface="Times New Roman"/>
                <a:cs typeface="Times New Roman"/>
              </a:rPr>
              <a:t>is</a:t>
            </a:r>
            <a:r>
              <a:rPr sz="2400" spc="225" dirty="0">
                <a:latin typeface="Times New Roman"/>
                <a:cs typeface="Times New Roman"/>
              </a:rPr>
              <a:t> </a:t>
            </a:r>
            <a:r>
              <a:rPr sz="2400" dirty="0">
                <a:latin typeface="Times New Roman"/>
                <a:cs typeface="Times New Roman"/>
              </a:rPr>
              <a:t>a</a:t>
            </a:r>
            <a:r>
              <a:rPr sz="2400" spc="210" dirty="0">
                <a:latin typeface="Times New Roman"/>
                <a:cs typeface="Times New Roman"/>
              </a:rPr>
              <a:t> </a:t>
            </a:r>
            <a:r>
              <a:rPr sz="2400" dirty="0">
                <a:latin typeface="Times New Roman"/>
                <a:cs typeface="Times New Roman"/>
              </a:rPr>
              <a:t>procedure</a:t>
            </a:r>
            <a:r>
              <a:rPr sz="2400" spc="215" dirty="0">
                <a:latin typeface="Times New Roman"/>
                <a:cs typeface="Times New Roman"/>
              </a:rPr>
              <a:t> </a:t>
            </a:r>
            <a:r>
              <a:rPr sz="2400" dirty="0">
                <a:latin typeface="Times New Roman"/>
                <a:cs typeface="Times New Roman"/>
              </a:rPr>
              <a:t>to</a:t>
            </a:r>
            <a:r>
              <a:rPr sz="2400" spc="220" dirty="0">
                <a:latin typeface="Times New Roman"/>
                <a:cs typeface="Times New Roman"/>
              </a:rPr>
              <a:t> </a:t>
            </a:r>
            <a:r>
              <a:rPr sz="2400" dirty="0">
                <a:latin typeface="Times New Roman"/>
                <a:cs typeface="Times New Roman"/>
              </a:rPr>
              <a:t>remove</a:t>
            </a:r>
            <a:r>
              <a:rPr sz="2400" spc="235" dirty="0">
                <a:latin typeface="Times New Roman"/>
                <a:cs typeface="Times New Roman"/>
              </a:rPr>
              <a:t> </a:t>
            </a:r>
            <a:r>
              <a:rPr sz="2400" dirty="0">
                <a:latin typeface="Times New Roman"/>
                <a:cs typeface="Times New Roman"/>
              </a:rPr>
              <a:t>waste</a:t>
            </a:r>
            <a:r>
              <a:rPr sz="2400" spc="215" dirty="0">
                <a:latin typeface="Times New Roman"/>
                <a:cs typeface="Times New Roman"/>
              </a:rPr>
              <a:t> </a:t>
            </a:r>
            <a:r>
              <a:rPr sz="2400" dirty="0">
                <a:latin typeface="Times New Roman"/>
                <a:cs typeface="Times New Roman"/>
              </a:rPr>
              <a:t>products</a:t>
            </a:r>
            <a:r>
              <a:rPr sz="2400" spc="225" dirty="0">
                <a:latin typeface="Times New Roman"/>
                <a:cs typeface="Times New Roman"/>
              </a:rPr>
              <a:t> </a:t>
            </a:r>
            <a:r>
              <a:rPr sz="2400" dirty="0">
                <a:latin typeface="Times New Roman"/>
                <a:cs typeface="Times New Roman"/>
              </a:rPr>
              <a:t>and</a:t>
            </a:r>
            <a:r>
              <a:rPr sz="2400" spc="225" dirty="0">
                <a:latin typeface="Times New Roman"/>
                <a:cs typeface="Times New Roman"/>
              </a:rPr>
              <a:t> </a:t>
            </a:r>
            <a:r>
              <a:rPr sz="2400" dirty="0">
                <a:latin typeface="Times New Roman"/>
                <a:cs typeface="Times New Roman"/>
              </a:rPr>
              <a:t>excess</a:t>
            </a:r>
            <a:r>
              <a:rPr sz="2400" spc="225" dirty="0">
                <a:latin typeface="Times New Roman"/>
                <a:cs typeface="Times New Roman"/>
              </a:rPr>
              <a:t> </a:t>
            </a:r>
            <a:r>
              <a:rPr sz="2400" dirty="0">
                <a:latin typeface="Times New Roman"/>
                <a:cs typeface="Times New Roman"/>
              </a:rPr>
              <a:t>fluid</a:t>
            </a:r>
            <a:r>
              <a:rPr sz="2400" spc="220" dirty="0">
                <a:latin typeface="Times New Roman"/>
                <a:cs typeface="Times New Roman"/>
              </a:rPr>
              <a:t> </a:t>
            </a:r>
            <a:r>
              <a:rPr sz="2400" dirty="0">
                <a:latin typeface="Times New Roman"/>
                <a:cs typeface="Times New Roman"/>
              </a:rPr>
              <a:t>from</a:t>
            </a:r>
            <a:r>
              <a:rPr sz="2400" spc="215" dirty="0">
                <a:latin typeface="Times New Roman"/>
                <a:cs typeface="Times New Roman"/>
              </a:rPr>
              <a:t> </a:t>
            </a:r>
            <a:r>
              <a:rPr sz="2400" dirty="0">
                <a:latin typeface="Times New Roman"/>
                <a:cs typeface="Times New Roman"/>
              </a:rPr>
              <a:t>the</a:t>
            </a:r>
            <a:r>
              <a:rPr sz="2400" spc="229" dirty="0">
                <a:latin typeface="Times New Roman"/>
                <a:cs typeface="Times New Roman"/>
              </a:rPr>
              <a:t> </a:t>
            </a:r>
            <a:r>
              <a:rPr sz="2400" dirty="0">
                <a:latin typeface="Times New Roman"/>
                <a:cs typeface="Times New Roman"/>
              </a:rPr>
              <a:t>blood</a:t>
            </a:r>
            <a:r>
              <a:rPr sz="2400" spc="210" dirty="0">
                <a:latin typeface="Times New Roman"/>
                <a:cs typeface="Times New Roman"/>
              </a:rPr>
              <a:t> </a:t>
            </a:r>
            <a:r>
              <a:rPr sz="2400" spc="-20" dirty="0">
                <a:latin typeface="Times New Roman"/>
                <a:cs typeface="Times New Roman"/>
              </a:rPr>
              <a:t>when </a:t>
            </a:r>
            <a:r>
              <a:rPr sz="2400" dirty="0">
                <a:latin typeface="Times New Roman"/>
                <a:cs typeface="Times New Roman"/>
              </a:rPr>
              <a:t>the</a:t>
            </a:r>
            <a:r>
              <a:rPr sz="2400" spc="254" dirty="0">
                <a:latin typeface="Times New Roman"/>
                <a:cs typeface="Times New Roman"/>
              </a:rPr>
              <a:t> </a:t>
            </a:r>
            <a:r>
              <a:rPr sz="2400" dirty="0">
                <a:latin typeface="Times New Roman"/>
                <a:cs typeface="Times New Roman"/>
              </a:rPr>
              <a:t>kidneys</a:t>
            </a:r>
            <a:r>
              <a:rPr sz="2400" spc="235" dirty="0">
                <a:latin typeface="Times New Roman"/>
                <a:cs typeface="Times New Roman"/>
              </a:rPr>
              <a:t> </a:t>
            </a:r>
            <a:r>
              <a:rPr sz="2400" dirty="0">
                <a:latin typeface="Times New Roman"/>
                <a:cs typeface="Times New Roman"/>
              </a:rPr>
              <a:t>stop</a:t>
            </a:r>
            <a:r>
              <a:rPr sz="2400" spc="254" dirty="0">
                <a:latin typeface="Times New Roman"/>
                <a:cs typeface="Times New Roman"/>
              </a:rPr>
              <a:t> </a:t>
            </a:r>
            <a:r>
              <a:rPr sz="2400" dirty="0">
                <a:latin typeface="Times New Roman"/>
                <a:cs typeface="Times New Roman"/>
              </a:rPr>
              <a:t>working</a:t>
            </a:r>
            <a:r>
              <a:rPr sz="2400" spc="254" dirty="0">
                <a:latin typeface="Times New Roman"/>
                <a:cs typeface="Times New Roman"/>
              </a:rPr>
              <a:t> </a:t>
            </a:r>
            <a:r>
              <a:rPr sz="2400" dirty="0">
                <a:latin typeface="Times New Roman"/>
                <a:cs typeface="Times New Roman"/>
              </a:rPr>
              <a:t>properly.</a:t>
            </a:r>
            <a:r>
              <a:rPr sz="2400" spc="254" dirty="0">
                <a:latin typeface="Times New Roman"/>
                <a:cs typeface="Times New Roman"/>
              </a:rPr>
              <a:t> </a:t>
            </a:r>
            <a:r>
              <a:rPr sz="2400" dirty="0">
                <a:latin typeface="Times New Roman"/>
                <a:cs typeface="Times New Roman"/>
              </a:rPr>
              <a:t>It</a:t>
            </a:r>
            <a:r>
              <a:rPr sz="2400" spc="254" dirty="0">
                <a:latin typeface="Times New Roman"/>
                <a:cs typeface="Times New Roman"/>
              </a:rPr>
              <a:t> </a:t>
            </a:r>
            <a:r>
              <a:rPr sz="2400" dirty="0">
                <a:latin typeface="Times New Roman"/>
                <a:cs typeface="Times New Roman"/>
              </a:rPr>
              <a:t>often</a:t>
            </a:r>
            <a:r>
              <a:rPr sz="2400" spc="245" dirty="0">
                <a:latin typeface="Times New Roman"/>
                <a:cs typeface="Times New Roman"/>
              </a:rPr>
              <a:t> </a:t>
            </a:r>
            <a:r>
              <a:rPr sz="2400" dirty="0">
                <a:latin typeface="Times New Roman"/>
                <a:cs typeface="Times New Roman"/>
              </a:rPr>
              <a:t>involves</a:t>
            </a:r>
            <a:r>
              <a:rPr sz="2400" spc="260" dirty="0">
                <a:latin typeface="Times New Roman"/>
                <a:cs typeface="Times New Roman"/>
              </a:rPr>
              <a:t> </a:t>
            </a:r>
            <a:r>
              <a:rPr sz="2400" dirty="0">
                <a:latin typeface="Times New Roman"/>
                <a:cs typeface="Times New Roman"/>
              </a:rPr>
              <a:t>diverting</a:t>
            </a:r>
            <a:r>
              <a:rPr sz="2400" spc="254" dirty="0">
                <a:latin typeface="Times New Roman"/>
                <a:cs typeface="Times New Roman"/>
              </a:rPr>
              <a:t> </a:t>
            </a:r>
            <a:r>
              <a:rPr sz="2400" dirty="0">
                <a:latin typeface="Times New Roman"/>
                <a:cs typeface="Times New Roman"/>
              </a:rPr>
              <a:t>blood</a:t>
            </a:r>
            <a:r>
              <a:rPr sz="2400" spc="260" dirty="0">
                <a:latin typeface="Times New Roman"/>
                <a:cs typeface="Times New Roman"/>
              </a:rPr>
              <a:t> </a:t>
            </a:r>
            <a:r>
              <a:rPr sz="2400" dirty="0">
                <a:latin typeface="Times New Roman"/>
                <a:cs typeface="Times New Roman"/>
              </a:rPr>
              <a:t>to</a:t>
            </a:r>
            <a:r>
              <a:rPr sz="2400" spc="235" dirty="0">
                <a:latin typeface="Times New Roman"/>
                <a:cs typeface="Times New Roman"/>
              </a:rPr>
              <a:t> </a:t>
            </a:r>
            <a:r>
              <a:rPr sz="2400" dirty="0">
                <a:latin typeface="Times New Roman"/>
                <a:cs typeface="Times New Roman"/>
              </a:rPr>
              <a:t>a</a:t>
            </a:r>
            <a:r>
              <a:rPr sz="2400" spc="254" dirty="0">
                <a:latin typeface="Times New Roman"/>
                <a:cs typeface="Times New Roman"/>
              </a:rPr>
              <a:t> </a:t>
            </a:r>
            <a:r>
              <a:rPr sz="2400" dirty="0">
                <a:latin typeface="Times New Roman"/>
                <a:cs typeface="Times New Roman"/>
              </a:rPr>
              <a:t>machine</a:t>
            </a:r>
            <a:r>
              <a:rPr sz="2400" spc="254" dirty="0">
                <a:latin typeface="Times New Roman"/>
                <a:cs typeface="Times New Roman"/>
              </a:rPr>
              <a:t> </a:t>
            </a:r>
            <a:r>
              <a:rPr sz="2400" dirty="0">
                <a:latin typeface="Times New Roman"/>
                <a:cs typeface="Times New Roman"/>
              </a:rPr>
              <a:t>to</a:t>
            </a:r>
            <a:r>
              <a:rPr sz="2400" spc="254" dirty="0">
                <a:latin typeface="Times New Roman"/>
                <a:cs typeface="Times New Roman"/>
              </a:rPr>
              <a:t> </a:t>
            </a:r>
            <a:r>
              <a:rPr sz="2400" spc="-25" dirty="0">
                <a:latin typeface="Times New Roman"/>
                <a:cs typeface="Times New Roman"/>
              </a:rPr>
              <a:t>be </a:t>
            </a:r>
            <a:r>
              <a:rPr sz="2400" spc="-10" dirty="0">
                <a:latin typeface="Times New Roman"/>
                <a:cs typeface="Times New Roman"/>
              </a:rPr>
              <a:t>cleaned.</a:t>
            </a:r>
            <a:endParaRPr sz="2400">
              <a:latin typeface="Times New Roman"/>
              <a:cs typeface="Times New Roman"/>
            </a:endParaRPr>
          </a:p>
          <a:p>
            <a:pPr marL="12700" algn="just">
              <a:lnSpc>
                <a:spcPct val="100000"/>
              </a:lnSpc>
              <a:spcBef>
                <a:spcPts val="5"/>
              </a:spcBef>
            </a:pPr>
            <a:r>
              <a:rPr sz="2400" dirty="0">
                <a:latin typeface="Times New Roman"/>
                <a:cs typeface="Times New Roman"/>
              </a:rPr>
              <a:t>There</a:t>
            </a:r>
            <a:r>
              <a:rPr sz="2400" spc="-25" dirty="0">
                <a:latin typeface="Times New Roman"/>
                <a:cs typeface="Times New Roman"/>
              </a:rPr>
              <a:t> </a:t>
            </a:r>
            <a:r>
              <a:rPr sz="2400" dirty="0">
                <a:latin typeface="Times New Roman"/>
                <a:cs typeface="Times New Roman"/>
              </a:rPr>
              <a:t>are</a:t>
            </a:r>
            <a:r>
              <a:rPr sz="2400" spc="-20" dirty="0">
                <a:latin typeface="Times New Roman"/>
                <a:cs typeface="Times New Roman"/>
              </a:rPr>
              <a:t> </a:t>
            </a:r>
            <a:r>
              <a:rPr sz="2400" dirty="0">
                <a:latin typeface="Times New Roman"/>
                <a:cs typeface="Times New Roman"/>
              </a:rPr>
              <a:t>2</a:t>
            </a:r>
            <a:r>
              <a:rPr sz="2400" spc="-5" dirty="0">
                <a:latin typeface="Times New Roman"/>
                <a:cs typeface="Times New Roman"/>
              </a:rPr>
              <a:t> </a:t>
            </a:r>
            <a:r>
              <a:rPr sz="2400" dirty="0">
                <a:latin typeface="Times New Roman"/>
                <a:cs typeface="Times New Roman"/>
              </a:rPr>
              <a:t>main</a:t>
            </a:r>
            <a:r>
              <a:rPr sz="2400" spc="-5" dirty="0">
                <a:latin typeface="Times New Roman"/>
                <a:cs typeface="Times New Roman"/>
              </a:rPr>
              <a:t> </a:t>
            </a:r>
            <a:r>
              <a:rPr sz="2400" dirty="0">
                <a:latin typeface="Times New Roman"/>
                <a:cs typeface="Times New Roman"/>
              </a:rPr>
              <a:t>types</a:t>
            </a:r>
            <a:r>
              <a:rPr sz="2400" spc="-1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spc="-10" dirty="0">
                <a:latin typeface="Times New Roman"/>
                <a:cs typeface="Times New Roman"/>
              </a:rPr>
              <a:t>dialysis:</a:t>
            </a:r>
            <a:endParaRPr sz="2400">
              <a:latin typeface="Times New Roman"/>
              <a:cs typeface="Times New Roman"/>
            </a:endParaRPr>
          </a:p>
          <a:p>
            <a:pPr marL="353695" marR="6350" indent="-340995" algn="just">
              <a:lnSpc>
                <a:spcPct val="100000"/>
              </a:lnSpc>
              <a:buFont typeface="Arial MT"/>
              <a:buChar char="*"/>
              <a:tabLst>
                <a:tab pos="355600" algn="l"/>
              </a:tabLst>
            </a:pPr>
            <a:r>
              <a:rPr sz="2400" b="1" dirty="0">
                <a:solidFill>
                  <a:srgbClr val="C55A11"/>
                </a:solidFill>
                <a:latin typeface="Times New Roman"/>
                <a:cs typeface="Times New Roman"/>
              </a:rPr>
              <a:t>Haemodialysis</a:t>
            </a:r>
            <a:r>
              <a:rPr sz="2400" b="1" spc="85" dirty="0">
                <a:solidFill>
                  <a:srgbClr val="C55A11"/>
                </a:solidFill>
                <a:latin typeface="Times New Roman"/>
                <a:cs typeface="Times New Roman"/>
              </a:rPr>
              <a:t>  </a:t>
            </a:r>
            <a:r>
              <a:rPr sz="2400" b="1" dirty="0">
                <a:solidFill>
                  <a:srgbClr val="C55A11"/>
                </a:solidFill>
                <a:latin typeface="Times New Roman"/>
                <a:cs typeface="Times New Roman"/>
              </a:rPr>
              <a:t>involves</a:t>
            </a:r>
            <a:r>
              <a:rPr sz="2400" b="1" spc="85" dirty="0">
                <a:solidFill>
                  <a:srgbClr val="C55A11"/>
                </a:solidFill>
                <a:latin typeface="Times New Roman"/>
                <a:cs typeface="Times New Roman"/>
              </a:rPr>
              <a:t>  </a:t>
            </a:r>
            <a:r>
              <a:rPr sz="2400" b="1" dirty="0">
                <a:solidFill>
                  <a:srgbClr val="C55A11"/>
                </a:solidFill>
                <a:latin typeface="Times New Roman"/>
                <a:cs typeface="Times New Roman"/>
              </a:rPr>
              <a:t>diverting</a:t>
            </a:r>
            <a:r>
              <a:rPr sz="2400" b="1" spc="80" dirty="0">
                <a:solidFill>
                  <a:srgbClr val="C55A11"/>
                </a:solidFill>
                <a:latin typeface="Times New Roman"/>
                <a:cs typeface="Times New Roman"/>
              </a:rPr>
              <a:t>  </a:t>
            </a:r>
            <a:r>
              <a:rPr sz="2400" b="1" dirty="0">
                <a:solidFill>
                  <a:srgbClr val="C55A11"/>
                </a:solidFill>
                <a:latin typeface="Times New Roman"/>
                <a:cs typeface="Times New Roman"/>
              </a:rPr>
              <a:t>blood</a:t>
            </a:r>
            <a:r>
              <a:rPr sz="2400" b="1" spc="80" dirty="0">
                <a:solidFill>
                  <a:srgbClr val="C55A11"/>
                </a:solidFill>
                <a:latin typeface="Times New Roman"/>
                <a:cs typeface="Times New Roman"/>
              </a:rPr>
              <a:t>  </a:t>
            </a:r>
            <a:r>
              <a:rPr sz="2400" b="1" dirty="0">
                <a:solidFill>
                  <a:srgbClr val="C55A11"/>
                </a:solidFill>
                <a:latin typeface="Times New Roman"/>
                <a:cs typeface="Times New Roman"/>
              </a:rPr>
              <a:t>into</a:t>
            </a:r>
            <a:r>
              <a:rPr sz="2400" b="1" spc="85" dirty="0">
                <a:solidFill>
                  <a:srgbClr val="C55A11"/>
                </a:solidFill>
                <a:latin typeface="Times New Roman"/>
                <a:cs typeface="Times New Roman"/>
              </a:rPr>
              <a:t>  </a:t>
            </a:r>
            <a:r>
              <a:rPr sz="2400" b="1" dirty="0">
                <a:solidFill>
                  <a:srgbClr val="C55A11"/>
                </a:solidFill>
                <a:latin typeface="Times New Roman"/>
                <a:cs typeface="Times New Roman"/>
              </a:rPr>
              <a:t>an</a:t>
            </a:r>
            <a:r>
              <a:rPr sz="2400" b="1" spc="80" dirty="0">
                <a:solidFill>
                  <a:srgbClr val="C55A11"/>
                </a:solidFill>
                <a:latin typeface="Times New Roman"/>
                <a:cs typeface="Times New Roman"/>
              </a:rPr>
              <a:t>  </a:t>
            </a:r>
            <a:r>
              <a:rPr sz="2400" b="1" dirty="0">
                <a:solidFill>
                  <a:srgbClr val="C55A11"/>
                </a:solidFill>
                <a:latin typeface="Times New Roman"/>
                <a:cs typeface="Times New Roman"/>
              </a:rPr>
              <a:t>external</a:t>
            </a:r>
            <a:r>
              <a:rPr sz="2400" b="1" spc="85" dirty="0">
                <a:solidFill>
                  <a:srgbClr val="C55A11"/>
                </a:solidFill>
                <a:latin typeface="Times New Roman"/>
                <a:cs typeface="Times New Roman"/>
              </a:rPr>
              <a:t>  </a:t>
            </a:r>
            <a:r>
              <a:rPr sz="2400" b="1" dirty="0">
                <a:solidFill>
                  <a:srgbClr val="C55A11"/>
                </a:solidFill>
                <a:latin typeface="Times New Roman"/>
                <a:cs typeface="Times New Roman"/>
              </a:rPr>
              <a:t>machine,</a:t>
            </a:r>
            <a:r>
              <a:rPr sz="2400" b="1" spc="85" dirty="0">
                <a:solidFill>
                  <a:srgbClr val="C55A11"/>
                </a:solidFill>
                <a:latin typeface="Times New Roman"/>
                <a:cs typeface="Times New Roman"/>
              </a:rPr>
              <a:t>  </a:t>
            </a:r>
            <a:r>
              <a:rPr sz="2400" b="1" dirty="0">
                <a:solidFill>
                  <a:srgbClr val="C55A11"/>
                </a:solidFill>
                <a:latin typeface="Times New Roman"/>
                <a:cs typeface="Times New Roman"/>
              </a:rPr>
              <a:t>where</a:t>
            </a:r>
            <a:r>
              <a:rPr sz="2400" b="1" spc="85" dirty="0">
                <a:solidFill>
                  <a:srgbClr val="C55A11"/>
                </a:solidFill>
                <a:latin typeface="Times New Roman"/>
                <a:cs typeface="Times New Roman"/>
              </a:rPr>
              <a:t>  </a:t>
            </a:r>
            <a:r>
              <a:rPr sz="2400" b="1" spc="-20" dirty="0">
                <a:solidFill>
                  <a:srgbClr val="C55A11"/>
                </a:solidFill>
                <a:latin typeface="Times New Roman"/>
                <a:cs typeface="Times New Roman"/>
              </a:rPr>
              <a:t>it's 	</a:t>
            </a:r>
            <a:r>
              <a:rPr sz="2400" b="1" dirty="0">
                <a:solidFill>
                  <a:srgbClr val="C55A11"/>
                </a:solidFill>
                <a:latin typeface="Times New Roman"/>
                <a:cs typeface="Times New Roman"/>
              </a:rPr>
              <a:t>filtered</a:t>
            </a:r>
            <a:r>
              <a:rPr sz="2400" b="1" spc="-70" dirty="0">
                <a:solidFill>
                  <a:srgbClr val="C55A11"/>
                </a:solidFill>
                <a:latin typeface="Times New Roman"/>
                <a:cs typeface="Times New Roman"/>
              </a:rPr>
              <a:t> </a:t>
            </a:r>
            <a:r>
              <a:rPr sz="2400" b="1" dirty="0">
                <a:solidFill>
                  <a:srgbClr val="C55A11"/>
                </a:solidFill>
                <a:latin typeface="Times New Roman"/>
                <a:cs typeface="Times New Roman"/>
              </a:rPr>
              <a:t>before</a:t>
            </a:r>
            <a:r>
              <a:rPr sz="2400" b="1" spc="-45" dirty="0">
                <a:solidFill>
                  <a:srgbClr val="C55A11"/>
                </a:solidFill>
                <a:latin typeface="Times New Roman"/>
                <a:cs typeface="Times New Roman"/>
              </a:rPr>
              <a:t> </a:t>
            </a:r>
            <a:r>
              <a:rPr sz="2400" b="1" dirty="0">
                <a:solidFill>
                  <a:srgbClr val="C55A11"/>
                </a:solidFill>
                <a:latin typeface="Times New Roman"/>
                <a:cs typeface="Times New Roman"/>
              </a:rPr>
              <a:t>being</a:t>
            </a:r>
            <a:r>
              <a:rPr sz="2400" b="1" spc="-35" dirty="0">
                <a:solidFill>
                  <a:srgbClr val="C55A11"/>
                </a:solidFill>
                <a:latin typeface="Times New Roman"/>
                <a:cs typeface="Times New Roman"/>
              </a:rPr>
              <a:t> </a:t>
            </a:r>
            <a:r>
              <a:rPr sz="2400" b="1" dirty="0">
                <a:solidFill>
                  <a:srgbClr val="C55A11"/>
                </a:solidFill>
                <a:latin typeface="Times New Roman"/>
                <a:cs typeface="Times New Roman"/>
              </a:rPr>
              <a:t>returned</a:t>
            </a:r>
            <a:r>
              <a:rPr sz="2400" b="1" spc="-40" dirty="0">
                <a:solidFill>
                  <a:srgbClr val="C55A11"/>
                </a:solidFill>
                <a:latin typeface="Times New Roman"/>
                <a:cs typeface="Times New Roman"/>
              </a:rPr>
              <a:t> </a:t>
            </a:r>
            <a:r>
              <a:rPr sz="2400" b="1" dirty="0">
                <a:solidFill>
                  <a:srgbClr val="C55A11"/>
                </a:solidFill>
                <a:latin typeface="Times New Roman"/>
                <a:cs typeface="Times New Roman"/>
              </a:rPr>
              <a:t>to</a:t>
            </a:r>
            <a:r>
              <a:rPr sz="2400" b="1" spc="-50" dirty="0">
                <a:solidFill>
                  <a:srgbClr val="C55A11"/>
                </a:solidFill>
                <a:latin typeface="Times New Roman"/>
                <a:cs typeface="Times New Roman"/>
              </a:rPr>
              <a:t> </a:t>
            </a:r>
            <a:r>
              <a:rPr sz="2400" b="1" dirty="0">
                <a:solidFill>
                  <a:srgbClr val="C55A11"/>
                </a:solidFill>
                <a:latin typeface="Times New Roman"/>
                <a:cs typeface="Times New Roman"/>
              </a:rPr>
              <a:t>the</a:t>
            </a:r>
            <a:r>
              <a:rPr sz="2400" b="1" spc="-35" dirty="0">
                <a:solidFill>
                  <a:srgbClr val="C55A11"/>
                </a:solidFill>
                <a:latin typeface="Times New Roman"/>
                <a:cs typeface="Times New Roman"/>
              </a:rPr>
              <a:t> </a:t>
            </a:r>
            <a:r>
              <a:rPr sz="2400" b="1" spc="-20" dirty="0">
                <a:solidFill>
                  <a:srgbClr val="C55A11"/>
                </a:solidFill>
                <a:latin typeface="Times New Roman"/>
                <a:cs typeface="Times New Roman"/>
              </a:rPr>
              <a:t>body</a:t>
            </a:r>
            <a:endParaRPr sz="2400">
              <a:latin typeface="Times New Roman"/>
              <a:cs typeface="Times New Roman"/>
            </a:endParaRPr>
          </a:p>
          <a:p>
            <a:pPr marL="353695" marR="6350" indent="-340995" algn="just">
              <a:lnSpc>
                <a:spcPct val="100000"/>
              </a:lnSpc>
              <a:buFont typeface="Arial MT"/>
              <a:buChar char="*"/>
              <a:tabLst>
                <a:tab pos="355600" algn="l"/>
              </a:tabLst>
            </a:pPr>
            <a:r>
              <a:rPr sz="2400" dirty="0">
                <a:latin typeface="Times New Roman"/>
                <a:cs typeface="Times New Roman"/>
              </a:rPr>
              <a:t>Peritoneal</a:t>
            </a:r>
            <a:r>
              <a:rPr sz="2400" spc="95" dirty="0">
                <a:latin typeface="Times New Roman"/>
                <a:cs typeface="Times New Roman"/>
              </a:rPr>
              <a:t> </a:t>
            </a:r>
            <a:r>
              <a:rPr sz="2400" dirty="0">
                <a:latin typeface="Times New Roman"/>
                <a:cs typeface="Times New Roman"/>
              </a:rPr>
              <a:t>dialysis</a:t>
            </a:r>
            <a:r>
              <a:rPr sz="2400" spc="110" dirty="0">
                <a:latin typeface="Times New Roman"/>
                <a:cs typeface="Times New Roman"/>
              </a:rPr>
              <a:t> </a:t>
            </a:r>
            <a:r>
              <a:rPr sz="2400" dirty="0">
                <a:latin typeface="Times New Roman"/>
                <a:cs typeface="Times New Roman"/>
              </a:rPr>
              <a:t>involves</a:t>
            </a:r>
            <a:r>
              <a:rPr sz="2400" spc="105" dirty="0">
                <a:latin typeface="Times New Roman"/>
                <a:cs typeface="Times New Roman"/>
              </a:rPr>
              <a:t> </a:t>
            </a:r>
            <a:r>
              <a:rPr sz="2400" dirty="0">
                <a:latin typeface="Times New Roman"/>
                <a:cs typeface="Times New Roman"/>
              </a:rPr>
              <a:t>pumping</a:t>
            </a:r>
            <a:r>
              <a:rPr sz="2400" spc="105" dirty="0">
                <a:latin typeface="Times New Roman"/>
                <a:cs typeface="Times New Roman"/>
              </a:rPr>
              <a:t> </a:t>
            </a:r>
            <a:r>
              <a:rPr sz="2400" dirty="0">
                <a:latin typeface="Times New Roman"/>
                <a:cs typeface="Times New Roman"/>
              </a:rPr>
              <a:t>dialysis</a:t>
            </a:r>
            <a:r>
              <a:rPr sz="2400" spc="110" dirty="0">
                <a:latin typeface="Times New Roman"/>
                <a:cs typeface="Times New Roman"/>
              </a:rPr>
              <a:t> </a:t>
            </a:r>
            <a:r>
              <a:rPr sz="2400" dirty="0">
                <a:latin typeface="Times New Roman"/>
                <a:cs typeface="Times New Roman"/>
              </a:rPr>
              <a:t>fluid</a:t>
            </a:r>
            <a:r>
              <a:rPr sz="2400" spc="110" dirty="0">
                <a:latin typeface="Times New Roman"/>
                <a:cs typeface="Times New Roman"/>
              </a:rPr>
              <a:t> </a:t>
            </a:r>
            <a:r>
              <a:rPr sz="2400" dirty="0">
                <a:latin typeface="Times New Roman"/>
                <a:cs typeface="Times New Roman"/>
              </a:rPr>
              <a:t>into</a:t>
            </a:r>
            <a:r>
              <a:rPr sz="2400" spc="95" dirty="0">
                <a:latin typeface="Times New Roman"/>
                <a:cs typeface="Times New Roman"/>
              </a:rPr>
              <a:t> </a:t>
            </a:r>
            <a:r>
              <a:rPr sz="2400" dirty="0">
                <a:latin typeface="Times New Roman"/>
                <a:cs typeface="Times New Roman"/>
              </a:rPr>
              <a:t>the</a:t>
            </a:r>
            <a:r>
              <a:rPr sz="2400" spc="95" dirty="0">
                <a:latin typeface="Times New Roman"/>
                <a:cs typeface="Times New Roman"/>
              </a:rPr>
              <a:t> </a:t>
            </a:r>
            <a:r>
              <a:rPr sz="2400" dirty="0">
                <a:latin typeface="Times New Roman"/>
                <a:cs typeface="Times New Roman"/>
              </a:rPr>
              <a:t>space</a:t>
            </a:r>
            <a:r>
              <a:rPr sz="2400" spc="90" dirty="0">
                <a:latin typeface="Times New Roman"/>
                <a:cs typeface="Times New Roman"/>
              </a:rPr>
              <a:t> </a:t>
            </a:r>
            <a:r>
              <a:rPr sz="2400" dirty="0">
                <a:latin typeface="Times New Roman"/>
                <a:cs typeface="Times New Roman"/>
              </a:rPr>
              <a:t>inside</a:t>
            </a:r>
            <a:r>
              <a:rPr sz="2400" spc="100" dirty="0">
                <a:latin typeface="Times New Roman"/>
                <a:cs typeface="Times New Roman"/>
              </a:rPr>
              <a:t> </a:t>
            </a:r>
            <a:r>
              <a:rPr sz="2400" dirty="0">
                <a:latin typeface="Times New Roman"/>
                <a:cs typeface="Times New Roman"/>
              </a:rPr>
              <a:t>your</a:t>
            </a:r>
            <a:r>
              <a:rPr sz="2400" spc="105" dirty="0">
                <a:latin typeface="Times New Roman"/>
                <a:cs typeface="Times New Roman"/>
              </a:rPr>
              <a:t> </a:t>
            </a:r>
            <a:r>
              <a:rPr sz="2400" spc="-10" dirty="0">
                <a:latin typeface="Times New Roman"/>
                <a:cs typeface="Times New Roman"/>
              </a:rPr>
              <a:t>abdomen 	</a:t>
            </a:r>
            <a:r>
              <a:rPr sz="2400" dirty="0">
                <a:latin typeface="Times New Roman"/>
                <a:cs typeface="Times New Roman"/>
              </a:rPr>
              <a:t>(tummy)</a:t>
            </a:r>
            <a:r>
              <a:rPr sz="2400" spc="114" dirty="0">
                <a:latin typeface="Times New Roman"/>
                <a:cs typeface="Times New Roman"/>
              </a:rPr>
              <a:t> </a:t>
            </a:r>
            <a:r>
              <a:rPr sz="2400" dirty="0">
                <a:latin typeface="Times New Roman"/>
                <a:cs typeface="Times New Roman"/>
              </a:rPr>
              <a:t>to</a:t>
            </a:r>
            <a:r>
              <a:rPr sz="2400" spc="114" dirty="0">
                <a:latin typeface="Times New Roman"/>
                <a:cs typeface="Times New Roman"/>
              </a:rPr>
              <a:t> </a:t>
            </a:r>
            <a:r>
              <a:rPr sz="2400" dirty="0">
                <a:latin typeface="Times New Roman"/>
                <a:cs typeface="Times New Roman"/>
              </a:rPr>
              <a:t>draw</a:t>
            </a:r>
            <a:r>
              <a:rPr sz="2400" spc="105" dirty="0">
                <a:latin typeface="Times New Roman"/>
                <a:cs typeface="Times New Roman"/>
              </a:rPr>
              <a:t> </a:t>
            </a:r>
            <a:r>
              <a:rPr sz="2400" dirty="0">
                <a:latin typeface="Times New Roman"/>
                <a:cs typeface="Times New Roman"/>
              </a:rPr>
              <a:t>out</a:t>
            </a:r>
            <a:r>
              <a:rPr sz="2400" spc="120" dirty="0">
                <a:latin typeface="Times New Roman"/>
                <a:cs typeface="Times New Roman"/>
              </a:rPr>
              <a:t> </a:t>
            </a:r>
            <a:r>
              <a:rPr sz="2400" dirty="0">
                <a:latin typeface="Times New Roman"/>
                <a:cs typeface="Times New Roman"/>
              </a:rPr>
              <a:t>waste</a:t>
            </a:r>
            <a:r>
              <a:rPr sz="2400" spc="120" dirty="0">
                <a:latin typeface="Times New Roman"/>
                <a:cs typeface="Times New Roman"/>
              </a:rPr>
              <a:t> </a:t>
            </a:r>
            <a:r>
              <a:rPr sz="2400" dirty="0">
                <a:latin typeface="Times New Roman"/>
                <a:cs typeface="Times New Roman"/>
              </a:rPr>
              <a:t>products</a:t>
            </a:r>
            <a:r>
              <a:rPr sz="2400" spc="105" dirty="0">
                <a:latin typeface="Times New Roman"/>
                <a:cs typeface="Times New Roman"/>
              </a:rPr>
              <a:t> </a:t>
            </a:r>
            <a:r>
              <a:rPr sz="2400" dirty="0">
                <a:latin typeface="Times New Roman"/>
                <a:cs typeface="Times New Roman"/>
              </a:rPr>
              <a:t>from</a:t>
            </a:r>
            <a:r>
              <a:rPr sz="2400" spc="90" dirty="0">
                <a:latin typeface="Times New Roman"/>
                <a:cs typeface="Times New Roman"/>
              </a:rPr>
              <a:t> </a:t>
            </a:r>
            <a:r>
              <a:rPr sz="2400" dirty="0">
                <a:latin typeface="Times New Roman"/>
                <a:cs typeface="Times New Roman"/>
              </a:rPr>
              <a:t>the</a:t>
            </a:r>
            <a:r>
              <a:rPr sz="2400" spc="125" dirty="0">
                <a:latin typeface="Times New Roman"/>
                <a:cs typeface="Times New Roman"/>
              </a:rPr>
              <a:t> </a:t>
            </a:r>
            <a:r>
              <a:rPr sz="2400" dirty="0">
                <a:latin typeface="Times New Roman"/>
                <a:cs typeface="Times New Roman"/>
              </a:rPr>
              <a:t>blood</a:t>
            </a:r>
            <a:r>
              <a:rPr sz="2400" spc="110" dirty="0">
                <a:latin typeface="Times New Roman"/>
                <a:cs typeface="Times New Roman"/>
              </a:rPr>
              <a:t> </a:t>
            </a:r>
            <a:r>
              <a:rPr sz="2400" dirty="0">
                <a:latin typeface="Times New Roman"/>
                <a:cs typeface="Times New Roman"/>
              </a:rPr>
              <a:t>passing</a:t>
            </a:r>
            <a:r>
              <a:rPr sz="2400" spc="110" dirty="0">
                <a:latin typeface="Times New Roman"/>
                <a:cs typeface="Times New Roman"/>
              </a:rPr>
              <a:t> </a:t>
            </a:r>
            <a:r>
              <a:rPr sz="2400" dirty="0">
                <a:latin typeface="Times New Roman"/>
                <a:cs typeface="Times New Roman"/>
              </a:rPr>
              <a:t>through</a:t>
            </a:r>
            <a:r>
              <a:rPr sz="2400" spc="110" dirty="0">
                <a:latin typeface="Times New Roman"/>
                <a:cs typeface="Times New Roman"/>
              </a:rPr>
              <a:t> </a:t>
            </a:r>
            <a:r>
              <a:rPr sz="2400" dirty="0">
                <a:latin typeface="Times New Roman"/>
                <a:cs typeface="Times New Roman"/>
              </a:rPr>
              <a:t>vessels</a:t>
            </a:r>
            <a:r>
              <a:rPr sz="2400" spc="105" dirty="0">
                <a:latin typeface="Times New Roman"/>
                <a:cs typeface="Times New Roman"/>
              </a:rPr>
              <a:t> </a:t>
            </a:r>
            <a:r>
              <a:rPr sz="2400" dirty="0">
                <a:latin typeface="Times New Roman"/>
                <a:cs typeface="Times New Roman"/>
              </a:rPr>
              <a:t>lining</a:t>
            </a:r>
            <a:r>
              <a:rPr sz="2400" spc="105" dirty="0">
                <a:latin typeface="Times New Roman"/>
                <a:cs typeface="Times New Roman"/>
              </a:rPr>
              <a:t> </a:t>
            </a:r>
            <a:r>
              <a:rPr sz="2400" spc="-25" dirty="0">
                <a:latin typeface="Times New Roman"/>
                <a:cs typeface="Times New Roman"/>
              </a:rPr>
              <a:t>the 	</a:t>
            </a:r>
            <a:r>
              <a:rPr sz="2400" dirty="0">
                <a:latin typeface="Times New Roman"/>
                <a:cs typeface="Times New Roman"/>
              </a:rPr>
              <a:t>inside</a:t>
            </a:r>
            <a:r>
              <a:rPr sz="2400" spc="-2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a:t>
            </a:r>
            <a:r>
              <a:rPr sz="2400" spc="-10" dirty="0">
                <a:latin typeface="Times New Roman"/>
                <a:cs typeface="Times New Roman"/>
              </a:rPr>
              <a:t> abdomen</a:t>
            </a:r>
            <a:endParaRPr sz="2400">
              <a:latin typeface="Times New Roman"/>
              <a:cs typeface="Times New Roman"/>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3748" y="399288"/>
            <a:ext cx="8243089" cy="5926082"/>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2362200"/>
            <a:ext cx="7581900" cy="2800767"/>
          </a:xfrm>
          <a:prstGeom prst="rect">
            <a:avLst/>
          </a:prstGeom>
        </p:spPr>
        <p:txBody>
          <a:bodyPr wrap="square">
            <a:spAutoFit/>
          </a:bodyPr>
          <a:lstStyle/>
          <a:p>
            <a:r>
              <a:rPr lang="en-US" sz="8800" b="1" dirty="0">
                <a:effectLst/>
                <a:latin typeface="Times New Roman" panose="02020603050405020304" pitchFamily="18" charset="0"/>
                <a:ea typeface="Calibri" panose="020F0502020204030204" pitchFamily="34" charset="0"/>
              </a:rPr>
              <a:t>THANK YOU</a:t>
            </a:r>
          </a:p>
          <a:p>
            <a:endParaRPr lang="en-IN" sz="8800" dirty="0"/>
          </a:p>
        </p:txBody>
      </p:sp>
    </p:spTree>
    <p:extLst>
      <p:ext uri="{BB962C8B-B14F-4D97-AF65-F5344CB8AC3E}">
        <p14:creationId xmlns:p14="http://schemas.microsoft.com/office/powerpoint/2010/main" val="342518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Brain's Architecture and Energy - YouTube">
            <a:extLst>
              <a:ext uri="{FF2B5EF4-FFF2-40B4-BE49-F238E27FC236}">
                <a16:creationId xmlns:a16="http://schemas.microsoft.com/office/drawing/2014/main" id="{8F6062C7-D04C-5892-321E-23B2E6C354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5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D562D3-FCD8-68BE-FA27-FC11A4C38208}"/>
              </a:ext>
            </a:extLst>
          </p:cNvPr>
          <p:cNvSpPr txBox="1"/>
          <p:nvPr/>
        </p:nvSpPr>
        <p:spPr>
          <a:xfrm>
            <a:off x="627255" y="566678"/>
            <a:ext cx="11048071" cy="6001643"/>
          </a:xfrm>
          <a:prstGeom prst="rect">
            <a:avLst/>
          </a:prstGeom>
          <a:noFill/>
        </p:spPr>
        <p:txBody>
          <a:bodyPr wrap="square">
            <a:spAutoFit/>
          </a:bodyPr>
          <a:lstStyle/>
          <a:p>
            <a:pPr marL="457200" indent="-457200">
              <a:buFont typeface="Arial" panose="020B0604020202020204" pitchFamily="34" charset="0"/>
              <a:buChar char="•"/>
            </a:pPr>
            <a:r>
              <a:rPr lang="en-US" sz="3200" dirty="0"/>
              <a:t>The CPU is the brain of a computer, containing all the circuitry needed to process input, store data, and output the results. </a:t>
            </a:r>
          </a:p>
          <a:p>
            <a:pPr marL="457200" indent="-457200">
              <a:buFont typeface="Arial" panose="020B0604020202020204" pitchFamily="34" charset="0"/>
              <a:buChar char="•"/>
            </a:pPr>
            <a:r>
              <a:rPr lang="en-US" sz="3200" dirty="0"/>
              <a:t>The CPU is constantly following instructions of computer programs that inform as to which data needs to be processed and how. </a:t>
            </a:r>
          </a:p>
          <a:p>
            <a:pPr marL="457200" indent="-457200">
              <a:buFont typeface="Arial" panose="020B0604020202020204" pitchFamily="34" charset="0"/>
              <a:buChar char="•"/>
            </a:pPr>
            <a:r>
              <a:rPr lang="en-US" sz="3200" dirty="0"/>
              <a:t>The memory capacity of a human brain was testified to be equal to 2.5 petabytes, which is equivalent to 2.5 million gigabytes of memory.</a:t>
            </a:r>
          </a:p>
          <a:p>
            <a:pPr marL="457200" indent="-457200">
              <a:buFont typeface="Arial" panose="020B0604020202020204" pitchFamily="34" charset="0"/>
              <a:buChar char="•"/>
            </a:pPr>
            <a:r>
              <a:rPr lang="en-US" sz="3200" dirty="0"/>
              <a:t> Comparing computer and brain frequencies, Bostrom noted that “biological neurons operate at a peak speed of about 200 Hz, a full seven orders of magnitude slower than a modern microprocessor (∼2 GHz)”.</a:t>
            </a:r>
            <a:endParaRPr lang="en-IN" sz="3200" dirty="0"/>
          </a:p>
        </p:txBody>
      </p:sp>
    </p:spTree>
    <p:extLst>
      <p:ext uri="{BB962C8B-B14F-4D97-AF65-F5344CB8AC3E}">
        <p14:creationId xmlns:p14="http://schemas.microsoft.com/office/powerpoint/2010/main" val="4054446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8713" y="301494"/>
            <a:ext cx="11095463" cy="2795958"/>
          </a:xfrm>
          <a:prstGeom prst="rect">
            <a:avLst/>
          </a:prstGeom>
        </p:spPr>
        <p:txBody>
          <a:bodyPr wrap="square">
            <a:spAutoFit/>
          </a:bodyPr>
          <a:lstStyle/>
          <a:p>
            <a:pPr algn="just">
              <a:lnSpc>
                <a:spcPct val="150000"/>
              </a:lnSpc>
              <a:spcAft>
                <a:spcPts val="0"/>
              </a:spcAft>
            </a:pP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Architecture of human Brain</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spc="20" dirty="0">
                <a:effectLst/>
                <a:latin typeface="Times New Roman" panose="02020603050405020304" pitchFamily="18" charset="0"/>
                <a:ea typeface="Times New Roman" panose="02020603050405020304" pitchFamily="18" charset="0"/>
              </a:rPr>
              <a:t>The human brain is one part of the </a:t>
            </a:r>
            <a:r>
              <a:rPr lang="en-US" sz="2400" b="1" spc="20" dirty="0">
                <a:effectLst/>
                <a:latin typeface="Times New Roman" panose="02020603050405020304" pitchFamily="18" charset="0"/>
                <a:ea typeface="Times New Roman" panose="02020603050405020304" pitchFamily="18" charset="0"/>
              </a:rPr>
              <a:t>nervous system</a:t>
            </a:r>
            <a:r>
              <a:rPr lang="en-US" sz="2400" spc="20" dirty="0">
                <a:effectLst/>
                <a:latin typeface="Times New Roman" panose="02020603050405020304" pitchFamily="18" charset="0"/>
                <a:ea typeface="Times New Roman" panose="02020603050405020304" pitchFamily="18" charset="0"/>
              </a:rPr>
              <a:t>. That’s the control system that sends instructions to all the other parts of your body. The human Brain has many different parts. Each one plays a different function. But they all work together to manage complex thoughts, feelings and </a:t>
            </a:r>
            <a:r>
              <a:rPr lang="en-US" sz="2400" spc="20" dirty="0" err="1">
                <a:effectLst/>
                <a:latin typeface="Times New Roman" panose="02020603050405020304" pitchFamily="18" charset="0"/>
                <a:ea typeface="Times New Roman" panose="02020603050405020304" pitchFamily="18" charset="0"/>
              </a:rPr>
              <a:t>behaviours</a:t>
            </a:r>
            <a:r>
              <a:rPr lang="en-US" sz="2400" spc="20" dirty="0">
                <a:effectLst/>
                <a:latin typeface="Times New Roman" panose="02020603050405020304" pitchFamily="18" charset="0"/>
                <a:ea typeface="Times New Roman" panose="02020603050405020304" pitchFamily="18" charset="0"/>
              </a:rPr>
              <a:t>. </a:t>
            </a:r>
          </a:p>
        </p:txBody>
      </p:sp>
      <p:pic>
        <p:nvPicPr>
          <p:cNvPr id="3" name="Picture 2" descr="Parts of a neuron including the nucleus, dendrites, cell body, axon, myelin sheath, Schwann cells, nodes of Ranvier, and axon terminal "/>
          <p:cNvPicPr/>
          <p:nvPr/>
        </p:nvPicPr>
        <p:blipFill>
          <a:blip r:embed="rId2">
            <a:extLst>
              <a:ext uri="{28A0092B-C50C-407E-A947-70E740481C1C}">
                <a14:useLocalDpi xmlns:a14="http://schemas.microsoft.com/office/drawing/2010/main" val="0"/>
              </a:ext>
            </a:extLst>
          </a:blip>
          <a:srcRect/>
          <a:stretch>
            <a:fillRect/>
          </a:stretch>
        </p:blipFill>
        <p:spPr bwMode="auto">
          <a:xfrm>
            <a:off x="6227337" y="3204217"/>
            <a:ext cx="5351346" cy="3013826"/>
          </a:xfrm>
          <a:prstGeom prst="rect">
            <a:avLst/>
          </a:prstGeom>
          <a:noFill/>
          <a:ln>
            <a:noFill/>
          </a:ln>
        </p:spPr>
      </p:pic>
      <p:pic>
        <p:nvPicPr>
          <p:cNvPr id="4" name="Picture 3" descr="The three main parts of the brain include the cerebrum, cerebellum and the brainstem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9878" y="3353537"/>
            <a:ext cx="2816287" cy="2899308"/>
          </a:xfrm>
          <a:prstGeom prst="rect">
            <a:avLst/>
          </a:prstGeom>
          <a:noFill/>
          <a:ln>
            <a:noFill/>
          </a:ln>
        </p:spPr>
      </p:pic>
      <p:sp>
        <p:nvSpPr>
          <p:cNvPr id="5" name="Rectangle 4"/>
          <p:cNvSpPr/>
          <p:nvPr/>
        </p:nvSpPr>
        <p:spPr>
          <a:xfrm>
            <a:off x="1646514" y="6213705"/>
            <a:ext cx="3268844" cy="369332"/>
          </a:xfrm>
          <a:prstGeom prst="rect">
            <a:avLst/>
          </a:prstGeom>
        </p:spPr>
        <p:txBody>
          <a:bodyPr wrap="none">
            <a:spAutoFit/>
          </a:bodyPr>
          <a:lstStyle/>
          <a:p>
            <a:r>
              <a:rPr lang="en-US" dirty="0">
                <a:effectLst/>
                <a:latin typeface="Times New Roman" panose="02020603050405020304" pitchFamily="18" charset="0"/>
                <a:ea typeface="Calibri" panose="020F0502020204030204" pitchFamily="34" charset="0"/>
              </a:rPr>
              <a:t>The three main parts of the brain </a:t>
            </a:r>
            <a:endParaRPr lang="en-IN" dirty="0"/>
          </a:p>
        </p:txBody>
      </p:sp>
      <p:sp>
        <p:nvSpPr>
          <p:cNvPr id="6" name="Rectangle 5"/>
          <p:cNvSpPr/>
          <p:nvPr/>
        </p:nvSpPr>
        <p:spPr>
          <a:xfrm>
            <a:off x="7904520" y="6213705"/>
            <a:ext cx="3860799" cy="463397"/>
          </a:xfrm>
          <a:prstGeom prst="rect">
            <a:avLst/>
          </a:prstGeom>
        </p:spPr>
        <p:txBody>
          <a:bodyPr wrap="square">
            <a:spAutoFit/>
          </a:bodyPr>
          <a:lstStyle/>
          <a:p>
            <a:pPr algn="just">
              <a:lnSpc>
                <a:spcPct val="150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Fig: Parts of a neuron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961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682</TotalTime>
  <Words>5667</Words>
  <Application>Microsoft Office PowerPoint</Application>
  <PresentationFormat>Widescreen</PresentationFormat>
  <Paragraphs>334</Paragraphs>
  <Slides>69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69</vt:i4>
      </vt:variant>
    </vt:vector>
  </HeadingPairs>
  <TitlesOfParts>
    <vt:vector size="80" baseType="lpstr">
      <vt:lpstr>Aparajita</vt:lpstr>
      <vt:lpstr>Arial</vt:lpstr>
      <vt:lpstr>Arial MT</vt:lpstr>
      <vt:lpstr>Calibri</vt:lpstr>
      <vt:lpstr>Calibri Light</vt:lpstr>
      <vt:lpstr>Cambria</vt:lpstr>
      <vt:lpstr>inherit</vt:lpstr>
      <vt:lpstr>Tahoma</vt:lpstr>
      <vt:lpstr>Times New Roman</vt:lpstr>
      <vt:lpstr>Wingdings</vt:lpstr>
      <vt:lpstr>Office Theme</vt:lpstr>
      <vt:lpstr>BIOLOGY FOR ENGINEERS</vt:lpstr>
      <vt:lpstr>BIOLOGY FOR ENGINEERS MODULE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LUNGS AS A PURIFICATION SYSTEM</vt:lpstr>
      <vt:lpstr>PowerPoint Presentation</vt:lpstr>
      <vt:lpstr>How the Lungs Work</vt:lpstr>
      <vt:lpstr>PowerPoint Presentation</vt:lpstr>
      <vt:lpstr>PowerPoint Presentation</vt:lpstr>
      <vt:lpstr>PowerPoint Presentation</vt:lpstr>
      <vt:lpstr>PowerPoint Presentation</vt:lpstr>
      <vt:lpstr>GAS EXCHANGE MECHANISMS:</vt:lpstr>
      <vt:lpstr>PowerPoint Presentation</vt:lpstr>
      <vt:lpstr>Spirometry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Ventilators</vt:lpstr>
      <vt:lpstr>Face mask ventilator</vt:lpstr>
      <vt:lpstr>Manual Resuscitator Bags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FOR ENGINEERS MODULE 2</dc:title>
  <dc:creator>RADHIHARI</dc:creator>
  <cp:lastModifiedBy>Anaswara venunadh</cp:lastModifiedBy>
  <cp:revision>54</cp:revision>
  <dcterms:created xsi:type="dcterms:W3CDTF">2023-05-03T04:56:57Z</dcterms:created>
  <dcterms:modified xsi:type="dcterms:W3CDTF">2024-06-27T04:19:28Z</dcterms:modified>
</cp:coreProperties>
</file>